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76" r:id="rId1"/>
  </p:sldMasterIdLst>
  <p:notesMasterIdLst>
    <p:notesMasterId r:id="rId49"/>
  </p:notesMasterIdLst>
  <p:sldIdLst>
    <p:sldId id="13316" r:id="rId2"/>
    <p:sldId id="256" r:id="rId3"/>
    <p:sldId id="303" r:id="rId4"/>
    <p:sldId id="344" r:id="rId5"/>
    <p:sldId id="13320" r:id="rId6"/>
    <p:sldId id="309" r:id="rId7"/>
    <p:sldId id="13319" r:id="rId8"/>
    <p:sldId id="13318" r:id="rId9"/>
    <p:sldId id="13288" r:id="rId10"/>
    <p:sldId id="13289" r:id="rId11"/>
    <p:sldId id="13290" r:id="rId12"/>
    <p:sldId id="13291" r:id="rId13"/>
    <p:sldId id="13292" r:id="rId14"/>
    <p:sldId id="13293" r:id="rId15"/>
    <p:sldId id="13294" r:id="rId16"/>
    <p:sldId id="13295" r:id="rId17"/>
    <p:sldId id="13296" r:id="rId18"/>
    <p:sldId id="13297" r:id="rId19"/>
    <p:sldId id="13298" r:id="rId20"/>
    <p:sldId id="13299" r:id="rId21"/>
    <p:sldId id="13300" r:id="rId22"/>
    <p:sldId id="13301" r:id="rId23"/>
    <p:sldId id="13311" r:id="rId24"/>
    <p:sldId id="272" r:id="rId25"/>
    <p:sldId id="431" r:id="rId26"/>
    <p:sldId id="13317" r:id="rId27"/>
    <p:sldId id="13305" r:id="rId28"/>
    <p:sldId id="263" r:id="rId29"/>
    <p:sldId id="13313" r:id="rId30"/>
    <p:sldId id="267" r:id="rId31"/>
    <p:sldId id="447" r:id="rId32"/>
    <p:sldId id="328" r:id="rId33"/>
    <p:sldId id="13306" r:id="rId34"/>
    <p:sldId id="13312" r:id="rId35"/>
    <p:sldId id="13307" r:id="rId36"/>
    <p:sldId id="274" r:id="rId37"/>
    <p:sldId id="275" r:id="rId38"/>
    <p:sldId id="420" r:id="rId39"/>
    <p:sldId id="13315" r:id="rId40"/>
    <p:sldId id="448" r:id="rId41"/>
    <p:sldId id="276" r:id="rId42"/>
    <p:sldId id="278" r:id="rId43"/>
    <p:sldId id="271" r:id="rId44"/>
    <p:sldId id="13308" r:id="rId45"/>
    <p:sldId id="13314" r:id="rId46"/>
    <p:sldId id="13309" r:id="rId47"/>
    <p:sldId id="13310" r:id="rId48"/>
  </p:sldIdLst>
  <p:sldSz cx="12192000" cy="6858000"/>
  <p:notesSz cx="6858000" cy="9144000"/>
  <p:defaultTextStyle>
    <a:defPPr>
      <a:defRPr lang="en-US"/>
    </a:defPPr>
    <a:lvl1pPr marL="0" algn="l" defTabSz="914353" rtl="0" eaLnBrk="1" latinLnBrk="0" hangingPunct="1">
      <a:defRPr sz="1799" kern="1200">
        <a:solidFill>
          <a:schemeClr val="tx1"/>
        </a:solidFill>
        <a:latin typeface="+mn-lt"/>
        <a:ea typeface="+mn-ea"/>
        <a:cs typeface="+mn-cs"/>
      </a:defRPr>
    </a:lvl1pPr>
    <a:lvl2pPr marL="457176" algn="l" defTabSz="914353" rtl="0" eaLnBrk="1" latinLnBrk="0" hangingPunct="1">
      <a:defRPr sz="1799" kern="1200">
        <a:solidFill>
          <a:schemeClr val="tx1"/>
        </a:solidFill>
        <a:latin typeface="+mn-lt"/>
        <a:ea typeface="+mn-ea"/>
        <a:cs typeface="+mn-cs"/>
      </a:defRPr>
    </a:lvl2pPr>
    <a:lvl3pPr marL="914353" algn="l" defTabSz="914353" rtl="0" eaLnBrk="1" latinLnBrk="0" hangingPunct="1">
      <a:defRPr sz="1799" kern="1200">
        <a:solidFill>
          <a:schemeClr val="tx1"/>
        </a:solidFill>
        <a:latin typeface="+mn-lt"/>
        <a:ea typeface="+mn-ea"/>
        <a:cs typeface="+mn-cs"/>
      </a:defRPr>
    </a:lvl3pPr>
    <a:lvl4pPr marL="1371531" algn="l" defTabSz="914353" rtl="0" eaLnBrk="1" latinLnBrk="0" hangingPunct="1">
      <a:defRPr sz="1799" kern="1200">
        <a:solidFill>
          <a:schemeClr val="tx1"/>
        </a:solidFill>
        <a:latin typeface="+mn-lt"/>
        <a:ea typeface="+mn-ea"/>
        <a:cs typeface="+mn-cs"/>
      </a:defRPr>
    </a:lvl4pPr>
    <a:lvl5pPr marL="1828709" algn="l" defTabSz="914353" rtl="0" eaLnBrk="1" latinLnBrk="0" hangingPunct="1">
      <a:defRPr sz="1799" kern="1200">
        <a:solidFill>
          <a:schemeClr val="tx1"/>
        </a:solidFill>
        <a:latin typeface="+mn-lt"/>
        <a:ea typeface="+mn-ea"/>
        <a:cs typeface="+mn-cs"/>
      </a:defRPr>
    </a:lvl5pPr>
    <a:lvl6pPr marL="2285886" algn="l" defTabSz="914353" rtl="0" eaLnBrk="1" latinLnBrk="0" hangingPunct="1">
      <a:defRPr sz="1799" kern="1200">
        <a:solidFill>
          <a:schemeClr val="tx1"/>
        </a:solidFill>
        <a:latin typeface="+mn-lt"/>
        <a:ea typeface="+mn-ea"/>
        <a:cs typeface="+mn-cs"/>
      </a:defRPr>
    </a:lvl6pPr>
    <a:lvl7pPr marL="2743062" algn="l" defTabSz="914353" rtl="0" eaLnBrk="1" latinLnBrk="0" hangingPunct="1">
      <a:defRPr sz="1799" kern="1200">
        <a:solidFill>
          <a:schemeClr val="tx1"/>
        </a:solidFill>
        <a:latin typeface="+mn-lt"/>
        <a:ea typeface="+mn-ea"/>
        <a:cs typeface="+mn-cs"/>
      </a:defRPr>
    </a:lvl7pPr>
    <a:lvl8pPr marL="3200238" algn="l" defTabSz="914353" rtl="0" eaLnBrk="1" latinLnBrk="0" hangingPunct="1">
      <a:defRPr sz="1799" kern="1200">
        <a:solidFill>
          <a:schemeClr val="tx1"/>
        </a:solidFill>
        <a:latin typeface="+mn-lt"/>
        <a:ea typeface="+mn-ea"/>
        <a:cs typeface="+mn-cs"/>
      </a:defRPr>
    </a:lvl8pPr>
    <a:lvl9pPr marL="3657417" algn="l" defTabSz="914353" rtl="0" eaLnBrk="1" latinLnBrk="0" hangingPunct="1">
      <a:defRPr sz="1799"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BABE289-5261-4DF8-A715-2F7DB4D03B54}">
          <p14:sldIdLst>
            <p14:sldId id="13316"/>
          </p14:sldIdLst>
        </p14:section>
        <p14:section name="BOARDS" id="{C6E48D97-281C-4E4D-8428-D3B5345BC5C3}">
          <p14:sldIdLst>
            <p14:sldId id="256"/>
            <p14:sldId id="303"/>
          </p14:sldIdLst>
        </p14:section>
        <p14:section name="Manage" id="{60876027-22D1-47C7-A1CF-4E20C0E0B2DB}">
          <p14:sldIdLst>
            <p14:sldId id="344"/>
            <p14:sldId id="13320"/>
          </p14:sldIdLst>
        </p14:section>
        <p14:section name="Explore" id="{23C0D170-3C11-43E0-AEDF-4CB067EF73C9}">
          <p14:sldIdLst>
            <p14:sldId id="309"/>
            <p14:sldId id="13319"/>
            <p14:sldId id="13318"/>
            <p14:sldId id="13288"/>
            <p14:sldId id="13289"/>
            <p14:sldId id="13290"/>
            <p14:sldId id="13291"/>
          </p14:sldIdLst>
        </p14:section>
        <p14:section name="Create" id="{6308D72E-EAA6-4688-B22B-0CE21225380C}">
          <p14:sldIdLst>
            <p14:sldId id="13292"/>
            <p14:sldId id="13293"/>
            <p14:sldId id="13294"/>
            <p14:sldId id="13295"/>
            <p14:sldId id="13296"/>
          </p14:sldIdLst>
        </p14:section>
        <p14:section name="Evaluate" id="{FE388774-6836-4496-B82B-D20E0B21A411}">
          <p14:sldIdLst>
            <p14:sldId id="13297"/>
            <p14:sldId id="13298"/>
            <p14:sldId id="13299"/>
            <p14:sldId id="13300"/>
            <p14:sldId id="13301"/>
          </p14:sldIdLst>
        </p14:section>
        <p14:section name="Examples" id="{85105DDA-3ADC-4E4C-963D-ACF4D672F07F}">
          <p14:sldIdLst>
            <p14:sldId id="13311"/>
            <p14:sldId id="272"/>
            <p14:sldId id="431"/>
            <p14:sldId id="13317"/>
            <p14:sldId id="13305"/>
            <p14:sldId id="263"/>
            <p14:sldId id="13313"/>
            <p14:sldId id="267"/>
            <p14:sldId id="447"/>
            <p14:sldId id="328"/>
            <p14:sldId id="13306"/>
            <p14:sldId id="13312"/>
            <p14:sldId id="13307"/>
            <p14:sldId id="274"/>
            <p14:sldId id="275"/>
            <p14:sldId id="420"/>
            <p14:sldId id="13315"/>
            <p14:sldId id="448"/>
            <p14:sldId id="276"/>
            <p14:sldId id="278"/>
            <p14:sldId id="271"/>
            <p14:sldId id="13308"/>
            <p14:sldId id="13314"/>
            <p14:sldId id="13309"/>
            <p14:sldId id="13310"/>
          </p14:sldIdLst>
        </p14:section>
        <p14:section name="Archive" id="{17A7B1B0-5008-4141-845C-C4ACCD5E88CF}">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B"/>
    <a:srgbClr val="FFFFFF"/>
    <a:srgbClr val="09662F"/>
    <a:srgbClr val="F3EAF6"/>
    <a:srgbClr val="FF00FF"/>
    <a:srgbClr val="E8EBCD"/>
    <a:srgbClr val="A6A6A6"/>
    <a:srgbClr val="EAEAEA"/>
    <a:srgbClr val="FFEBD6"/>
    <a:srgbClr val="FF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66819" autoAdjust="0"/>
  </p:normalViewPr>
  <p:slideViewPr>
    <p:cSldViewPr snapToGrid="0" showGuides="1">
      <p:cViewPr varScale="1">
        <p:scale>
          <a:sx n="72" d="100"/>
          <a:sy n="72" d="100"/>
        </p:scale>
        <p:origin x="1998" y="72"/>
      </p:cViewPr>
      <p:guideLst>
        <p:guide orient="horz" pos="2160"/>
        <p:guide pos="3840"/>
      </p:guideLst>
    </p:cSldViewPr>
  </p:slideViewPr>
  <p:outlineViewPr>
    <p:cViewPr>
      <p:scale>
        <a:sx n="33" d="100"/>
        <a:sy n="33" d="100"/>
      </p:scale>
      <p:origin x="0" y="-1758"/>
    </p:cViewPr>
  </p:outlineViewPr>
  <p:notesTextViewPr>
    <p:cViewPr>
      <p:scale>
        <a:sx n="125" d="100"/>
        <a:sy n="125" d="100"/>
      </p:scale>
      <p:origin x="0" y="0"/>
    </p:cViewPr>
  </p:notesTextViewPr>
  <p:sorterViewPr>
    <p:cViewPr>
      <p:scale>
        <a:sx n="75" d="100"/>
        <a:sy n="75" d="100"/>
      </p:scale>
      <p:origin x="0" y="-7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4"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A9EB8-E3F6-4EDF-A8DB-DC101F24F791}"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FB635-031E-4191-9421-A8F9D1E46CDF}" type="slidenum">
              <a:rPr lang="en-GB" smtClean="0"/>
              <a:t>‹#›</a:t>
            </a:fld>
            <a:endParaRPr lang="en-GB"/>
          </a:p>
        </p:txBody>
      </p:sp>
    </p:spTree>
    <p:extLst>
      <p:ext uri="{BB962C8B-B14F-4D97-AF65-F5344CB8AC3E}">
        <p14:creationId xmlns:p14="http://schemas.microsoft.com/office/powerpoint/2010/main" val="3037049362"/>
      </p:ext>
    </p:extLst>
  </p:cSld>
  <p:clrMap bg1="lt1" tx1="dk1" bg2="lt2" tx2="dk2" accent1="accent1" accent2="accent2" accent3="accent3" accent4="accent4" accent5="accent5" accent6="accent6" hlink="hlink" folHlink="folHlink"/>
  <p:notesStyle>
    <a:lvl1pPr marL="0" algn="l" defTabSz="1713878" rtl="0" eaLnBrk="1" latinLnBrk="0" hangingPunct="1">
      <a:defRPr sz="2249" kern="1200">
        <a:solidFill>
          <a:schemeClr val="tx1"/>
        </a:solidFill>
        <a:latin typeface="+mn-lt"/>
        <a:ea typeface="+mn-ea"/>
        <a:cs typeface="+mn-cs"/>
      </a:defRPr>
    </a:lvl1pPr>
    <a:lvl2pPr marL="856940" algn="l" defTabSz="1713878" rtl="0" eaLnBrk="1" latinLnBrk="0" hangingPunct="1">
      <a:defRPr sz="2249" kern="1200">
        <a:solidFill>
          <a:schemeClr val="tx1"/>
        </a:solidFill>
        <a:latin typeface="+mn-lt"/>
        <a:ea typeface="+mn-ea"/>
        <a:cs typeface="+mn-cs"/>
      </a:defRPr>
    </a:lvl2pPr>
    <a:lvl3pPr marL="1713878" algn="l" defTabSz="1713878" rtl="0" eaLnBrk="1" latinLnBrk="0" hangingPunct="1">
      <a:defRPr sz="2249" kern="1200">
        <a:solidFill>
          <a:schemeClr val="tx1"/>
        </a:solidFill>
        <a:latin typeface="+mn-lt"/>
        <a:ea typeface="+mn-ea"/>
        <a:cs typeface="+mn-cs"/>
      </a:defRPr>
    </a:lvl3pPr>
    <a:lvl4pPr marL="2570817" algn="l" defTabSz="1713878" rtl="0" eaLnBrk="1" latinLnBrk="0" hangingPunct="1">
      <a:defRPr sz="2249" kern="1200">
        <a:solidFill>
          <a:schemeClr val="tx1"/>
        </a:solidFill>
        <a:latin typeface="+mn-lt"/>
        <a:ea typeface="+mn-ea"/>
        <a:cs typeface="+mn-cs"/>
      </a:defRPr>
    </a:lvl4pPr>
    <a:lvl5pPr marL="3427757" algn="l" defTabSz="1713878" rtl="0" eaLnBrk="1" latinLnBrk="0" hangingPunct="1">
      <a:defRPr sz="2249" kern="1200">
        <a:solidFill>
          <a:schemeClr val="tx1"/>
        </a:solidFill>
        <a:latin typeface="+mn-lt"/>
        <a:ea typeface="+mn-ea"/>
        <a:cs typeface="+mn-cs"/>
      </a:defRPr>
    </a:lvl5pPr>
    <a:lvl6pPr marL="4284697" algn="l" defTabSz="1713878" rtl="0" eaLnBrk="1" latinLnBrk="0" hangingPunct="1">
      <a:defRPr sz="2249" kern="1200">
        <a:solidFill>
          <a:schemeClr val="tx1"/>
        </a:solidFill>
        <a:latin typeface="+mn-lt"/>
        <a:ea typeface="+mn-ea"/>
        <a:cs typeface="+mn-cs"/>
      </a:defRPr>
    </a:lvl6pPr>
    <a:lvl7pPr marL="5141634" algn="l" defTabSz="1713878" rtl="0" eaLnBrk="1" latinLnBrk="0" hangingPunct="1">
      <a:defRPr sz="2249" kern="1200">
        <a:solidFill>
          <a:schemeClr val="tx1"/>
        </a:solidFill>
        <a:latin typeface="+mn-lt"/>
        <a:ea typeface="+mn-ea"/>
        <a:cs typeface="+mn-cs"/>
      </a:defRPr>
    </a:lvl7pPr>
    <a:lvl8pPr marL="5998574" algn="l" defTabSz="1713878" rtl="0" eaLnBrk="1" latinLnBrk="0" hangingPunct="1">
      <a:defRPr sz="2249" kern="1200">
        <a:solidFill>
          <a:schemeClr val="tx1"/>
        </a:solidFill>
        <a:latin typeface="+mn-lt"/>
        <a:ea typeface="+mn-ea"/>
        <a:cs typeface="+mn-cs"/>
      </a:defRPr>
    </a:lvl8pPr>
    <a:lvl9pPr marL="6855514" algn="l" defTabSz="1713878" rtl="0" eaLnBrk="1" latinLnBrk="0" hangingPunct="1">
      <a:defRPr sz="224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Navigation instructions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slide is called the </a:t>
            </a:r>
            <a:r>
              <a:rPr lang="en-GB" sz="1200" b="1" dirty="0">
                <a:latin typeface="Arial" panose="020B0604020202020204" pitchFamily="34" charset="0"/>
                <a:cs typeface="Arial" panose="020B0604020202020204" pitchFamily="34" charset="0"/>
              </a:rPr>
              <a:t>PROJECT BOARD</a:t>
            </a:r>
            <a:r>
              <a:rPr lang="en-GB" sz="1200" dirty="0">
                <a:latin typeface="Arial" panose="020B0604020202020204" pitchFamily="34" charset="0"/>
                <a:cs typeface="Arial" panose="020B0604020202020204" pitchFamily="34" charset="0"/>
              </a:rPr>
              <a:t>, and it shows a summary of all your content for the project. The </a:t>
            </a:r>
            <a:r>
              <a:rPr lang="en-GB" sz="1200" b="1" dirty="0">
                <a:latin typeface="Arial" panose="020B0604020202020204" pitchFamily="34" charset="0"/>
                <a:cs typeface="Arial" panose="020B0604020202020204" pitchFamily="34" charset="0"/>
              </a:rPr>
              <a:t>PROJECT BOARD</a:t>
            </a:r>
            <a:r>
              <a:rPr lang="en-GB" sz="1200" dirty="0">
                <a:latin typeface="Arial" panose="020B0604020202020204" pitchFamily="34" charset="0"/>
                <a:cs typeface="Arial" panose="020B0604020202020204" pitchFamily="34" charset="0"/>
              </a:rPr>
              <a:t> makes extensive use of </a:t>
            </a:r>
            <a:r>
              <a:rPr lang="en-GB" sz="1200" b="1" dirty="0">
                <a:latin typeface="Arial" panose="020B0604020202020204" pitchFamily="34" charset="0"/>
                <a:cs typeface="Arial" panose="020B0604020202020204" pitchFamily="34" charset="0"/>
              </a:rPr>
              <a:t>slide zooms</a:t>
            </a:r>
            <a:r>
              <a:rPr lang="en-GB" sz="1200" dirty="0">
                <a:latin typeface="Arial" panose="020B0604020202020204" pitchFamily="34" charset="0"/>
                <a:cs typeface="Arial" panose="020B0604020202020204" pitchFamily="34" charset="0"/>
              </a:rPr>
              <a:t>, which is a new kind of navigation feature introduced in PowerPoint 365, and 2019 onwards.</a:t>
            </a:r>
          </a:p>
          <a:p>
            <a:endParaRPr lang="en-GB" sz="1200" dirty="0">
              <a:latin typeface="Arial" panose="020B0604020202020204" pitchFamily="34" charset="0"/>
              <a:cs typeface="Arial" panose="020B0604020202020204" pitchFamily="34" charset="0"/>
            </a:endParaRPr>
          </a:p>
          <a:p>
            <a:pPr marL="0" marR="0" lvl="0" indent="0" algn="l" defTabSz="1713878" rtl="0" eaLnBrk="1" fontAlgn="auto" latinLnBrk="0" hangingPunct="1">
              <a:lnSpc>
                <a:spcPct val="100000"/>
              </a:lnSpc>
              <a:spcBef>
                <a:spcPts val="0"/>
              </a:spcBef>
              <a:spcAft>
                <a:spcPts val="0"/>
              </a:spcAft>
              <a:buClrTx/>
              <a:buSzTx/>
              <a:buFontTx/>
              <a:buNone/>
              <a:tabLst/>
              <a:defRPr/>
            </a:pPr>
            <a:r>
              <a:rPr lang="en-GB" sz="2249" b="0" kern="1200" dirty="0">
                <a:solidFill>
                  <a:schemeClr val="tx1"/>
                </a:solidFill>
                <a:effectLst/>
                <a:latin typeface="+mn-lt"/>
                <a:ea typeface="+mn-ea"/>
                <a:cs typeface="+mn-cs"/>
              </a:rPr>
              <a:t>A </a:t>
            </a:r>
            <a:r>
              <a:rPr lang="en-GB" sz="2249" b="1" kern="1200" dirty="0">
                <a:solidFill>
                  <a:schemeClr val="tx1"/>
                </a:solidFill>
                <a:effectLst/>
                <a:latin typeface="+mn-lt"/>
                <a:ea typeface="+mn-ea"/>
                <a:cs typeface="+mn-cs"/>
              </a:rPr>
              <a:t>slide zoom</a:t>
            </a:r>
            <a:r>
              <a:rPr lang="en-GB" sz="2249" b="0" kern="1200" dirty="0">
                <a:solidFill>
                  <a:schemeClr val="tx1"/>
                </a:solidFill>
                <a:effectLst/>
                <a:latin typeface="+mn-lt"/>
                <a:ea typeface="+mn-ea"/>
                <a:cs typeface="+mn-cs"/>
              </a:rPr>
              <a:t> is a thumbnail picture of a slide, which </a:t>
            </a:r>
            <a:r>
              <a:rPr lang="en-GB" sz="2249" b="1" kern="1200" dirty="0">
                <a:solidFill>
                  <a:schemeClr val="tx1"/>
                </a:solidFill>
                <a:effectLst/>
                <a:latin typeface="+mn-lt"/>
                <a:ea typeface="+mn-ea"/>
                <a:cs typeface="+mn-cs"/>
              </a:rPr>
              <a:t>automatically updates</a:t>
            </a:r>
            <a:r>
              <a:rPr lang="en-GB" sz="2249" b="0" kern="1200" dirty="0">
                <a:solidFill>
                  <a:schemeClr val="tx1"/>
                </a:solidFill>
                <a:effectLst/>
                <a:latin typeface="+mn-lt"/>
                <a:ea typeface="+mn-ea"/>
                <a:cs typeface="+mn-cs"/>
              </a:rPr>
              <a:t> itself whenever the corresponding slides are updated.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Furthermore, you can </a:t>
            </a:r>
            <a:r>
              <a:rPr lang="en-GB" sz="1200" b="1" dirty="0">
                <a:latin typeface="Arial" panose="020B0604020202020204" pitchFamily="34" charset="0"/>
                <a:cs typeface="Arial" panose="020B0604020202020204" pitchFamily="34" charset="0"/>
              </a:rPr>
              <a:t>navigate</a:t>
            </a:r>
            <a:r>
              <a:rPr lang="en-GB" sz="1200" dirty="0">
                <a:latin typeface="Arial" panose="020B0604020202020204" pitchFamily="34" charset="0"/>
                <a:cs typeface="Arial" panose="020B0604020202020204" pitchFamily="34" charset="0"/>
              </a:rPr>
              <a:t> to the corresponding slide by </a:t>
            </a:r>
            <a:r>
              <a:rPr lang="en-GB" sz="1200" b="1" dirty="0">
                <a:latin typeface="Arial" panose="020B0604020202020204" pitchFamily="34" charset="0"/>
                <a:cs typeface="Arial" panose="020B0604020202020204" pitchFamily="34" charset="0"/>
              </a:rPr>
              <a:t>right clicking</a:t>
            </a:r>
            <a:r>
              <a:rPr lang="en-GB" sz="1200" dirty="0">
                <a:latin typeface="Arial" panose="020B0604020202020204" pitchFamily="34" charset="0"/>
                <a:cs typeface="Arial" panose="020B0604020202020204" pitchFamily="34" charset="0"/>
              </a:rPr>
              <a:t> on the thumbnail and choosing </a:t>
            </a:r>
            <a:r>
              <a:rPr lang="en-GB" sz="1200" b="1" dirty="0">
                <a:latin typeface="Arial" panose="020B0604020202020204" pitchFamily="34" charset="0"/>
                <a:cs typeface="Arial" panose="020B0604020202020204" pitchFamily="34" charset="0"/>
              </a:rPr>
              <a:t>go to slide</a:t>
            </a:r>
            <a:r>
              <a:rPr lang="en-GB" sz="1200" dirty="0">
                <a:latin typeface="Arial" panose="020B0604020202020204" pitchFamily="34" charset="0"/>
                <a:cs typeface="Arial" panose="020B0604020202020204" pitchFamily="34" charset="0"/>
              </a:rPr>
              <a:t>.</a:t>
            </a:r>
          </a:p>
          <a:p>
            <a:endParaRPr lang="en-GB" sz="1200" dirty="0">
              <a:latin typeface="Arial" panose="020B0604020202020204" pitchFamily="34" charset="0"/>
              <a:cs typeface="Arial" panose="020B0604020202020204" pitchFamily="34" charset="0"/>
            </a:endParaRPr>
          </a:p>
          <a:p>
            <a:pPr marL="0" marR="0" lvl="0" indent="0" algn="l" defTabSz="1713878"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Once you have navigated to a slide, you can </a:t>
            </a:r>
            <a:r>
              <a:rPr lang="en-GB" sz="1200" b="1" dirty="0">
                <a:latin typeface="Arial" panose="020B0604020202020204" pitchFamily="34" charset="0"/>
                <a:cs typeface="Arial" panose="020B0604020202020204" pitchFamily="34" charset="0"/>
              </a:rPr>
              <a:t>get back</a:t>
            </a:r>
            <a:r>
              <a:rPr lang="en-GB" sz="1200" dirty="0">
                <a:latin typeface="Arial" panose="020B0604020202020204" pitchFamily="34" charset="0"/>
                <a:cs typeface="Arial" panose="020B0604020202020204" pitchFamily="34" charset="0"/>
              </a:rPr>
              <a:t> by right clicking on the thumbnail of the </a:t>
            </a:r>
            <a:r>
              <a:rPr lang="en-GB" sz="1200" b="1" dirty="0">
                <a:latin typeface="Arial" panose="020B0604020202020204" pitchFamily="34" charset="0"/>
                <a:cs typeface="Arial" panose="020B0604020202020204" pitchFamily="34" charset="0"/>
              </a:rPr>
              <a:t>PROJECT BOARD</a:t>
            </a:r>
            <a:r>
              <a:rPr lang="en-GB" sz="1200" b="0" dirty="0">
                <a:latin typeface="Arial" panose="020B0604020202020204" pitchFamily="34" charset="0"/>
                <a:cs typeface="Arial" panose="020B0604020202020204" pitchFamily="34" charset="0"/>
              </a:rPr>
              <a:t> and choosing </a:t>
            </a:r>
            <a:r>
              <a:rPr lang="en-GB" sz="1200" b="1" dirty="0">
                <a:latin typeface="Arial" panose="020B0604020202020204" pitchFamily="34" charset="0"/>
                <a:cs typeface="Arial" panose="020B0604020202020204" pitchFamily="34" charset="0"/>
              </a:rPr>
              <a:t>go to slide</a:t>
            </a:r>
            <a:r>
              <a:rPr lang="en-GB" sz="1200" b="0" dirty="0">
                <a:latin typeface="Arial" panose="020B0604020202020204" pitchFamily="34" charset="0"/>
                <a:cs typeface="Arial" panose="020B0604020202020204" pitchFamily="34" charset="0"/>
              </a:rPr>
              <a:t>. This is the topmost of the two thumbnails </a:t>
            </a:r>
            <a:r>
              <a:rPr lang="en-GB" sz="1200" dirty="0">
                <a:latin typeface="Arial" panose="020B0604020202020204" pitchFamily="34" charset="0"/>
                <a:cs typeface="Arial" panose="020B0604020202020204" pitchFamily="34" charset="0"/>
              </a:rPr>
              <a:t>just off each slide on the top left.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If you are in Presenter mode, then all of the navigations can be performed by just left clicking on the objects.</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Creating new slides for your project</a:t>
            </a:r>
          </a:p>
          <a:p>
            <a:r>
              <a:rPr lang="en-GB" sz="1200" dirty="0">
                <a:latin typeface="Arial" panose="020B0604020202020204" pitchFamily="34" charset="0"/>
                <a:cs typeface="Arial" panose="020B0604020202020204" pitchFamily="34" charset="0"/>
              </a:rPr>
              <a:t>To create a new slide for additional project content, simply duplicate one of the existing slides, update the slide title that runs along the top of the slide, and delete everything else on the slide except for the vertical coloured stripe, and the thumbnails of the project and example boards. To add your new slide to the project board, go to project board and then either: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Click ‘Insert’, then ‘Zoom’ and then ‘Slide zoom’. Choose the slide(s) that you want to insert thumbnails for, and then click ‘Insert’.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Drag the slides from the ‘thumbnail pane’ on the left hand side, and drop them onto the project board.</a:t>
            </a:r>
          </a:p>
          <a:p>
            <a:endParaRPr lang="en-GB" sz="8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Once you have added a thumbnail, you might like to change its outline colour and line thickness to match the other thumbnails. You can do this by selecting the thumbnail, choosing ‘Format &gt; Zoom border’, and then changing the Colour to Black and the Weight to 1.  </a:t>
            </a:r>
          </a:p>
          <a:p>
            <a:pPr marL="0" marR="0" lvl="0" indent="0" algn="l" defTabSz="1713878"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1713878"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next slide is the EXAMPLES BOARD, which shows examples for the different activities.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More detailed instructions are also available at https://inclusivedesigntoolkit.com/transport_log/</a:t>
            </a:r>
          </a:p>
        </p:txBody>
      </p:sp>
      <p:sp>
        <p:nvSpPr>
          <p:cNvPr id="4" name="Slide Number Placeholder 3"/>
          <p:cNvSpPr>
            <a:spLocks noGrp="1"/>
          </p:cNvSpPr>
          <p:nvPr>
            <p:ph type="sldNum" sz="quarter" idx="5"/>
          </p:nvPr>
        </p:nvSpPr>
        <p:spPr/>
        <p:txBody>
          <a:bodyPr/>
          <a:lstStyle/>
          <a:p>
            <a:fld id="{FE3FB635-031E-4191-9421-A8F9D1E46CDF}" type="slidenum">
              <a:rPr lang="en-GB" smtClean="0"/>
              <a:t>2</a:t>
            </a:fld>
            <a:endParaRPr lang="en-GB"/>
          </a:p>
        </p:txBody>
      </p:sp>
    </p:spTree>
    <p:extLst>
      <p:ext uri="{BB962C8B-B14F-4D97-AF65-F5344CB8AC3E}">
        <p14:creationId xmlns:p14="http://schemas.microsoft.com/office/powerpoint/2010/main" val="1064133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https://www.inclusivedesigntoolkit.com/transport_explore/#journey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11</a:t>
            </a:fld>
            <a:endParaRPr lang="en-GB"/>
          </a:p>
        </p:txBody>
      </p:sp>
    </p:spTree>
    <p:extLst>
      <p:ext uri="{BB962C8B-B14F-4D97-AF65-F5344CB8AC3E}">
        <p14:creationId xmlns:p14="http://schemas.microsoft.com/office/powerpoint/2010/main" val="36060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https://www.inclusivedesigntoolkit.com/transport_explore/#needs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12</a:t>
            </a:fld>
            <a:endParaRPr lang="en-GB"/>
          </a:p>
        </p:txBody>
      </p:sp>
    </p:spTree>
    <p:extLst>
      <p:ext uri="{BB962C8B-B14F-4D97-AF65-F5344CB8AC3E}">
        <p14:creationId xmlns:p14="http://schemas.microsoft.com/office/powerpoint/2010/main" val="422909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https://www.inclusivedesigntoolkit.com/transport_create/#involve_users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13</a:t>
            </a:fld>
            <a:endParaRPr lang="en-GB"/>
          </a:p>
        </p:txBody>
      </p:sp>
    </p:spTree>
    <p:extLst>
      <p:ext uri="{BB962C8B-B14F-4D97-AF65-F5344CB8AC3E}">
        <p14:creationId xmlns:p14="http://schemas.microsoft.com/office/powerpoint/2010/main" val="140640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https://www.inclusivedesigntoolkit.com/transport_create/#involve_providers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14</a:t>
            </a:fld>
            <a:endParaRPr lang="en-GB"/>
          </a:p>
        </p:txBody>
      </p:sp>
    </p:spTree>
    <p:extLst>
      <p:ext uri="{BB962C8B-B14F-4D97-AF65-F5344CB8AC3E}">
        <p14:creationId xmlns:p14="http://schemas.microsoft.com/office/powerpoint/2010/main" val="198591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https://www.inclusivedesigntoolkit.com/transport_create/#stimulate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15</a:t>
            </a:fld>
            <a:endParaRPr lang="en-GB"/>
          </a:p>
        </p:txBody>
      </p:sp>
    </p:spTree>
    <p:extLst>
      <p:ext uri="{BB962C8B-B14F-4D97-AF65-F5344CB8AC3E}">
        <p14:creationId xmlns:p14="http://schemas.microsoft.com/office/powerpoint/2010/main" val="976037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https://www.inclusivedesigntoolkit.com/transport_create/#develop_ideas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16</a:t>
            </a:fld>
            <a:endParaRPr lang="en-GB"/>
          </a:p>
        </p:txBody>
      </p:sp>
    </p:spTree>
    <p:extLst>
      <p:ext uri="{BB962C8B-B14F-4D97-AF65-F5344CB8AC3E}">
        <p14:creationId xmlns:p14="http://schemas.microsoft.com/office/powerpoint/2010/main" val="3070363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https://www.inclusivedesigntoolkit.com/transport_create/#storyboards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17</a:t>
            </a:fld>
            <a:endParaRPr lang="en-GB"/>
          </a:p>
        </p:txBody>
      </p:sp>
    </p:spTree>
    <p:extLst>
      <p:ext uri="{BB962C8B-B14F-4D97-AF65-F5344CB8AC3E}">
        <p14:creationId xmlns:p14="http://schemas.microsoft.com/office/powerpoint/2010/main" val="525213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https://www.inclusivedesigntoolkit.com/transport_evaluate/#criteria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18</a:t>
            </a:fld>
            <a:endParaRPr lang="en-GB"/>
          </a:p>
        </p:txBody>
      </p:sp>
    </p:spTree>
    <p:extLst>
      <p:ext uri="{BB962C8B-B14F-4D97-AF65-F5344CB8AC3E}">
        <p14:creationId xmlns:p14="http://schemas.microsoft.com/office/powerpoint/2010/main" val="2882272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https://www.inclusivedesigntoolkit.com/transport_evaluate/#user_feedback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19</a:t>
            </a:fld>
            <a:endParaRPr lang="en-GB"/>
          </a:p>
        </p:txBody>
      </p:sp>
    </p:spTree>
    <p:extLst>
      <p:ext uri="{BB962C8B-B14F-4D97-AF65-F5344CB8AC3E}">
        <p14:creationId xmlns:p14="http://schemas.microsoft.com/office/powerpoint/2010/main" val="3920909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https://www.inclusivedesigntoolkit.com/transport_evaluate/#expert_feedback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20</a:t>
            </a:fld>
            <a:endParaRPr lang="en-GB"/>
          </a:p>
        </p:txBody>
      </p:sp>
    </p:spTree>
    <p:extLst>
      <p:ext uri="{BB962C8B-B14F-4D97-AF65-F5344CB8AC3E}">
        <p14:creationId xmlns:p14="http://schemas.microsoft.com/office/powerpoint/2010/main" val="164875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dirty="0">
                <a:latin typeface="Arial" panose="020B0604020202020204" pitchFamily="34" charset="0"/>
                <a:cs typeface="Arial" panose="020B0604020202020204" pitchFamily="34" charset="0"/>
              </a:rPr>
              <a:t>Basic instructions</a:t>
            </a:r>
          </a:p>
          <a:p>
            <a:endParaRPr lang="en-GB" sz="2400" b="1"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This slide is called the </a:t>
            </a:r>
            <a:r>
              <a:rPr lang="en-GB" sz="2400" b="1" dirty="0">
                <a:latin typeface="Arial" panose="020B0604020202020204" pitchFamily="34" charset="0"/>
                <a:cs typeface="Arial" panose="020B0604020202020204" pitchFamily="34" charset="0"/>
              </a:rPr>
              <a:t>EXAMPLES BOARD</a:t>
            </a:r>
            <a:r>
              <a:rPr lang="en-GB" sz="2400" dirty="0">
                <a:latin typeface="Arial" panose="020B0604020202020204" pitchFamily="34" charset="0"/>
                <a:cs typeface="Arial" panose="020B0604020202020204" pitchFamily="34" charset="0"/>
              </a:rPr>
              <a:t>, and it shows examples for all of the activities within the wheel. Similar to the PROJECT BOARD, all of the thumbnails on the </a:t>
            </a:r>
            <a:r>
              <a:rPr lang="en-GB" sz="2400" b="1" dirty="0">
                <a:latin typeface="Arial" panose="020B0604020202020204" pitchFamily="34" charset="0"/>
                <a:cs typeface="Arial" panose="020B0604020202020204" pitchFamily="34" charset="0"/>
              </a:rPr>
              <a:t>EXAMPLES BOARD </a:t>
            </a:r>
            <a:r>
              <a:rPr lang="en-GB" sz="2400" dirty="0">
                <a:latin typeface="Arial" panose="020B0604020202020204" pitchFamily="34" charset="0"/>
                <a:cs typeface="Arial" panose="020B0604020202020204" pitchFamily="34" charset="0"/>
              </a:rPr>
              <a:t>are ‘slide zooms’, so you can navigate to the corresponding slide by right clicking on the thumbnail and choosing ‘go to slide’. </a:t>
            </a:r>
          </a:p>
          <a:p>
            <a:endParaRPr lang="en-GB" sz="2400" dirty="0">
              <a:latin typeface="Arial" panose="020B0604020202020204" pitchFamily="34" charset="0"/>
              <a:cs typeface="Arial" panose="020B0604020202020204" pitchFamily="34" charset="0"/>
            </a:endParaRPr>
          </a:p>
          <a:p>
            <a:pPr marL="0" marR="0" lvl="0" indent="0" algn="l" defTabSz="1713878"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Once you have navigated to a slide, you can </a:t>
            </a:r>
            <a:r>
              <a:rPr lang="en-GB" sz="2400" b="1" dirty="0">
                <a:latin typeface="Arial" panose="020B0604020202020204" pitchFamily="34" charset="0"/>
                <a:cs typeface="Arial" panose="020B0604020202020204" pitchFamily="34" charset="0"/>
              </a:rPr>
              <a:t>get back</a:t>
            </a:r>
            <a:r>
              <a:rPr lang="en-GB" sz="2400" dirty="0">
                <a:latin typeface="Arial" panose="020B0604020202020204" pitchFamily="34" charset="0"/>
                <a:cs typeface="Arial" panose="020B0604020202020204" pitchFamily="34" charset="0"/>
              </a:rPr>
              <a:t> by right clicking on the thumbnail of the </a:t>
            </a:r>
            <a:r>
              <a:rPr lang="en-GB" sz="2400" b="1" dirty="0">
                <a:latin typeface="Arial" panose="020B0604020202020204" pitchFamily="34" charset="0"/>
                <a:cs typeface="Arial" panose="020B0604020202020204" pitchFamily="34" charset="0"/>
              </a:rPr>
              <a:t>EXAMPLES BOARD</a:t>
            </a:r>
            <a:r>
              <a:rPr lang="en-GB" sz="2400" b="0" dirty="0">
                <a:latin typeface="Arial" panose="020B0604020202020204" pitchFamily="34" charset="0"/>
                <a:cs typeface="Arial" panose="020B0604020202020204" pitchFamily="34" charset="0"/>
              </a:rPr>
              <a:t> and choosing </a:t>
            </a:r>
            <a:r>
              <a:rPr lang="en-GB" sz="2400" b="1" dirty="0">
                <a:latin typeface="Arial" panose="020B0604020202020204" pitchFamily="34" charset="0"/>
                <a:cs typeface="Arial" panose="020B0604020202020204" pitchFamily="34" charset="0"/>
              </a:rPr>
              <a:t>go to slide</a:t>
            </a:r>
            <a:r>
              <a:rPr lang="en-GB" sz="2400" b="0" dirty="0">
                <a:latin typeface="Arial" panose="020B0604020202020204" pitchFamily="34" charset="0"/>
                <a:cs typeface="Arial" panose="020B0604020202020204" pitchFamily="34" charset="0"/>
              </a:rPr>
              <a:t>. This is the second of the two thumbnails </a:t>
            </a:r>
            <a:r>
              <a:rPr lang="en-GB" sz="2400" dirty="0">
                <a:latin typeface="Arial" panose="020B0604020202020204" pitchFamily="34" charset="0"/>
                <a:cs typeface="Arial" panose="020B0604020202020204" pitchFamily="34" charset="0"/>
              </a:rPr>
              <a:t>just off each slide on the top left.</a:t>
            </a:r>
          </a:p>
          <a:p>
            <a:endParaRPr lang="en-GB"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3FB635-031E-4191-9421-A8F9D1E46CDF}" type="slidenum">
              <a:rPr lang="en-GB" smtClean="0"/>
              <a:t>3</a:t>
            </a:fld>
            <a:endParaRPr lang="en-GB"/>
          </a:p>
        </p:txBody>
      </p:sp>
    </p:spTree>
    <p:extLst>
      <p:ext uri="{BB962C8B-B14F-4D97-AF65-F5344CB8AC3E}">
        <p14:creationId xmlns:p14="http://schemas.microsoft.com/office/powerpoint/2010/main" val="2640271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https://www.inclusivedesigntoolkit.com/transport_evaluate/#exclusion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21</a:t>
            </a:fld>
            <a:endParaRPr lang="en-GB"/>
          </a:p>
        </p:txBody>
      </p:sp>
    </p:spTree>
    <p:extLst>
      <p:ext uri="{BB962C8B-B14F-4D97-AF65-F5344CB8AC3E}">
        <p14:creationId xmlns:p14="http://schemas.microsoft.com/office/powerpoint/2010/main" val="2210890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https://www.inclusivedesigntoolkit.com/transport_evaluate/#strengths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22</a:t>
            </a:fld>
            <a:endParaRPr lang="en-GB"/>
          </a:p>
        </p:txBody>
      </p:sp>
    </p:spTree>
    <p:extLst>
      <p:ext uri="{BB962C8B-B14F-4D97-AF65-F5344CB8AC3E}">
        <p14:creationId xmlns:p14="http://schemas.microsoft.com/office/powerpoint/2010/main" val="210665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713878" rtl="0" eaLnBrk="1" fontAlgn="auto" latinLnBrk="0" hangingPunct="1">
              <a:lnSpc>
                <a:spcPct val="100000"/>
              </a:lnSpc>
              <a:spcBef>
                <a:spcPts val="0"/>
              </a:spcBef>
              <a:spcAft>
                <a:spcPts val="0"/>
              </a:spcAft>
              <a:buClrTx/>
              <a:buSzTx/>
              <a:buFontTx/>
              <a:buNone/>
              <a:tabLst/>
              <a:defRPr/>
            </a:pPr>
            <a:r>
              <a:rPr lang="en-GB" dirty="0"/>
              <a:t>Further guidance for this activity is available at:
https://www.inclusivedesigntoolkit.com/transport_manage/#proposition
WINDOWS users can hold down CTRL and click on the help icon in the bottom left-hand corner of the slide.</a:t>
            </a:r>
          </a:p>
          <a:p>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23</a:t>
            </a:fld>
            <a:endParaRPr lang="en-GB"/>
          </a:p>
        </p:txBody>
      </p:sp>
    </p:spTree>
    <p:extLst>
      <p:ext uri="{BB962C8B-B14F-4D97-AF65-F5344CB8AC3E}">
        <p14:creationId xmlns:p14="http://schemas.microsoft.com/office/powerpoint/2010/main" val="212316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https://www.inclusivedesigntoolkit.com/transport_explore/#stake</a:t>
            </a:r>
          </a:p>
          <a:p>
            <a:r>
              <a:rPr lang="en-GB" dirty="0"/>
              <a:t>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24</a:t>
            </a:fld>
            <a:endParaRPr lang="en-GB"/>
          </a:p>
        </p:txBody>
      </p:sp>
    </p:spTree>
    <p:extLst>
      <p:ext uri="{BB962C8B-B14F-4D97-AF65-F5344CB8AC3E}">
        <p14:creationId xmlns:p14="http://schemas.microsoft.com/office/powerpoint/2010/main" val="4269665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https://www.inclusivedesigntoolkit.com/transport_explore/#stake</a:t>
            </a:r>
          </a:p>
          <a:p>
            <a:r>
              <a:rPr lang="en-GB" dirty="0"/>
              <a:t>WINDOWS users can hold down CTRL and click on the help icon in the bottom left-hand corner of the slide.</a:t>
            </a:r>
          </a:p>
          <a:p>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25</a:t>
            </a:fld>
            <a:endParaRPr lang="en-GB"/>
          </a:p>
        </p:txBody>
      </p:sp>
    </p:spTree>
    <p:extLst>
      <p:ext uri="{BB962C8B-B14F-4D97-AF65-F5344CB8AC3E}">
        <p14:creationId xmlns:p14="http://schemas.microsoft.com/office/powerpoint/2010/main" val="159197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https://www.inclusivedesigntoolkit.com/transport_explore/#stake</a:t>
            </a:r>
          </a:p>
          <a:p>
            <a:r>
              <a:rPr lang="en-GB" dirty="0"/>
              <a:t>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26</a:t>
            </a:fld>
            <a:endParaRPr lang="en-GB"/>
          </a:p>
        </p:txBody>
      </p:sp>
    </p:spTree>
    <p:extLst>
      <p:ext uri="{BB962C8B-B14F-4D97-AF65-F5344CB8AC3E}">
        <p14:creationId xmlns:p14="http://schemas.microsoft.com/office/powerpoint/2010/main" val="797404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https://www.inclusivedesigntoolkit.com/transport_explore/#engage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27</a:t>
            </a:fld>
            <a:endParaRPr lang="en-GB"/>
          </a:p>
        </p:txBody>
      </p:sp>
    </p:spTree>
    <p:extLst>
      <p:ext uri="{BB962C8B-B14F-4D97-AF65-F5344CB8AC3E}">
        <p14:creationId xmlns:p14="http://schemas.microsoft.com/office/powerpoint/2010/main" val="3192039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https://www.inclusivedesigntoolkit.com/transport_explore/#diversity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28</a:t>
            </a:fld>
            <a:endParaRPr lang="en-GB"/>
          </a:p>
        </p:txBody>
      </p:sp>
    </p:spTree>
    <p:extLst>
      <p:ext uri="{BB962C8B-B14F-4D97-AF65-F5344CB8AC3E}">
        <p14:creationId xmlns:p14="http://schemas.microsoft.com/office/powerpoint/2010/main" val="2696810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https://www.inclusivedesigntoolkit.com/transport_explore/#diversity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29</a:t>
            </a:fld>
            <a:endParaRPr lang="en-GB"/>
          </a:p>
        </p:txBody>
      </p:sp>
    </p:spTree>
    <p:extLst>
      <p:ext uri="{BB962C8B-B14F-4D97-AF65-F5344CB8AC3E}">
        <p14:creationId xmlns:p14="http://schemas.microsoft.com/office/powerpoint/2010/main" val="3593350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https://www.inclusivedesigntoolkit.com/transport_explore/#journey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30</a:t>
            </a:fld>
            <a:endParaRPr lang="en-GB"/>
          </a:p>
        </p:txBody>
      </p:sp>
    </p:spTree>
    <p:extLst>
      <p:ext uri="{BB962C8B-B14F-4D97-AF65-F5344CB8AC3E}">
        <p14:creationId xmlns:p14="http://schemas.microsoft.com/office/powerpoint/2010/main" val="1751245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https://www.inclusivedesigntoolkit.com/transport_manage/#proposition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4</a:t>
            </a:fld>
            <a:endParaRPr lang="en-GB"/>
          </a:p>
        </p:txBody>
      </p:sp>
    </p:spTree>
    <p:extLst>
      <p:ext uri="{BB962C8B-B14F-4D97-AF65-F5344CB8AC3E}">
        <p14:creationId xmlns:p14="http://schemas.microsoft.com/office/powerpoint/2010/main" val="2334479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https://www.inclusivedesigntoolkit.com/transport_explore/#journey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31</a:t>
            </a:fld>
            <a:endParaRPr lang="en-GB"/>
          </a:p>
        </p:txBody>
      </p:sp>
    </p:spTree>
    <p:extLst>
      <p:ext uri="{BB962C8B-B14F-4D97-AF65-F5344CB8AC3E}">
        <p14:creationId xmlns:p14="http://schemas.microsoft.com/office/powerpoint/2010/main" val="2756664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https://www.inclusivedesigntoolkit.com/transport_explore/#needs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32</a:t>
            </a:fld>
            <a:endParaRPr lang="en-GB"/>
          </a:p>
        </p:txBody>
      </p:sp>
    </p:spTree>
    <p:extLst>
      <p:ext uri="{BB962C8B-B14F-4D97-AF65-F5344CB8AC3E}">
        <p14:creationId xmlns:p14="http://schemas.microsoft.com/office/powerpoint/2010/main" val="3516230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https://www.inclusivedesigntoolkit.com/transport_create/#involve_users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33</a:t>
            </a:fld>
            <a:endParaRPr lang="en-GB"/>
          </a:p>
        </p:txBody>
      </p:sp>
    </p:spTree>
    <p:extLst>
      <p:ext uri="{BB962C8B-B14F-4D97-AF65-F5344CB8AC3E}">
        <p14:creationId xmlns:p14="http://schemas.microsoft.com/office/powerpoint/2010/main" val="1406401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https://www.inclusivedesigntoolkit.com/transport_create/#involve_users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34</a:t>
            </a:fld>
            <a:endParaRPr lang="en-GB"/>
          </a:p>
        </p:txBody>
      </p:sp>
    </p:spTree>
    <p:extLst>
      <p:ext uri="{BB962C8B-B14F-4D97-AF65-F5344CB8AC3E}">
        <p14:creationId xmlns:p14="http://schemas.microsoft.com/office/powerpoint/2010/main" val="2513210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https://www.inclusivedesigntoolkit.com/transport_create/#involve_providers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35</a:t>
            </a:fld>
            <a:endParaRPr lang="en-GB"/>
          </a:p>
        </p:txBody>
      </p:sp>
    </p:spTree>
    <p:extLst>
      <p:ext uri="{BB962C8B-B14F-4D97-AF65-F5344CB8AC3E}">
        <p14:creationId xmlns:p14="http://schemas.microsoft.com/office/powerpoint/2010/main" val="1985913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https://www.inclusivedesigntoolkit.com/transport_create/#stimulate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36</a:t>
            </a:fld>
            <a:endParaRPr lang="en-GB"/>
          </a:p>
        </p:txBody>
      </p:sp>
    </p:spTree>
    <p:extLst>
      <p:ext uri="{BB962C8B-B14F-4D97-AF65-F5344CB8AC3E}">
        <p14:creationId xmlns:p14="http://schemas.microsoft.com/office/powerpoint/2010/main" val="2325944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https://www.inclusivedesigntoolkit.com/transport_create/#stimulate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37</a:t>
            </a:fld>
            <a:endParaRPr lang="en-GB"/>
          </a:p>
        </p:txBody>
      </p:sp>
    </p:spTree>
    <p:extLst>
      <p:ext uri="{BB962C8B-B14F-4D97-AF65-F5344CB8AC3E}">
        <p14:creationId xmlns:p14="http://schemas.microsoft.com/office/powerpoint/2010/main" val="1422448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Further guidance for this activity is available at:
https://www.inclusivedesigntoolkit.com/transport_create/#develop_ideas
WINDOWS users can hold down CTRL and click on the help icon in the bottom left-hand corner of the slide.</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70DBC-7AFE-4900-8BC1-E6F26C6C112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913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Further guidance for this activity is available at:
https://www.inclusivedesigntoolkit.com/transport_create/#develop_ideas
WINDOWS users can hold down CTRL and click on the help icon in the bottom left-hand corner of the slide.</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70DBC-7AFE-4900-8BC1-E6F26C6C112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669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https://www.inclusivedesigntoolkit.com/transport_create/#develop_ideas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40</a:t>
            </a:fld>
            <a:endParaRPr lang="en-GB"/>
          </a:p>
        </p:txBody>
      </p:sp>
    </p:spTree>
    <p:extLst>
      <p:ext uri="{BB962C8B-B14F-4D97-AF65-F5344CB8AC3E}">
        <p14:creationId xmlns:p14="http://schemas.microsoft.com/office/powerpoint/2010/main" val="355633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https://www.inclusivedesigntoolkit.com/transport_manage/#steps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5</a:t>
            </a:fld>
            <a:endParaRPr lang="en-GB"/>
          </a:p>
        </p:txBody>
      </p:sp>
    </p:spTree>
    <p:extLst>
      <p:ext uri="{BB962C8B-B14F-4D97-AF65-F5344CB8AC3E}">
        <p14:creationId xmlns:p14="http://schemas.microsoft.com/office/powerpoint/2010/main" val="622736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https://www.inclusivedesigntoolkit.com/transport_create/#storyboards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41</a:t>
            </a:fld>
            <a:endParaRPr lang="en-GB"/>
          </a:p>
        </p:txBody>
      </p:sp>
    </p:spTree>
    <p:extLst>
      <p:ext uri="{BB962C8B-B14F-4D97-AF65-F5344CB8AC3E}">
        <p14:creationId xmlns:p14="http://schemas.microsoft.com/office/powerpoint/2010/main" val="3685832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https://www.inclusivedesigntoolkit.com/transport_create/#storyboards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42</a:t>
            </a:fld>
            <a:endParaRPr lang="en-GB"/>
          </a:p>
        </p:txBody>
      </p:sp>
    </p:spTree>
    <p:extLst>
      <p:ext uri="{BB962C8B-B14F-4D97-AF65-F5344CB8AC3E}">
        <p14:creationId xmlns:p14="http://schemas.microsoft.com/office/powerpoint/2010/main" val="480647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https://www.inclusivedesigntoolkit.com/transport_evaluate/#criteria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43</a:t>
            </a:fld>
            <a:endParaRPr lang="en-GB"/>
          </a:p>
        </p:txBody>
      </p:sp>
    </p:spTree>
    <p:extLst>
      <p:ext uri="{BB962C8B-B14F-4D97-AF65-F5344CB8AC3E}">
        <p14:creationId xmlns:p14="http://schemas.microsoft.com/office/powerpoint/2010/main" val="1597935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https://www.inclusivedesigntoolkit.com/transport_evaluate/#user_feedback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44</a:t>
            </a:fld>
            <a:endParaRPr lang="en-GB"/>
          </a:p>
        </p:txBody>
      </p:sp>
    </p:spTree>
    <p:extLst>
      <p:ext uri="{BB962C8B-B14F-4D97-AF65-F5344CB8AC3E}">
        <p14:creationId xmlns:p14="http://schemas.microsoft.com/office/powerpoint/2010/main" val="3920909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https://www.inclusivedesigntoolkit.com/transport_evaluate/#user_feedback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45</a:t>
            </a:fld>
            <a:endParaRPr lang="en-GB"/>
          </a:p>
        </p:txBody>
      </p:sp>
    </p:spTree>
    <p:extLst>
      <p:ext uri="{BB962C8B-B14F-4D97-AF65-F5344CB8AC3E}">
        <p14:creationId xmlns:p14="http://schemas.microsoft.com/office/powerpoint/2010/main" val="1142757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guidance for this activity is available at:
https://www.inclusivedesigntoolkit.com/transport_evaluate/#expert_feedback
WINDOWS users can hold down CTRL and click on the help icon in the bottom left-hand corner of the slide.</a:t>
            </a:r>
          </a:p>
        </p:txBody>
      </p:sp>
      <p:sp>
        <p:nvSpPr>
          <p:cNvPr id="4" name="Slide Number Placeholder 3"/>
          <p:cNvSpPr>
            <a:spLocks noGrp="1"/>
          </p:cNvSpPr>
          <p:nvPr>
            <p:ph type="sldNum" sz="quarter" idx="5"/>
          </p:nvPr>
        </p:nvSpPr>
        <p:spPr/>
        <p:txBody>
          <a:bodyPr/>
          <a:lstStyle/>
          <a:p>
            <a:fld id="{FE3FB635-031E-4191-9421-A8F9D1E46CDF}" type="slidenum">
              <a:rPr lang="en-GB" smtClean="0"/>
              <a:t>46</a:t>
            </a:fld>
            <a:endParaRPr lang="en-GB"/>
          </a:p>
        </p:txBody>
      </p:sp>
    </p:spTree>
    <p:extLst>
      <p:ext uri="{BB962C8B-B14F-4D97-AF65-F5344CB8AC3E}">
        <p14:creationId xmlns:p14="http://schemas.microsoft.com/office/powerpoint/2010/main" val="1648751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https://www.inclusivedesigntoolkit.com/transport_evaluate/#exclusion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47</a:t>
            </a:fld>
            <a:endParaRPr lang="en-GB"/>
          </a:p>
        </p:txBody>
      </p:sp>
    </p:spTree>
    <p:extLst>
      <p:ext uri="{BB962C8B-B14F-4D97-AF65-F5344CB8AC3E}">
        <p14:creationId xmlns:p14="http://schemas.microsoft.com/office/powerpoint/2010/main" val="2210890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https://www.inclusivedesigntoolkit.com/transport_explore/#stake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6</a:t>
            </a:fld>
            <a:endParaRPr lang="en-GB"/>
          </a:p>
        </p:txBody>
      </p:sp>
    </p:spTree>
    <p:extLst>
      <p:ext uri="{BB962C8B-B14F-4D97-AF65-F5344CB8AC3E}">
        <p14:creationId xmlns:p14="http://schemas.microsoft.com/office/powerpoint/2010/main" val="122862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https://www.inclusivedesigntoolkit.com/transport_explore/#stake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7</a:t>
            </a:fld>
            <a:endParaRPr lang="en-GB"/>
          </a:p>
        </p:txBody>
      </p:sp>
    </p:spTree>
    <p:extLst>
      <p:ext uri="{BB962C8B-B14F-4D97-AF65-F5344CB8AC3E}">
        <p14:creationId xmlns:p14="http://schemas.microsoft.com/office/powerpoint/2010/main" val="2523249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https://www.inclusivedesigntoolkit.com/transport_explore/#stake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8</a:t>
            </a:fld>
            <a:endParaRPr lang="en-GB"/>
          </a:p>
        </p:txBody>
      </p:sp>
    </p:spTree>
    <p:extLst>
      <p:ext uri="{BB962C8B-B14F-4D97-AF65-F5344CB8AC3E}">
        <p14:creationId xmlns:p14="http://schemas.microsoft.com/office/powerpoint/2010/main" val="3155622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https://www.inclusivedesigntoolkit.com/transport_explore/#engage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9</a:t>
            </a:fld>
            <a:endParaRPr lang="en-GB"/>
          </a:p>
        </p:txBody>
      </p:sp>
    </p:spTree>
    <p:extLst>
      <p:ext uri="{BB962C8B-B14F-4D97-AF65-F5344CB8AC3E}">
        <p14:creationId xmlns:p14="http://schemas.microsoft.com/office/powerpoint/2010/main" val="68472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Further guidance for this activity is available at:
https://www.inclusivedesigntoolkit.com/transport_explore/#diversity
WINDOWS users can hold down CTRL and click on the help icon in the bottom left-hand corner of the slide.</a:t>
            </a:r>
            <a:endParaRPr lang="en-GB" dirty="0"/>
          </a:p>
        </p:txBody>
      </p:sp>
      <p:sp>
        <p:nvSpPr>
          <p:cNvPr id="4" name="Slide Number Placeholder 3"/>
          <p:cNvSpPr>
            <a:spLocks noGrp="1"/>
          </p:cNvSpPr>
          <p:nvPr>
            <p:ph type="sldNum" sz="quarter" idx="5"/>
          </p:nvPr>
        </p:nvSpPr>
        <p:spPr/>
        <p:txBody>
          <a:bodyPr/>
          <a:lstStyle/>
          <a:p>
            <a:fld id="{FE3FB635-031E-4191-9421-A8F9D1E46CDF}" type="slidenum">
              <a:rPr lang="en-GB" smtClean="0"/>
              <a:t>10</a:t>
            </a:fld>
            <a:endParaRPr lang="en-GB"/>
          </a:p>
        </p:txBody>
      </p:sp>
    </p:spTree>
    <p:extLst>
      <p:ext uri="{BB962C8B-B14F-4D97-AF65-F5344CB8AC3E}">
        <p14:creationId xmlns:p14="http://schemas.microsoft.com/office/powerpoint/2010/main" val="269524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88" name="Freeform 70">
            <a:extLst>
              <a:ext uri="{FF2B5EF4-FFF2-40B4-BE49-F238E27FC236}">
                <a16:creationId xmlns:a16="http://schemas.microsoft.com/office/drawing/2014/main" id="{34885DDA-80C5-4875-AA08-92B675D24556}"/>
              </a:ext>
            </a:extLst>
          </p:cNvPr>
          <p:cNvSpPr>
            <a:spLocks/>
          </p:cNvSpPr>
          <p:nvPr userDrawn="1"/>
        </p:nvSpPr>
        <p:spPr bwMode="auto">
          <a:xfrm flipH="1">
            <a:off x="6045555" y="0"/>
            <a:ext cx="45719" cy="3428871"/>
          </a:xfrm>
          <a:custGeom>
            <a:avLst/>
            <a:gdLst>
              <a:gd name="T0" fmla="*/ 0 h 38204"/>
              <a:gd name="T1" fmla="*/ 38204 h 38204"/>
              <a:gd name="T2" fmla="*/ 38204 h 38204"/>
              <a:gd name="T3" fmla="*/ 38204 h 38204"/>
              <a:gd name="T4" fmla="*/ 38204 h 38204"/>
            </a:gdLst>
            <a:ahLst/>
            <a:cxnLst>
              <a:cxn ang="0">
                <a:pos x="0" y="T0"/>
              </a:cxn>
              <a:cxn ang="0">
                <a:pos x="0" y="T1"/>
              </a:cxn>
              <a:cxn ang="0">
                <a:pos x="0" y="T2"/>
              </a:cxn>
              <a:cxn ang="0">
                <a:pos x="0" y="T3"/>
              </a:cxn>
              <a:cxn ang="0">
                <a:pos x="0" y="T4"/>
              </a:cxn>
            </a:cxnLst>
            <a:rect l="0" t="0" r="r" b="b"/>
            <a:pathLst>
              <a:path h="38204">
                <a:moveTo>
                  <a:pt x="0" y="0"/>
                </a:moveTo>
                <a:lnTo>
                  <a:pt x="0" y="38204"/>
                </a:lnTo>
                <a:lnTo>
                  <a:pt x="0" y="38204"/>
                </a:lnTo>
                <a:lnTo>
                  <a:pt x="0" y="38204"/>
                </a:lnTo>
                <a:lnTo>
                  <a:pt x="0" y="38204"/>
                </a:lnTo>
              </a:path>
            </a:pathLst>
          </a:custGeom>
          <a:noFill/>
          <a:ln w="61722"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89" name="Line 71">
            <a:extLst>
              <a:ext uri="{FF2B5EF4-FFF2-40B4-BE49-F238E27FC236}">
                <a16:creationId xmlns:a16="http://schemas.microsoft.com/office/drawing/2014/main" id="{CBB44E9E-D713-42E5-A2D0-474DE9CDAD2D}"/>
              </a:ext>
            </a:extLst>
          </p:cNvPr>
          <p:cNvSpPr>
            <a:spLocks noChangeShapeType="1"/>
          </p:cNvSpPr>
          <p:nvPr userDrawn="1"/>
        </p:nvSpPr>
        <p:spPr bwMode="auto">
          <a:xfrm flipH="1" flipV="1">
            <a:off x="6108344" y="3453560"/>
            <a:ext cx="6020337" cy="3323675"/>
          </a:xfrm>
          <a:prstGeom prst="line">
            <a:avLst/>
          </a:prstGeom>
          <a:noFill/>
          <a:ln w="61722"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90" name="Line 69">
            <a:extLst>
              <a:ext uri="{FF2B5EF4-FFF2-40B4-BE49-F238E27FC236}">
                <a16:creationId xmlns:a16="http://schemas.microsoft.com/office/drawing/2014/main" id="{296D1354-75A1-4EAF-A7E6-1918E51ABA51}"/>
              </a:ext>
            </a:extLst>
          </p:cNvPr>
          <p:cNvSpPr>
            <a:spLocks noChangeShapeType="1"/>
          </p:cNvSpPr>
          <p:nvPr userDrawn="1"/>
        </p:nvSpPr>
        <p:spPr bwMode="auto">
          <a:xfrm flipV="1">
            <a:off x="0" y="3453560"/>
            <a:ext cx="6108345" cy="3404440"/>
          </a:xfrm>
          <a:prstGeom prst="line">
            <a:avLst/>
          </a:prstGeom>
          <a:noFill/>
          <a:ln w="61722"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grpSp>
        <p:nvGrpSpPr>
          <p:cNvPr id="2" name="Group 1">
            <a:extLst>
              <a:ext uri="{FF2B5EF4-FFF2-40B4-BE49-F238E27FC236}">
                <a16:creationId xmlns:a16="http://schemas.microsoft.com/office/drawing/2014/main" id="{B9626094-8737-4C7E-B8D8-8FA276797329}"/>
              </a:ext>
            </a:extLst>
          </p:cNvPr>
          <p:cNvGrpSpPr/>
          <p:nvPr userDrawn="1"/>
        </p:nvGrpSpPr>
        <p:grpSpPr>
          <a:xfrm>
            <a:off x="3857287" y="1261294"/>
            <a:ext cx="4548010" cy="4684673"/>
            <a:chOff x="3857287" y="1261294"/>
            <a:chExt cx="4548010" cy="4684673"/>
          </a:xfrm>
        </p:grpSpPr>
        <p:sp>
          <p:nvSpPr>
            <p:cNvPr id="322" name="Oval 321">
              <a:extLst>
                <a:ext uri="{FF2B5EF4-FFF2-40B4-BE49-F238E27FC236}">
                  <a16:creationId xmlns:a16="http://schemas.microsoft.com/office/drawing/2014/main" id="{CE998222-6A6C-4B32-A5A0-40F9F4BD30CB}"/>
                </a:ext>
              </a:extLst>
            </p:cNvPr>
            <p:cNvSpPr>
              <a:spLocks noChangeArrowheads="1"/>
            </p:cNvSpPr>
            <p:nvPr/>
          </p:nvSpPr>
          <p:spPr bwMode="auto">
            <a:xfrm>
              <a:off x="5131896" y="2524842"/>
              <a:ext cx="1921442" cy="1925085"/>
            </a:xfrm>
            <a:prstGeom prst="ellipse">
              <a:avLst/>
            </a:prstGeom>
            <a:solidFill>
              <a:schemeClr val="tx2"/>
            </a:solidFill>
            <a:ln w="11112"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23" name="Freeform 6">
              <a:extLst>
                <a:ext uri="{FF2B5EF4-FFF2-40B4-BE49-F238E27FC236}">
                  <a16:creationId xmlns:a16="http://schemas.microsoft.com/office/drawing/2014/main" id="{ACD57936-9F12-42A3-A56F-9EDEE41DB964}"/>
                </a:ext>
              </a:extLst>
            </p:cNvPr>
            <p:cNvSpPr>
              <a:spLocks/>
            </p:cNvSpPr>
            <p:nvPr/>
          </p:nvSpPr>
          <p:spPr bwMode="auto">
            <a:xfrm>
              <a:off x="4511968" y="4378045"/>
              <a:ext cx="3428103" cy="1490425"/>
            </a:xfrm>
            <a:custGeom>
              <a:avLst/>
              <a:gdLst>
                <a:gd name="T0" fmla="*/ 1288 w 1288"/>
                <a:gd name="T1" fmla="*/ 134 h 559"/>
                <a:gd name="T2" fmla="*/ 1013 w 1288"/>
                <a:gd name="T3" fmla="*/ 391 h 559"/>
                <a:gd name="T4" fmla="*/ 111 w 1288"/>
                <a:gd name="T5" fmla="*/ 350 h 559"/>
                <a:gd name="T6" fmla="*/ 111 w 1288"/>
                <a:gd name="T7" fmla="*/ 350 h 559"/>
                <a:gd name="T8" fmla="*/ 90 w 1288"/>
                <a:gd name="T9" fmla="*/ 379 h 559"/>
                <a:gd name="T10" fmla="*/ 0 w 1288"/>
                <a:gd name="T11" fmla="*/ 67 h 559"/>
                <a:gd name="T12" fmla="*/ 271 w 1288"/>
                <a:gd name="T13" fmla="*/ 123 h 559"/>
                <a:gd name="T14" fmla="*/ 250 w 1288"/>
                <a:gd name="T15" fmla="*/ 153 h 559"/>
                <a:gd name="T16" fmla="*/ 250 w 1288"/>
                <a:gd name="T17" fmla="*/ 153 h 559"/>
                <a:gd name="T18" fmla="*/ 892 w 1288"/>
                <a:gd name="T19" fmla="*/ 183 h 559"/>
                <a:gd name="T20" fmla="*/ 1089 w 1288"/>
                <a:gd name="T21" fmla="*/ 0 h 559"/>
                <a:gd name="T22" fmla="*/ 1288 w 1288"/>
                <a:gd name="T23" fmla="*/ 13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8" h="559">
                  <a:moveTo>
                    <a:pt x="1288" y="134"/>
                  </a:moveTo>
                  <a:cubicBezTo>
                    <a:pt x="1219" y="236"/>
                    <a:pt x="1127" y="325"/>
                    <a:pt x="1013" y="391"/>
                  </a:cubicBezTo>
                  <a:cubicBezTo>
                    <a:pt x="721" y="559"/>
                    <a:pt x="369" y="532"/>
                    <a:pt x="111" y="350"/>
                  </a:cubicBezTo>
                  <a:cubicBezTo>
                    <a:pt x="111" y="350"/>
                    <a:pt x="111" y="350"/>
                    <a:pt x="111" y="350"/>
                  </a:cubicBezTo>
                  <a:cubicBezTo>
                    <a:pt x="90" y="379"/>
                    <a:pt x="90" y="379"/>
                    <a:pt x="90" y="379"/>
                  </a:cubicBezTo>
                  <a:cubicBezTo>
                    <a:pt x="32" y="282"/>
                    <a:pt x="1" y="132"/>
                    <a:pt x="0" y="67"/>
                  </a:cubicBezTo>
                  <a:cubicBezTo>
                    <a:pt x="104" y="116"/>
                    <a:pt x="217" y="130"/>
                    <a:pt x="271" y="123"/>
                  </a:cubicBezTo>
                  <a:cubicBezTo>
                    <a:pt x="250" y="153"/>
                    <a:pt x="250" y="153"/>
                    <a:pt x="250" y="153"/>
                  </a:cubicBezTo>
                  <a:cubicBezTo>
                    <a:pt x="250" y="153"/>
                    <a:pt x="250" y="153"/>
                    <a:pt x="250" y="153"/>
                  </a:cubicBezTo>
                  <a:cubicBezTo>
                    <a:pt x="434" y="283"/>
                    <a:pt x="684" y="303"/>
                    <a:pt x="892" y="183"/>
                  </a:cubicBezTo>
                  <a:cubicBezTo>
                    <a:pt x="974" y="136"/>
                    <a:pt x="1040" y="72"/>
                    <a:pt x="1089" y="0"/>
                  </a:cubicBezTo>
                  <a:lnTo>
                    <a:pt x="1288" y="134"/>
                  </a:lnTo>
                  <a:close/>
                </a:path>
              </a:pathLst>
            </a:custGeom>
            <a:solidFill>
              <a:srgbClr val="612D70"/>
            </a:solidFill>
            <a:ln w="21114" cap="flat">
              <a:solidFill>
                <a:srgbClr val="612D70"/>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24" name="Line 7">
              <a:extLst>
                <a:ext uri="{FF2B5EF4-FFF2-40B4-BE49-F238E27FC236}">
                  <a16:creationId xmlns:a16="http://schemas.microsoft.com/office/drawing/2014/main" id="{A4CCE4F7-CA79-4FA7-B6C8-8245DE504B95}"/>
                </a:ext>
              </a:extLst>
            </p:cNvPr>
            <p:cNvSpPr>
              <a:spLocks noChangeShapeType="1"/>
            </p:cNvSpPr>
            <p:nvPr/>
          </p:nvSpPr>
          <p:spPr bwMode="auto">
            <a:xfrm>
              <a:off x="4844913" y="4372429"/>
              <a:ext cx="0" cy="0"/>
            </a:xfrm>
            <a:prstGeom prst="line">
              <a:avLst/>
            </a:prstGeom>
            <a:noFill/>
            <a:ln w="358927" cap="flat">
              <a:solidFill>
                <a:srgbClr val="6666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25" name="Freeform 8">
              <a:extLst>
                <a:ext uri="{FF2B5EF4-FFF2-40B4-BE49-F238E27FC236}">
                  <a16:creationId xmlns:a16="http://schemas.microsoft.com/office/drawing/2014/main" id="{EF73FEE7-47B0-4403-B0C5-7360BD14ABC4}"/>
                </a:ext>
              </a:extLst>
            </p:cNvPr>
            <p:cNvSpPr>
              <a:spLocks/>
            </p:cNvSpPr>
            <p:nvPr/>
          </p:nvSpPr>
          <p:spPr bwMode="auto">
            <a:xfrm>
              <a:off x="3865135" y="1367994"/>
              <a:ext cx="2094080" cy="3097657"/>
            </a:xfrm>
            <a:custGeom>
              <a:avLst/>
              <a:gdLst>
                <a:gd name="T0" fmla="*/ 85 w 787"/>
                <a:gd name="T1" fmla="*/ 1162 h 1162"/>
                <a:gd name="T2" fmla="*/ 0 w 787"/>
                <a:gd name="T3" fmla="*/ 795 h 1162"/>
                <a:gd name="T4" fmla="*/ 486 w 787"/>
                <a:gd name="T5" fmla="*/ 35 h 1162"/>
                <a:gd name="T6" fmla="*/ 486 w 787"/>
                <a:gd name="T7" fmla="*/ 35 h 1162"/>
                <a:gd name="T8" fmla="*/ 472 w 787"/>
                <a:gd name="T9" fmla="*/ 2 h 1162"/>
                <a:gd name="T10" fmla="*/ 787 w 787"/>
                <a:gd name="T11" fmla="*/ 80 h 1162"/>
                <a:gd name="T12" fmla="*/ 603 w 787"/>
                <a:gd name="T13" fmla="*/ 287 h 1162"/>
                <a:gd name="T14" fmla="*/ 587 w 787"/>
                <a:gd name="T15" fmla="*/ 253 h 1162"/>
                <a:gd name="T16" fmla="*/ 587 w 787"/>
                <a:gd name="T17" fmla="*/ 253 h 1162"/>
                <a:gd name="T18" fmla="*/ 241 w 787"/>
                <a:gd name="T19" fmla="*/ 795 h 1162"/>
                <a:gd name="T20" fmla="*/ 301 w 787"/>
                <a:gd name="T21" fmla="*/ 1056 h 1162"/>
                <a:gd name="T22" fmla="*/ 85 w 787"/>
                <a:gd name="T23" fmla="*/ 116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7" h="1162">
                  <a:moveTo>
                    <a:pt x="85" y="1162"/>
                  </a:moveTo>
                  <a:cubicBezTo>
                    <a:pt x="30" y="1051"/>
                    <a:pt x="0" y="927"/>
                    <a:pt x="0" y="795"/>
                  </a:cubicBezTo>
                  <a:cubicBezTo>
                    <a:pt x="0" y="458"/>
                    <a:pt x="199" y="167"/>
                    <a:pt x="486" y="35"/>
                  </a:cubicBezTo>
                  <a:cubicBezTo>
                    <a:pt x="486" y="35"/>
                    <a:pt x="486" y="35"/>
                    <a:pt x="486" y="35"/>
                  </a:cubicBezTo>
                  <a:cubicBezTo>
                    <a:pt x="472" y="2"/>
                    <a:pt x="472" y="2"/>
                    <a:pt x="472" y="2"/>
                  </a:cubicBezTo>
                  <a:cubicBezTo>
                    <a:pt x="585" y="0"/>
                    <a:pt x="730" y="48"/>
                    <a:pt x="787" y="80"/>
                  </a:cubicBezTo>
                  <a:cubicBezTo>
                    <a:pt x="692" y="146"/>
                    <a:pt x="624" y="236"/>
                    <a:pt x="603" y="287"/>
                  </a:cubicBezTo>
                  <a:cubicBezTo>
                    <a:pt x="587" y="253"/>
                    <a:pt x="587" y="253"/>
                    <a:pt x="587" y="253"/>
                  </a:cubicBezTo>
                  <a:cubicBezTo>
                    <a:pt x="587" y="253"/>
                    <a:pt x="587" y="253"/>
                    <a:pt x="587" y="253"/>
                  </a:cubicBezTo>
                  <a:cubicBezTo>
                    <a:pt x="383" y="348"/>
                    <a:pt x="241" y="555"/>
                    <a:pt x="241" y="795"/>
                  </a:cubicBezTo>
                  <a:cubicBezTo>
                    <a:pt x="241" y="889"/>
                    <a:pt x="262" y="978"/>
                    <a:pt x="301" y="1056"/>
                  </a:cubicBezTo>
                  <a:lnTo>
                    <a:pt x="85" y="1162"/>
                  </a:lnTo>
                  <a:close/>
                </a:path>
              </a:pathLst>
            </a:custGeom>
            <a:solidFill>
              <a:schemeClr val="accent3"/>
            </a:solidFill>
            <a:ln w="21114"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26" name="Freeform 9">
              <a:extLst>
                <a:ext uri="{FF2B5EF4-FFF2-40B4-BE49-F238E27FC236}">
                  <a16:creationId xmlns:a16="http://schemas.microsoft.com/office/drawing/2014/main" id="{4B9F482A-2314-45DE-81F1-1AC973ACEB79}"/>
                </a:ext>
              </a:extLst>
            </p:cNvPr>
            <p:cNvSpPr>
              <a:spLocks/>
            </p:cNvSpPr>
            <p:nvPr/>
          </p:nvSpPr>
          <p:spPr bwMode="auto">
            <a:xfrm>
              <a:off x="6204720" y="1261294"/>
              <a:ext cx="2200577" cy="3062839"/>
            </a:xfrm>
            <a:custGeom>
              <a:avLst/>
              <a:gdLst>
                <a:gd name="T0" fmla="*/ 16 w 827"/>
                <a:gd name="T1" fmla="*/ 0 h 1149"/>
                <a:gd name="T2" fmla="*/ 377 w 827"/>
                <a:gd name="T3" fmla="*/ 110 h 1149"/>
                <a:gd name="T4" fmla="*/ 792 w 827"/>
                <a:gd name="T5" fmla="*/ 911 h 1149"/>
                <a:gd name="T6" fmla="*/ 792 w 827"/>
                <a:gd name="T7" fmla="*/ 911 h 1149"/>
                <a:gd name="T8" fmla="*/ 827 w 827"/>
                <a:gd name="T9" fmla="*/ 915 h 1149"/>
                <a:gd name="T10" fmla="*/ 602 w 827"/>
                <a:gd name="T11" fmla="*/ 1149 h 1149"/>
                <a:gd name="T12" fmla="*/ 516 w 827"/>
                <a:gd name="T13" fmla="*/ 886 h 1149"/>
                <a:gd name="T14" fmla="*/ 552 w 827"/>
                <a:gd name="T15" fmla="*/ 889 h 1149"/>
                <a:gd name="T16" fmla="*/ 552 w 827"/>
                <a:gd name="T17" fmla="*/ 889 h 1149"/>
                <a:gd name="T18" fmla="*/ 256 w 827"/>
                <a:gd name="T19" fmla="*/ 318 h 1149"/>
                <a:gd name="T20" fmla="*/ 0 w 827"/>
                <a:gd name="T21" fmla="*/ 240 h 1149"/>
                <a:gd name="T22" fmla="*/ 16 w 827"/>
                <a:gd name="T23"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7" h="1149">
                  <a:moveTo>
                    <a:pt x="16" y="0"/>
                  </a:moveTo>
                  <a:cubicBezTo>
                    <a:pt x="140" y="8"/>
                    <a:pt x="263" y="44"/>
                    <a:pt x="377" y="110"/>
                  </a:cubicBezTo>
                  <a:cubicBezTo>
                    <a:pt x="669" y="279"/>
                    <a:pt x="821" y="596"/>
                    <a:pt x="792" y="911"/>
                  </a:cubicBezTo>
                  <a:cubicBezTo>
                    <a:pt x="792" y="911"/>
                    <a:pt x="792" y="911"/>
                    <a:pt x="792" y="911"/>
                  </a:cubicBezTo>
                  <a:cubicBezTo>
                    <a:pt x="827" y="915"/>
                    <a:pt x="827" y="915"/>
                    <a:pt x="827" y="915"/>
                  </a:cubicBezTo>
                  <a:cubicBezTo>
                    <a:pt x="773" y="1014"/>
                    <a:pt x="659" y="1115"/>
                    <a:pt x="602" y="1149"/>
                  </a:cubicBezTo>
                  <a:cubicBezTo>
                    <a:pt x="593" y="1034"/>
                    <a:pt x="548" y="930"/>
                    <a:pt x="516" y="886"/>
                  </a:cubicBezTo>
                  <a:cubicBezTo>
                    <a:pt x="552" y="889"/>
                    <a:pt x="552" y="889"/>
                    <a:pt x="552" y="889"/>
                  </a:cubicBezTo>
                  <a:cubicBezTo>
                    <a:pt x="552" y="889"/>
                    <a:pt x="552" y="889"/>
                    <a:pt x="552" y="889"/>
                  </a:cubicBezTo>
                  <a:cubicBezTo>
                    <a:pt x="573" y="665"/>
                    <a:pt x="464" y="438"/>
                    <a:pt x="256" y="318"/>
                  </a:cubicBezTo>
                  <a:cubicBezTo>
                    <a:pt x="175" y="271"/>
                    <a:pt x="87" y="246"/>
                    <a:pt x="0" y="240"/>
                  </a:cubicBezTo>
                  <a:lnTo>
                    <a:pt x="16" y="0"/>
                  </a:lnTo>
                  <a:close/>
                </a:path>
              </a:pathLst>
            </a:custGeom>
            <a:solidFill>
              <a:schemeClr val="accent1"/>
            </a:solidFill>
            <a:ln w="21114"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27" name="Line 10">
              <a:extLst>
                <a:ext uri="{FF2B5EF4-FFF2-40B4-BE49-F238E27FC236}">
                  <a16:creationId xmlns:a16="http://schemas.microsoft.com/office/drawing/2014/main" id="{B7129482-3CFB-4A01-9D05-6E6B31680F56}"/>
                </a:ext>
              </a:extLst>
            </p:cNvPr>
            <p:cNvSpPr>
              <a:spLocks noChangeShapeType="1"/>
            </p:cNvSpPr>
            <p:nvPr/>
          </p:nvSpPr>
          <p:spPr bwMode="auto">
            <a:xfrm>
              <a:off x="6464798" y="3093157"/>
              <a:ext cx="0" cy="0"/>
            </a:xfrm>
            <a:prstGeom prst="line">
              <a:avLst/>
            </a:prstGeom>
            <a:noFill/>
            <a:ln w="24447" cap="flat">
              <a:solidFill>
                <a:srgbClr val="003B7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28" name="Freeform 11">
              <a:extLst>
                <a:ext uri="{FF2B5EF4-FFF2-40B4-BE49-F238E27FC236}">
                  <a16:creationId xmlns:a16="http://schemas.microsoft.com/office/drawing/2014/main" id="{8CD3D739-54DD-4A38-A4F0-950A7C3EEE6A}"/>
                </a:ext>
              </a:extLst>
            </p:cNvPr>
            <p:cNvSpPr>
              <a:spLocks/>
            </p:cNvSpPr>
            <p:nvPr/>
          </p:nvSpPr>
          <p:spPr bwMode="auto">
            <a:xfrm>
              <a:off x="3857287" y="2482162"/>
              <a:ext cx="127797" cy="106700"/>
            </a:xfrm>
            <a:custGeom>
              <a:avLst/>
              <a:gdLst>
                <a:gd name="T0" fmla="*/ 74 w 114"/>
                <a:gd name="T1" fmla="*/ 24 h 95"/>
                <a:gd name="T2" fmla="*/ 59 w 114"/>
                <a:gd name="T3" fmla="*/ 57 h 95"/>
                <a:gd name="T4" fmla="*/ 81 w 114"/>
                <a:gd name="T5" fmla="*/ 66 h 95"/>
                <a:gd name="T6" fmla="*/ 97 w 114"/>
                <a:gd name="T7" fmla="*/ 31 h 95"/>
                <a:gd name="T8" fmla="*/ 114 w 114"/>
                <a:gd name="T9" fmla="*/ 38 h 95"/>
                <a:gd name="T10" fmla="*/ 90 w 114"/>
                <a:gd name="T11" fmla="*/ 95 h 95"/>
                <a:gd name="T12" fmla="*/ 0 w 114"/>
                <a:gd name="T13" fmla="*/ 55 h 95"/>
                <a:gd name="T14" fmla="*/ 24 w 114"/>
                <a:gd name="T15" fmla="*/ 0 h 95"/>
                <a:gd name="T16" fmla="*/ 40 w 114"/>
                <a:gd name="T17" fmla="*/ 7 h 95"/>
                <a:gd name="T18" fmla="*/ 26 w 114"/>
                <a:gd name="T19" fmla="*/ 43 h 95"/>
                <a:gd name="T20" fmla="*/ 45 w 114"/>
                <a:gd name="T21" fmla="*/ 50 h 95"/>
                <a:gd name="T22" fmla="*/ 59 w 114"/>
                <a:gd name="T23" fmla="*/ 17 h 95"/>
                <a:gd name="T24" fmla="*/ 74 w 114"/>
                <a:gd name="T25"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95">
                  <a:moveTo>
                    <a:pt x="74" y="24"/>
                  </a:moveTo>
                  <a:lnTo>
                    <a:pt x="59" y="57"/>
                  </a:lnTo>
                  <a:lnTo>
                    <a:pt x="81" y="66"/>
                  </a:lnTo>
                  <a:lnTo>
                    <a:pt x="97" y="31"/>
                  </a:lnTo>
                  <a:lnTo>
                    <a:pt x="114" y="38"/>
                  </a:lnTo>
                  <a:lnTo>
                    <a:pt x="90" y="95"/>
                  </a:lnTo>
                  <a:lnTo>
                    <a:pt x="0" y="55"/>
                  </a:lnTo>
                  <a:lnTo>
                    <a:pt x="24" y="0"/>
                  </a:lnTo>
                  <a:lnTo>
                    <a:pt x="40" y="7"/>
                  </a:lnTo>
                  <a:lnTo>
                    <a:pt x="26" y="43"/>
                  </a:lnTo>
                  <a:lnTo>
                    <a:pt x="45" y="50"/>
                  </a:lnTo>
                  <a:lnTo>
                    <a:pt x="59" y="17"/>
                  </a:lnTo>
                  <a:lnTo>
                    <a:pt x="74" y="2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29" name="Freeform 12">
              <a:extLst>
                <a:ext uri="{FF2B5EF4-FFF2-40B4-BE49-F238E27FC236}">
                  <a16:creationId xmlns:a16="http://schemas.microsoft.com/office/drawing/2014/main" id="{2A794FF2-1E4A-4CE0-962D-2D915C0A53A4}"/>
                </a:ext>
              </a:extLst>
            </p:cNvPr>
            <p:cNvSpPr>
              <a:spLocks/>
            </p:cNvSpPr>
            <p:nvPr/>
          </p:nvSpPr>
          <p:spPr bwMode="auto">
            <a:xfrm>
              <a:off x="3915580" y="2410280"/>
              <a:ext cx="108740" cy="108946"/>
            </a:xfrm>
            <a:custGeom>
              <a:avLst/>
              <a:gdLst>
                <a:gd name="T0" fmla="*/ 5 w 41"/>
                <a:gd name="T1" fmla="*/ 18 h 41"/>
                <a:gd name="T2" fmla="*/ 11 w 41"/>
                <a:gd name="T3" fmla="*/ 18 h 41"/>
                <a:gd name="T4" fmla="*/ 16 w 41"/>
                <a:gd name="T5" fmla="*/ 17 h 41"/>
                <a:gd name="T6" fmla="*/ 16 w 41"/>
                <a:gd name="T7" fmla="*/ 17 h 41"/>
                <a:gd name="T8" fmla="*/ 13 w 41"/>
                <a:gd name="T9" fmla="*/ 13 h 41"/>
                <a:gd name="T10" fmla="*/ 9 w 41"/>
                <a:gd name="T11" fmla="*/ 9 h 41"/>
                <a:gd name="T12" fmla="*/ 14 w 41"/>
                <a:gd name="T13" fmla="*/ 0 h 41"/>
                <a:gd name="T14" fmla="*/ 22 w 41"/>
                <a:gd name="T15" fmla="*/ 15 h 41"/>
                <a:gd name="T16" fmla="*/ 41 w 41"/>
                <a:gd name="T17" fmla="*/ 12 h 41"/>
                <a:gd name="T18" fmla="*/ 36 w 41"/>
                <a:gd name="T19" fmla="*/ 22 h 41"/>
                <a:gd name="T20" fmla="*/ 30 w 41"/>
                <a:gd name="T21" fmla="*/ 22 h 41"/>
                <a:gd name="T22" fmla="*/ 25 w 41"/>
                <a:gd name="T23" fmla="*/ 22 h 41"/>
                <a:gd name="T24" fmla="*/ 25 w 41"/>
                <a:gd name="T25" fmla="*/ 23 h 41"/>
                <a:gd name="T26" fmla="*/ 28 w 41"/>
                <a:gd name="T27" fmla="*/ 27 h 41"/>
                <a:gd name="T28" fmla="*/ 31 w 41"/>
                <a:gd name="T29" fmla="*/ 31 h 41"/>
                <a:gd name="T30" fmla="*/ 27 w 41"/>
                <a:gd name="T31" fmla="*/ 41 h 41"/>
                <a:gd name="T32" fmla="*/ 18 w 41"/>
                <a:gd name="T33" fmla="*/ 25 h 41"/>
                <a:gd name="T34" fmla="*/ 0 w 41"/>
                <a:gd name="T35" fmla="*/ 27 h 41"/>
                <a:gd name="T36" fmla="*/ 5 w 41"/>
                <a:gd name="T37"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1">
                  <a:moveTo>
                    <a:pt x="5" y="18"/>
                  </a:moveTo>
                  <a:cubicBezTo>
                    <a:pt x="11" y="18"/>
                    <a:pt x="11" y="18"/>
                    <a:pt x="11" y="18"/>
                  </a:cubicBezTo>
                  <a:cubicBezTo>
                    <a:pt x="12" y="17"/>
                    <a:pt x="14" y="17"/>
                    <a:pt x="16" y="17"/>
                  </a:cubicBezTo>
                  <a:cubicBezTo>
                    <a:pt x="16" y="17"/>
                    <a:pt x="16" y="17"/>
                    <a:pt x="16" y="17"/>
                  </a:cubicBezTo>
                  <a:cubicBezTo>
                    <a:pt x="15" y="16"/>
                    <a:pt x="14" y="14"/>
                    <a:pt x="13" y="13"/>
                  </a:cubicBezTo>
                  <a:cubicBezTo>
                    <a:pt x="9" y="9"/>
                    <a:pt x="9" y="9"/>
                    <a:pt x="9" y="9"/>
                  </a:cubicBezTo>
                  <a:cubicBezTo>
                    <a:pt x="14" y="0"/>
                    <a:pt x="14" y="0"/>
                    <a:pt x="14" y="0"/>
                  </a:cubicBezTo>
                  <a:cubicBezTo>
                    <a:pt x="22" y="15"/>
                    <a:pt x="22" y="15"/>
                    <a:pt x="22" y="15"/>
                  </a:cubicBezTo>
                  <a:cubicBezTo>
                    <a:pt x="41" y="12"/>
                    <a:pt x="41" y="12"/>
                    <a:pt x="41" y="12"/>
                  </a:cubicBezTo>
                  <a:cubicBezTo>
                    <a:pt x="36" y="22"/>
                    <a:pt x="36" y="22"/>
                    <a:pt x="36" y="22"/>
                  </a:cubicBezTo>
                  <a:cubicBezTo>
                    <a:pt x="30" y="22"/>
                    <a:pt x="30" y="22"/>
                    <a:pt x="30" y="22"/>
                  </a:cubicBezTo>
                  <a:cubicBezTo>
                    <a:pt x="28" y="22"/>
                    <a:pt x="27" y="22"/>
                    <a:pt x="25" y="22"/>
                  </a:cubicBezTo>
                  <a:cubicBezTo>
                    <a:pt x="25" y="23"/>
                    <a:pt x="25" y="23"/>
                    <a:pt x="25" y="23"/>
                  </a:cubicBezTo>
                  <a:cubicBezTo>
                    <a:pt x="26" y="24"/>
                    <a:pt x="27" y="25"/>
                    <a:pt x="28" y="27"/>
                  </a:cubicBezTo>
                  <a:cubicBezTo>
                    <a:pt x="31" y="31"/>
                    <a:pt x="31" y="31"/>
                    <a:pt x="31" y="31"/>
                  </a:cubicBezTo>
                  <a:cubicBezTo>
                    <a:pt x="27" y="41"/>
                    <a:pt x="27" y="41"/>
                    <a:pt x="27" y="41"/>
                  </a:cubicBezTo>
                  <a:cubicBezTo>
                    <a:pt x="18" y="25"/>
                    <a:pt x="18" y="25"/>
                    <a:pt x="18" y="25"/>
                  </a:cubicBezTo>
                  <a:cubicBezTo>
                    <a:pt x="0" y="27"/>
                    <a:pt x="0" y="27"/>
                    <a:pt x="0" y="27"/>
                  </a:cubicBezTo>
                  <a:lnTo>
                    <a:pt x="5" y="1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0" name="Freeform 13">
              <a:extLst>
                <a:ext uri="{FF2B5EF4-FFF2-40B4-BE49-F238E27FC236}">
                  <a16:creationId xmlns:a16="http://schemas.microsoft.com/office/drawing/2014/main" id="{144A23B2-A918-47B0-829D-6B52FB76C8E4}"/>
                </a:ext>
              </a:extLst>
            </p:cNvPr>
            <p:cNvSpPr>
              <a:spLocks noEditPoints="1"/>
            </p:cNvSpPr>
            <p:nvPr/>
          </p:nvSpPr>
          <p:spPr bwMode="auto">
            <a:xfrm>
              <a:off x="3958179" y="2330536"/>
              <a:ext cx="108740" cy="119054"/>
            </a:xfrm>
            <a:custGeom>
              <a:avLst/>
              <a:gdLst>
                <a:gd name="T0" fmla="*/ 9 w 41"/>
                <a:gd name="T1" fmla="*/ 30 h 45"/>
                <a:gd name="T2" fmla="*/ 0 w 41"/>
                <a:gd name="T3" fmla="*/ 25 h 45"/>
                <a:gd name="T4" fmla="*/ 4 w 41"/>
                <a:gd name="T5" fmla="*/ 18 h 45"/>
                <a:gd name="T6" fmla="*/ 8 w 41"/>
                <a:gd name="T7" fmla="*/ 20 h 45"/>
                <a:gd name="T8" fmla="*/ 8 w 41"/>
                <a:gd name="T9" fmla="*/ 20 h 45"/>
                <a:gd name="T10" fmla="*/ 8 w 41"/>
                <a:gd name="T11" fmla="*/ 9 h 45"/>
                <a:gd name="T12" fmla="*/ 27 w 41"/>
                <a:gd name="T13" fmla="*/ 5 h 45"/>
                <a:gd name="T14" fmla="*/ 35 w 41"/>
                <a:gd name="T15" fmla="*/ 24 h 45"/>
                <a:gd name="T16" fmla="*/ 28 w 41"/>
                <a:gd name="T17" fmla="*/ 29 h 45"/>
                <a:gd name="T18" fmla="*/ 28 w 41"/>
                <a:gd name="T19" fmla="*/ 30 h 45"/>
                <a:gd name="T20" fmla="*/ 41 w 41"/>
                <a:gd name="T21" fmla="*/ 36 h 45"/>
                <a:gd name="T22" fmla="*/ 37 w 41"/>
                <a:gd name="T23" fmla="*/ 45 h 45"/>
                <a:gd name="T24" fmla="*/ 9 w 41"/>
                <a:gd name="T25" fmla="*/ 30 h 45"/>
                <a:gd name="T26" fmla="*/ 19 w 41"/>
                <a:gd name="T27" fmla="*/ 25 h 45"/>
                <a:gd name="T28" fmla="*/ 21 w 41"/>
                <a:gd name="T29" fmla="*/ 26 h 45"/>
                <a:gd name="T30" fmla="*/ 28 w 41"/>
                <a:gd name="T31" fmla="*/ 23 h 45"/>
                <a:gd name="T32" fmla="*/ 23 w 41"/>
                <a:gd name="T33" fmla="*/ 13 h 45"/>
                <a:gd name="T34" fmla="*/ 13 w 41"/>
                <a:gd name="T35" fmla="*/ 15 h 45"/>
                <a:gd name="T36" fmla="*/ 14 w 41"/>
                <a:gd name="T37" fmla="*/ 22 h 45"/>
                <a:gd name="T38" fmla="*/ 16 w 41"/>
                <a:gd name="T39" fmla="*/ 23 h 45"/>
                <a:gd name="T40" fmla="*/ 19 w 41"/>
                <a:gd name="T41" fmla="*/ 2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45">
                  <a:moveTo>
                    <a:pt x="9" y="30"/>
                  </a:moveTo>
                  <a:cubicBezTo>
                    <a:pt x="6" y="28"/>
                    <a:pt x="2" y="26"/>
                    <a:pt x="0" y="25"/>
                  </a:cubicBezTo>
                  <a:cubicBezTo>
                    <a:pt x="4" y="18"/>
                    <a:pt x="4" y="18"/>
                    <a:pt x="4" y="18"/>
                  </a:cubicBezTo>
                  <a:cubicBezTo>
                    <a:pt x="8" y="20"/>
                    <a:pt x="8" y="20"/>
                    <a:pt x="8" y="20"/>
                  </a:cubicBezTo>
                  <a:cubicBezTo>
                    <a:pt x="8" y="20"/>
                    <a:pt x="8" y="20"/>
                    <a:pt x="8" y="20"/>
                  </a:cubicBezTo>
                  <a:cubicBezTo>
                    <a:pt x="6" y="16"/>
                    <a:pt x="6" y="12"/>
                    <a:pt x="8" y="9"/>
                  </a:cubicBezTo>
                  <a:cubicBezTo>
                    <a:pt x="11" y="3"/>
                    <a:pt x="19" y="0"/>
                    <a:pt x="27" y="5"/>
                  </a:cubicBezTo>
                  <a:cubicBezTo>
                    <a:pt x="37" y="10"/>
                    <a:pt x="38" y="18"/>
                    <a:pt x="35" y="24"/>
                  </a:cubicBezTo>
                  <a:cubicBezTo>
                    <a:pt x="33" y="27"/>
                    <a:pt x="31" y="29"/>
                    <a:pt x="28" y="29"/>
                  </a:cubicBezTo>
                  <a:cubicBezTo>
                    <a:pt x="28" y="30"/>
                    <a:pt x="28" y="30"/>
                    <a:pt x="28" y="30"/>
                  </a:cubicBezTo>
                  <a:cubicBezTo>
                    <a:pt x="41" y="36"/>
                    <a:pt x="41" y="36"/>
                    <a:pt x="41" y="36"/>
                  </a:cubicBezTo>
                  <a:cubicBezTo>
                    <a:pt x="37" y="45"/>
                    <a:pt x="37" y="45"/>
                    <a:pt x="37" y="45"/>
                  </a:cubicBezTo>
                  <a:lnTo>
                    <a:pt x="9" y="30"/>
                  </a:lnTo>
                  <a:close/>
                  <a:moveTo>
                    <a:pt x="19" y="25"/>
                  </a:moveTo>
                  <a:cubicBezTo>
                    <a:pt x="20" y="25"/>
                    <a:pt x="21" y="25"/>
                    <a:pt x="21" y="26"/>
                  </a:cubicBezTo>
                  <a:cubicBezTo>
                    <a:pt x="24" y="26"/>
                    <a:pt x="26" y="25"/>
                    <a:pt x="28" y="23"/>
                  </a:cubicBezTo>
                  <a:cubicBezTo>
                    <a:pt x="30" y="19"/>
                    <a:pt x="28" y="16"/>
                    <a:pt x="23" y="13"/>
                  </a:cubicBezTo>
                  <a:cubicBezTo>
                    <a:pt x="19" y="11"/>
                    <a:pt x="15" y="11"/>
                    <a:pt x="13" y="15"/>
                  </a:cubicBezTo>
                  <a:cubicBezTo>
                    <a:pt x="12" y="17"/>
                    <a:pt x="12" y="20"/>
                    <a:pt x="14" y="22"/>
                  </a:cubicBezTo>
                  <a:cubicBezTo>
                    <a:pt x="15" y="22"/>
                    <a:pt x="15" y="23"/>
                    <a:pt x="16" y="23"/>
                  </a:cubicBezTo>
                  <a:lnTo>
                    <a:pt x="19" y="2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1" name="Freeform 14">
              <a:extLst>
                <a:ext uri="{FF2B5EF4-FFF2-40B4-BE49-F238E27FC236}">
                  <a16:creationId xmlns:a16="http://schemas.microsoft.com/office/drawing/2014/main" id="{5BF99FC7-FE92-4FD6-A5E3-4EE6C9F2A2D9}"/>
                </a:ext>
              </a:extLst>
            </p:cNvPr>
            <p:cNvSpPr>
              <a:spLocks/>
            </p:cNvSpPr>
            <p:nvPr/>
          </p:nvSpPr>
          <p:spPr bwMode="auto">
            <a:xfrm>
              <a:off x="3973875" y="2271009"/>
              <a:ext cx="112103" cy="77498"/>
            </a:xfrm>
            <a:custGeom>
              <a:avLst/>
              <a:gdLst>
                <a:gd name="T0" fmla="*/ 0 w 100"/>
                <a:gd name="T1" fmla="*/ 19 h 69"/>
                <a:gd name="T2" fmla="*/ 12 w 100"/>
                <a:gd name="T3" fmla="*/ 0 h 69"/>
                <a:gd name="T4" fmla="*/ 100 w 100"/>
                <a:gd name="T5" fmla="*/ 50 h 69"/>
                <a:gd name="T6" fmla="*/ 91 w 100"/>
                <a:gd name="T7" fmla="*/ 69 h 69"/>
                <a:gd name="T8" fmla="*/ 0 w 100"/>
                <a:gd name="T9" fmla="*/ 19 h 69"/>
              </a:gdLst>
              <a:ahLst/>
              <a:cxnLst>
                <a:cxn ang="0">
                  <a:pos x="T0" y="T1"/>
                </a:cxn>
                <a:cxn ang="0">
                  <a:pos x="T2" y="T3"/>
                </a:cxn>
                <a:cxn ang="0">
                  <a:pos x="T4" y="T5"/>
                </a:cxn>
                <a:cxn ang="0">
                  <a:pos x="T6" y="T7"/>
                </a:cxn>
                <a:cxn ang="0">
                  <a:pos x="T8" y="T9"/>
                </a:cxn>
              </a:cxnLst>
              <a:rect l="0" t="0" r="r" b="b"/>
              <a:pathLst>
                <a:path w="100" h="69">
                  <a:moveTo>
                    <a:pt x="0" y="19"/>
                  </a:moveTo>
                  <a:lnTo>
                    <a:pt x="12" y="0"/>
                  </a:lnTo>
                  <a:lnTo>
                    <a:pt x="100" y="50"/>
                  </a:lnTo>
                  <a:lnTo>
                    <a:pt x="91" y="69"/>
                  </a:lnTo>
                  <a:lnTo>
                    <a:pt x="0" y="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2" name="Freeform 15">
              <a:extLst>
                <a:ext uri="{FF2B5EF4-FFF2-40B4-BE49-F238E27FC236}">
                  <a16:creationId xmlns:a16="http://schemas.microsoft.com/office/drawing/2014/main" id="{58B1007B-BFE3-476B-80A6-24827C83ADC5}"/>
                </a:ext>
              </a:extLst>
            </p:cNvPr>
            <p:cNvSpPr>
              <a:spLocks noEditPoints="1"/>
            </p:cNvSpPr>
            <p:nvPr/>
          </p:nvSpPr>
          <p:spPr bwMode="auto">
            <a:xfrm>
              <a:off x="4033289" y="2210358"/>
              <a:ext cx="95288" cy="95468"/>
            </a:xfrm>
            <a:custGeom>
              <a:avLst/>
              <a:gdLst>
                <a:gd name="T0" fmla="*/ 26 w 36"/>
                <a:gd name="T1" fmla="*/ 4 h 36"/>
                <a:gd name="T2" fmla="*/ 32 w 36"/>
                <a:gd name="T3" fmla="*/ 26 h 36"/>
                <a:gd name="T4" fmla="*/ 11 w 36"/>
                <a:gd name="T5" fmla="*/ 31 h 36"/>
                <a:gd name="T6" fmla="*/ 5 w 36"/>
                <a:gd name="T7" fmla="*/ 9 h 36"/>
                <a:gd name="T8" fmla="*/ 26 w 36"/>
                <a:gd name="T9" fmla="*/ 4 h 36"/>
                <a:gd name="T10" fmla="*/ 15 w 36"/>
                <a:gd name="T11" fmla="*/ 23 h 36"/>
                <a:gd name="T12" fmla="*/ 26 w 36"/>
                <a:gd name="T13" fmla="*/ 22 h 36"/>
                <a:gd name="T14" fmla="*/ 22 w 36"/>
                <a:gd name="T15" fmla="*/ 13 h 36"/>
                <a:gd name="T16" fmla="*/ 11 w 36"/>
                <a:gd name="T17" fmla="*/ 13 h 36"/>
                <a:gd name="T18" fmla="*/ 15 w 36"/>
                <a:gd name="T1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26" y="4"/>
                  </a:moveTo>
                  <a:cubicBezTo>
                    <a:pt x="36" y="10"/>
                    <a:pt x="36" y="19"/>
                    <a:pt x="32" y="26"/>
                  </a:cubicBezTo>
                  <a:cubicBezTo>
                    <a:pt x="27" y="34"/>
                    <a:pt x="19" y="36"/>
                    <a:pt x="11" y="31"/>
                  </a:cubicBezTo>
                  <a:cubicBezTo>
                    <a:pt x="2" y="26"/>
                    <a:pt x="0" y="18"/>
                    <a:pt x="5" y="9"/>
                  </a:cubicBezTo>
                  <a:cubicBezTo>
                    <a:pt x="10" y="2"/>
                    <a:pt x="19" y="0"/>
                    <a:pt x="26" y="4"/>
                  </a:cubicBezTo>
                  <a:close/>
                  <a:moveTo>
                    <a:pt x="15" y="23"/>
                  </a:moveTo>
                  <a:cubicBezTo>
                    <a:pt x="20" y="26"/>
                    <a:pt x="24" y="26"/>
                    <a:pt x="26" y="22"/>
                  </a:cubicBezTo>
                  <a:cubicBezTo>
                    <a:pt x="28" y="19"/>
                    <a:pt x="26" y="16"/>
                    <a:pt x="22" y="13"/>
                  </a:cubicBezTo>
                  <a:cubicBezTo>
                    <a:pt x="18" y="10"/>
                    <a:pt x="13" y="10"/>
                    <a:pt x="11" y="13"/>
                  </a:cubicBezTo>
                  <a:cubicBezTo>
                    <a:pt x="9" y="17"/>
                    <a:pt x="12" y="21"/>
                    <a:pt x="15" y="2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3" name="Freeform 16">
              <a:extLst>
                <a:ext uri="{FF2B5EF4-FFF2-40B4-BE49-F238E27FC236}">
                  <a16:creationId xmlns:a16="http://schemas.microsoft.com/office/drawing/2014/main" id="{ECC70AA9-AD77-4B48-920F-6D881F3F8394}"/>
                </a:ext>
              </a:extLst>
            </p:cNvPr>
            <p:cNvSpPr>
              <a:spLocks/>
            </p:cNvSpPr>
            <p:nvPr/>
          </p:nvSpPr>
          <p:spPr bwMode="auto">
            <a:xfrm>
              <a:off x="4078130" y="2146339"/>
              <a:ext cx="79593" cy="85360"/>
            </a:xfrm>
            <a:custGeom>
              <a:avLst/>
              <a:gdLst>
                <a:gd name="T0" fmla="*/ 9 w 30"/>
                <a:gd name="T1" fmla="*/ 21 h 32"/>
                <a:gd name="T2" fmla="*/ 0 w 30"/>
                <a:gd name="T3" fmla="*/ 16 h 32"/>
                <a:gd name="T4" fmla="*/ 5 w 30"/>
                <a:gd name="T5" fmla="*/ 9 h 32"/>
                <a:gd name="T6" fmla="*/ 10 w 30"/>
                <a:gd name="T7" fmla="*/ 12 h 32"/>
                <a:gd name="T8" fmla="*/ 10 w 30"/>
                <a:gd name="T9" fmla="*/ 11 h 32"/>
                <a:gd name="T10" fmla="*/ 9 w 30"/>
                <a:gd name="T11" fmla="*/ 1 h 32"/>
                <a:gd name="T12" fmla="*/ 10 w 30"/>
                <a:gd name="T13" fmla="*/ 0 h 32"/>
                <a:gd name="T14" fmla="*/ 17 w 30"/>
                <a:gd name="T15" fmla="*/ 5 h 32"/>
                <a:gd name="T16" fmla="*/ 16 w 30"/>
                <a:gd name="T17" fmla="*/ 7 h 32"/>
                <a:gd name="T18" fmla="*/ 16 w 30"/>
                <a:gd name="T19" fmla="*/ 14 h 32"/>
                <a:gd name="T20" fmla="*/ 18 w 30"/>
                <a:gd name="T21" fmla="*/ 16 h 32"/>
                <a:gd name="T22" fmla="*/ 30 w 30"/>
                <a:gd name="T23" fmla="*/ 24 h 32"/>
                <a:gd name="T24" fmla="*/ 25 w 30"/>
                <a:gd name="T25" fmla="*/ 32 h 32"/>
                <a:gd name="T26" fmla="*/ 9 w 30"/>
                <a:gd name="T2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9" y="21"/>
                  </a:moveTo>
                  <a:cubicBezTo>
                    <a:pt x="5" y="18"/>
                    <a:pt x="3" y="17"/>
                    <a:pt x="0" y="16"/>
                  </a:cubicBezTo>
                  <a:cubicBezTo>
                    <a:pt x="5" y="9"/>
                    <a:pt x="5" y="9"/>
                    <a:pt x="5" y="9"/>
                  </a:cubicBezTo>
                  <a:cubicBezTo>
                    <a:pt x="10" y="12"/>
                    <a:pt x="10" y="12"/>
                    <a:pt x="10" y="12"/>
                  </a:cubicBezTo>
                  <a:cubicBezTo>
                    <a:pt x="10" y="11"/>
                    <a:pt x="10" y="11"/>
                    <a:pt x="10" y="11"/>
                  </a:cubicBezTo>
                  <a:cubicBezTo>
                    <a:pt x="7" y="8"/>
                    <a:pt x="7" y="4"/>
                    <a:pt x="9" y="1"/>
                  </a:cubicBezTo>
                  <a:cubicBezTo>
                    <a:pt x="9" y="1"/>
                    <a:pt x="10" y="0"/>
                    <a:pt x="10" y="0"/>
                  </a:cubicBezTo>
                  <a:cubicBezTo>
                    <a:pt x="17" y="5"/>
                    <a:pt x="17" y="5"/>
                    <a:pt x="17" y="5"/>
                  </a:cubicBezTo>
                  <a:cubicBezTo>
                    <a:pt x="17" y="5"/>
                    <a:pt x="16" y="6"/>
                    <a:pt x="16" y="7"/>
                  </a:cubicBezTo>
                  <a:cubicBezTo>
                    <a:pt x="14" y="9"/>
                    <a:pt x="14" y="12"/>
                    <a:pt x="16" y="14"/>
                  </a:cubicBezTo>
                  <a:cubicBezTo>
                    <a:pt x="17" y="15"/>
                    <a:pt x="17" y="15"/>
                    <a:pt x="18" y="16"/>
                  </a:cubicBezTo>
                  <a:cubicBezTo>
                    <a:pt x="30" y="24"/>
                    <a:pt x="30" y="24"/>
                    <a:pt x="30" y="24"/>
                  </a:cubicBezTo>
                  <a:cubicBezTo>
                    <a:pt x="25" y="32"/>
                    <a:pt x="25" y="32"/>
                    <a:pt x="25" y="32"/>
                  </a:cubicBezTo>
                  <a:lnTo>
                    <a:pt x="9" y="2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4" name="Freeform 17">
              <a:extLst>
                <a:ext uri="{FF2B5EF4-FFF2-40B4-BE49-F238E27FC236}">
                  <a16:creationId xmlns:a16="http://schemas.microsoft.com/office/drawing/2014/main" id="{5763A404-5BDB-4AB7-A52E-4077354A0B0E}"/>
                </a:ext>
              </a:extLst>
            </p:cNvPr>
            <p:cNvSpPr>
              <a:spLocks noEditPoints="1"/>
            </p:cNvSpPr>
            <p:nvPr/>
          </p:nvSpPr>
          <p:spPr bwMode="auto">
            <a:xfrm>
              <a:off x="4118487" y="2082319"/>
              <a:ext cx="95288" cy="93221"/>
            </a:xfrm>
            <a:custGeom>
              <a:avLst/>
              <a:gdLst>
                <a:gd name="T0" fmla="*/ 17 w 36"/>
                <a:gd name="T1" fmla="*/ 24 h 35"/>
                <a:gd name="T2" fmla="*/ 27 w 36"/>
                <a:gd name="T3" fmla="*/ 20 h 35"/>
                <a:gd name="T4" fmla="*/ 30 w 36"/>
                <a:gd name="T5" fmla="*/ 13 h 35"/>
                <a:gd name="T6" fmla="*/ 36 w 36"/>
                <a:gd name="T7" fmla="*/ 16 h 35"/>
                <a:gd name="T8" fmla="*/ 32 w 36"/>
                <a:gd name="T9" fmla="*/ 25 h 35"/>
                <a:gd name="T10" fmla="*/ 10 w 36"/>
                <a:gd name="T11" fmla="*/ 30 h 35"/>
                <a:gd name="T12" fmla="*/ 6 w 36"/>
                <a:gd name="T13" fmla="*/ 8 h 35"/>
                <a:gd name="T14" fmla="*/ 25 w 36"/>
                <a:gd name="T15" fmla="*/ 6 h 35"/>
                <a:gd name="T16" fmla="*/ 28 w 36"/>
                <a:gd name="T17" fmla="*/ 8 h 35"/>
                <a:gd name="T18" fmla="*/ 17 w 36"/>
                <a:gd name="T19" fmla="*/ 24 h 35"/>
                <a:gd name="T20" fmla="*/ 18 w 36"/>
                <a:gd name="T21" fmla="*/ 11 h 35"/>
                <a:gd name="T22" fmla="*/ 10 w 36"/>
                <a:gd name="T23" fmla="*/ 12 h 35"/>
                <a:gd name="T24" fmla="*/ 12 w 36"/>
                <a:gd name="T25" fmla="*/ 20 h 35"/>
                <a:gd name="T26" fmla="*/ 18 w 36"/>
                <a:gd name="T2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5">
                  <a:moveTo>
                    <a:pt x="17" y="24"/>
                  </a:moveTo>
                  <a:cubicBezTo>
                    <a:pt x="21" y="26"/>
                    <a:pt x="24" y="24"/>
                    <a:pt x="27" y="20"/>
                  </a:cubicBezTo>
                  <a:cubicBezTo>
                    <a:pt x="29" y="18"/>
                    <a:pt x="30" y="16"/>
                    <a:pt x="30" y="13"/>
                  </a:cubicBezTo>
                  <a:cubicBezTo>
                    <a:pt x="36" y="16"/>
                    <a:pt x="36" y="16"/>
                    <a:pt x="36" y="16"/>
                  </a:cubicBezTo>
                  <a:cubicBezTo>
                    <a:pt x="36" y="19"/>
                    <a:pt x="34" y="22"/>
                    <a:pt x="32" y="25"/>
                  </a:cubicBezTo>
                  <a:cubicBezTo>
                    <a:pt x="26" y="34"/>
                    <a:pt x="18" y="35"/>
                    <a:pt x="10" y="30"/>
                  </a:cubicBezTo>
                  <a:cubicBezTo>
                    <a:pt x="4" y="25"/>
                    <a:pt x="0" y="17"/>
                    <a:pt x="6" y="8"/>
                  </a:cubicBezTo>
                  <a:cubicBezTo>
                    <a:pt x="11" y="0"/>
                    <a:pt x="19" y="2"/>
                    <a:pt x="25" y="6"/>
                  </a:cubicBezTo>
                  <a:cubicBezTo>
                    <a:pt x="27" y="7"/>
                    <a:pt x="28" y="8"/>
                    <a:pt x="28" y="8"/>
                  </a:cubicBezTo>
                  <a:lnTo>
                    <a:pt x="17" y="24"/>
                  </a:lnTo>
                  <a:close/>
                  <a:moveTo>
                    <a:pt x="18" y="11"/>
                  </a:moveTo>
                  <a:cubicBezTo>
                    <a:pt x="17" y="10"/>
                    <a:pt x="13" y="9"/>
                    <a:pt x="10" y="12"/>
                  </a:cubicBezTo>
                  <a:cubicBezTo>
                    <a:pt x="8" y="15"/>
                    <a:pt x="10" y="19"/>
                    <a:pt x="12" y="20"/>
                  </a:cubicBezTo>
                  <a:lnTo>
                    <a:pt x="18" y="1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5" name="Freeform 18">
              <a:extLst>
                <a:ext uri="{FF2B5EF4-FFF2-40B4-BE49-F238E27FC236}">
                  <a16:creationId xmlns:a16="http://schemas.microsoft.com/office/drawing/2014/main" id="{3191B3B5-BFA8-4D1F-8ADE-E419F58BC277}"/>
                </a:ext>
              </a:extLst>
            </p:cNvPr>
            <p:cNvSpPr>
              <a:spLocks/>
            </p:cNvSpPr>
            <p:nvPr/>
          </p:nvSpPr>
          <p:spPr bwMode="auto">
            <a:xfrm>
              <a:off x="7973701" y="2074457"/>
              <a:ext cx="125555" cy="120177"/>
            </a:xfrm>
            <a:custGeom>
              <a:avLst/>
              <a:gdLst>
                <a:gd name="T0" fmla="*/ 15 w 47"/>
                <a:gd name="T1" fmla="*/ 45 h 45"/>
                <a:gd name="T2" fmla="*/ 8 w 47"/>
                <a:gd name="T3" fmla="*/ 37 h 45"/>
                <a:gd name="T4" fmla="*/ 12 w 47"/>
                <a:gd name="T5" fmla="*/ 8 h 45"/>
                <a:gd name="T6" fmla="*/ 43 w 47"/>
                <a:gd name="T7" fmla="*/ 14 h 45"/>
                <a:gd name="T8" fmla="*/ 47 w 47"/>
                <a:gd name="T9" fmla="*/ 23 h 45"/>
                <a:gd name="T10" fmla="*/ 40 w 47"/>
                <a:gd name="T11" fmla="*/ 26 h 45"/>
                <a:gd name="T12" fmla="*/ 37 w 47"/>
                <a:gd name="T13" fmla="*/ 18 h 45"/>
                <a:gd name="T14" fmla="*/ 18 w 47"/>
                <a:gd name="T15" fmla="*/ 15 h 45"/>
                <a:gd name="T16" fmla="*/ 15 w 47"/>
                <a:gd name="T17" fmla="*/ 34 h 45"/>
                <a:gd name="T18" fmla="*/ 20 w 47"/>
                <a:gd name="T19" fmla="*/ 39 h 45"/>
                <a:gd name="T20" fmla="*/ 15 w 47"/>
                <a:gd name="T2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5">
                  <a:moveTo>
                    <a:pt x="15" y="45"/>
                  </a:moveTo>
                  <a:cubicBezTo>
                    <a:pt x="14" y="44"/>
                    <a:pt x="11" y="41"/>
                    <a:pt x="8" y="37"/>
                  </a:cubicBezTo>
                  <a:cubicBezTo>
                    <a:pt x="0" y="25"/>
                    <a:pt x="3" y="14"/>
                    <a:pt x="12" y="8"/>
                  </a:cubicBezTo>
                  <a:cubicBezTo>
                    <a:pt x="24" y="0"/>
                    <a:pt x="36" y="3"/>
                    <a:pt x="43" y="14"/>
                  </a:cubicBezTo>
                  <a:cubicBezTo>
                    <a:pt x="46" y="18"/>
                    <a:pt x="47" y="21"/>
                    <a:pt x="47" y="23"/>
                  </a:cubicBezTo>
                  <a:cubicBezTo>
                    <a:pt x="40" y="26"/>
                    <a:pt x="40" y="26"/>
                    <a:pt x="40" y="26"/>
                  </a:cubicBezTo>
                  <a:cubicBezTo>
                    <a:pt x="40" y="24"/>
                    <a:pt x="39" y="21"/>
                    <a:pt x="37" y="18"/>
                  </a:cubicBezTo>
                  <a:cubicBezTo>
                    <a:pt x="33" y="12"/>
                    <a:pt x="26" y="10"/>
                    <a:pt x="18" y="15"/>
                  </a:cubicBezTo>
                  <a:cubicBezTo>
                    <a:pt x="12" y="20"/>
                    <a:pt x="10" y="27"/>
                    <a:pt x="15" y="34"/>
                  </a:cubicBezTo>
                  <a:cubicBezTo>
                    <a:pt x="16" y="36"/>
                    <a:pt x="19" y="38"/>
                    <a:pt x="20" y="39"/>
                  </a:cubicBezTo>
                  <a:lnTo>
                    <a:pt x="15" y="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6" name="Freeform 19">
              <a:extLst>
                <a:ext uri="{FF2B5EF4-FFF2-40B4-BE49-F238E27FC236}">
                  <a16:creationId xmlns:a16="http://schemas.microsoft.com/office/drawing/2014/main" id="{255E5702-8EBB-4DE3-9AE0-7E365D95C695}"/>
                </a:ext>
              </a:extLst>
            </p:cNvPr>
            <p:cNvSpPr>
              <a:spLocks/>
            </p:cNvSpPr>
            <p:nvPr/>
          </p:nvSpPr>
          <p:spPr bwMode="auto">
            <a:xfrm>
              <a:off x="8019664" y="2162063"/>
              <a:ext cx="93045" cy="66266"/>
            </a:xfrm>
            <a:custGeom>
              <a:avLst/>
              <a:gdLst>
                <a:gd name="T0" fmla="*/ 17 w 35"/>
                <a:gd name="T1" fmla="*/ 6 h 25"/>
                <a:gd name="T2" fmla="*/ 25 w 35"/>
                <a:gd name="T3" fmla="*/ 0 h 25"/>
                <a:gd name="T4" fmla="*/ 29 w 35"/>
                <a:gd name="T5" fmla="*/ 7 h 25"/>
                <a:gd name="T6" fmla="*/ 25 w 35"/>
                <a:gd name="T7" fmla="*/ 10 h 25"/>
                <a:gd name="T8" fmla="*/ 25 w 35"/>
                <a:gd name="T9" fmla="*/ 11 h 25"/>
                <a:gd name="T10" fmla="*/ 35 w 35"/>
                <a:gd name="T11" fmla="*/ 14 h 25"/>
                <a:gd name="T12" fmla="*/ 35 w 35"/>
                <a:gd name="T13" fmla="*/ 16 h 25"/>
                <a:gd name="T14" fmla="*/ 28 w 35"/>
                <a:gd name="T15" fmla="*/ 20 h 25"/>
                <a:gd name="T16" fmla="*/ 27 w 35"/>
                <a:gd name="T17" fmla="*/ 18 h 25"/>
                <a:gd name="T18" fmla="*/ 20 w 35"/>
                <a:gd name="T19" fmla="*/ 15 h 25"/>
                <a:gd name="T20" fmla="*/ 18 w 35"/>
                <a:gd name="T21" fmla="*/ 16 h 25"/>
                <a:gd name="T22" fmla="*/ 5 w 35"/>
                <a:gd name="T23" fmla="*/ 25 h 25"/>
                <a:gd name="T24" fmla="*/ 0 w 35"/>
                <a:gd name="T25" fmla="*/ 17 h 25"/>
                <a:gd name="T26" fmla="*/ 17 w 35"/>
                <a:gd name="T2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5">
                  <a:moveTo>
                    <a:pt x="17" y="6"/>
                  </a:moveTo>
                  <a:cubicBezTo>
                    <a:pt x="21" y="4"/>
                    <a:pt x="23" y="2"/>
                    <a:pt x="25" y="0"/>
                  </a:cubicBezTo>
                  <a:cubicBezTo>
                    <a:pt x="29" y="7"/>
                    <a:pt x="29" y="7"/>
                    <a:pt x="29" y="7"/>
                  </a:cubicBezTo>
                  <a:cubicBezTo>
                    <a:pt x="25" y="10"/>
                    <a:pt x="25" y="10"/>
                    <a:pt x="25" y="10"/>
                  </a:cubicBezTo>
                  <a:cubicBezTo>
                    <a:pt x="25" y="11"/>
                    <a:pt x="25" y="11"/>
                    <a:pt x="25" y="11"/>
                  </a:cubicBezTo>
                  <a:cubicBezTo>
                    <a:pt x="29" y="10"/>
                    <a:pt x="33" y="12"/>
                    <a:pt x="35" y="14"/>
                  </a:cubicBezTo>
                  <a:cubicBezTo>
                    <a:pt x="35" y="15"/>
                    <a:pt x="35" y="15"/>
                    <a:pt x="35" y="16"/>
                  </a:cubicBezTo>
                  <a:cubicBezTo>
                    <a:pt x="28" y="20"/>
                    <a:pt x="28" y="20"/>
                    <a:pt x="28" y="20"/>
                  </a:cubicBezTo>
                  <a:cubicBezTo>
                    <a:pt x="28" y="20"/>
                    <a:pt x="28" y="19"/>
                    <a:pt x="27" y="18"/>
                  </a:cubicBezTo>
                  <a:cubicBezTo>
                    <a:pt x="25" y="15"/>
                    <a:pt x="22" y="14"/>
                    <a:pt x="20" y="15"/>
                  </a:cubicBezTo>
                  <a:cubicBezTo>
                    <a:pt x="19" y="16"/>
                    <a:pt x="18" y="16"/>
                    <a:pt x="18" y="16"/>
                  </a:cubicBezTo>
                  <a:cubicBezTo>
                    <a:pt x="5" y="25"/>
                    <a:pt x="5" y="25"/>
                    <a:pt x="5" y="25"/>
                  </a:cubicBezTo>
                  <a:cubicBezTo>
                    <a:pt x="0" y="17"/>
                    <a:pt x="0" y="17"/>
                    <a:pt x="0" y="17"/>
                  </a:cubicBezTo>
                  <a:lnTo>
                    <a:pt x="17" y="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7" name="Freeform 20">
              <a:extLst>
                <a:ext uri="{FF2B5EF4-FFF2-40B4-BE49-F238E27FC236}">
                  <a16:creationId xmlns:a16="http://schemas.microsoft.com/office/drawing/2014/main" id="{8B20151E-B29D-470B-A911-F6335C1099E6}"/>
                </a:ext>
              </a:extLst>
            </p:cNvPr>
            <p:cNvSpPr>
              <a:spLocks noEditPoints="1"/>
            </p:cNvSpPr>
            <p:nvPr/>
          </p:nvSpPr>
          <p:spPr bwMode="auto">
            <a:xfrm>
              <a:off x="8056658" y="2223837"/>
              <a:ext cx="95288" cy="89852"/>
            </a:xfrm>
            <a:custGeom>
              <a:avLst/>
              <a:gdLst>
                <a:gd name="T0" fmla="*/ 12 w 36"/>
                <a:gd name="T1" fmla="*/ 13 h 34"/>
                <a:gd name="T2" fmla="*/ 12 w 36"/>
                <a:gd name="T3" fmla="*/ 23 h 34"/>
                <a:gd name="T4" fmla="*/ 17 w 36"/>
                <a:gd name="T5" fmla="*/ 29 h 34"/>
                <a:gd name="T6" fmla="*/ 12 w 36"/>
                <a:gd name="T7" fmla="*/ 34 h 34"/>
                <a:gd name="T8" fmla="*/ 5 w 36"/>
                <a:gd name="T9" fmla="*/ 25 h 34"/>
                <a:gd name="T10" fmla="*/ 10 w 36"/>
                <a:gd name="T11" fmla="*/ 4 h 34"/>
                <a:gd name="T12" fmla="*/ 31 w 36"/>
                <a:gd name="T13" fmla="*/ 9 h 34"/>
                <a:gd name="T14" fmla="*/ 26 w 36"/>
                <a:gd name="T15" fmla="*/ 28 h 34"/>
                <a:gd name="T16" fmla="*/ 22 w 36"/>
                <a:gd name="T17" fmla="*/ 29 h 34"/>
                <a:gd name="T18" fmla="*/ 12 w 36"/>
                <a:gd name="T19" fmla="*/ 13 h 34"/>
                <a:gd name="T20" fmla="*/ 23 w 36"/>
                <a:gd name="T21" fmla="*/ 19 h 34"/>
                <a:gd name="T22" fmla="*/ 26 w 36"/>
                <a:gd name="T23" fmla="*/ 11 h 34"/>
                <a:gd name="T24" fmla="*/ 18 w 36"/>
                <a:gd name="T25" fmla="*/ 9 h 34"/>
                <a:gd name="T26" fmla="*/ 23 w 36"/>
                <a:gd name="T2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4">
                  <a:moveTo>
                    <a:pt x="12" y="13"/>
                  </a:moveTo>
                  <a:cubicBezTo>
                    <a:pt x="9" y="15"/>
                    <a:pt x="10" y="19"/>
                    <a:pt x="12" y="23"/>
                  </a:cubicBezTo>
                  <a:cubicBezTo>
                    <a:pt x="13" y="26"/>
                    <a:pt x="15" y="28"/>
                    <a:pt x="17" y="29"/>
                  </a:cubicBezTo>
                  <a:cubicBezTo>
                    <a:pt x="12" y="34"/>
                    <a:pt x="12" y="34"/>
                    <a:pt x="12" y="34"/>
                  </a:cubicBezTo>
                  <a:cubicBezTo>
                    <a:pt x="10" y="32"/>
                    <a:pt x="7" y="29"/>
                    <a:pt x="5" y="25"/>
                  </a:cubicBezTo>
                  <a:cubicBezTo>
                    <a:pt x="0" y="17"/>
                    <a:pt x="2" y="9"/>
                    <a:pt x="10" y="4"/>
                  </a:cubicBezTo>
                  <a:cubicBezTo>
                    <a:pt x="16" y="0"/>
                    <a:pt x="26" y="0"/>
                    <a:pt x="31" y="9"/>
                  </a:cubicBezTo>
                  <a:cubicBezTo>
                    <a:pt x="36" y="17"/>
                    <a:pt x="32" y="24"/>
                    <a:pt x="26" y="28"/>
                  </a:cubicBezTo>
                  <a:cubicBezTo>
                    <a:pt x="24" y="28"/>
                    <a:pt x="23" y="29"/>
                    <a:pt x="22" y="29"/>
                  </a:cubicBezTo>
                  <a:lnTo>
                    <a:pt x="12" y="13"/>
                  </a:lnTo>
                  <a:close/>
                  <a:moveTo>
                    <a:pt x="23" y="19"/>
                  </a:moveTo>
                  <a:cubicBezTo>
                    <a:pt x="25" y="18"/>
                    <a:pt x="28" y="15"/>
                    <a:pt x="26" y="11"/>
                  </a:cubicBezTo>
                  <a:cubicBezTo>
                    <a:pt x="24" y="8"/>
                    <a:pt x="20" y="8"/>
                    <a:pt x="18" y="9"/>
                  </a:cubicBezTo>
                  <a:lnTo>
                    <a:pt x="23" y="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8" name="Freeform 21">
              <a:extLst>
                <a:ext uri="{FF2B5EF4-FFF2-40B4-BE49-F238E27FC236}">
                  <a16:creationId xmlns:a16="http://schemas.microsoft.com/office/drawing/2014/main" id="{57D75FA1-BF58-446C-BD8E-C62A5AF3035E}"/>
                </a:ext>
              </a:extLst>
            </p:cNvPr>
            <p:cNvSpPr>
              <a:spLocks noEditPoints="1"/>
            </p:cNvSpPr>
            <p:nvPr/>
          </p:nvSpPr>
          <p:spPr bwMode="auto">
            <a:xfrm>
              <a:off x="8097015" y="2295718"/>
              <a:ext cx="97530" cy="95468"/>
            </a:xfrm>
            <a:custGeom>
              <a:avLst/>
              <a:gdLst>
                <a:gd name="T0" fmla="*/ 8 w 37"/>
                <a:gd name="T1" fmla="*/ 28 h 36"/>
                <a:gd name="T2" fmla="*/ 10 w 37"/>
                <a:gd name="T3" fmla="*/ 26 h 36"/>
                <a:gd name="T4" fmla="*/ 10 w 37"/>
                <a:gd name="T5" fmla="*/ 26 h 36"/>
                <a:gd name="T6" fmla="*/ 3 w 37"/>
                <a:gd name="T7" fmla="*/ 21 h 36"/>
                <a:gd name="T8" fmla="*/ 6 w 37"/>
                <a:gd name="T9" fmla="*/ 8 h 36"/>
                <a:gd name="T10" fmla="*/ 25 w 37"/>
                <a:gd name="T11" fmla="*/ 17 h 36"/>
                <a:gd name="T12" fmla="*/ 25 w 37"/>
                <a:gd name="T13" fmla="*/ 17 h 36"/>
                <a:gd name="T14" fmla="*/ 26 w 37"/>
                <a:gd name="T15" fmla="*/ 11 h 36"/>
                <a:gd name="T16" fmla="*/ 20 w 37"/>
                <a:gd name="T17" fmla="*/ 5 h 36"/>
                <a:gd name="T18" fmla="*/ 24 w 37"/>
                <a:gd name="T19" fmla="*/ 0 h 36"/>
                <a:gd name="T20" fmla="*/ 32 w 37"/>
                <a:gd name="T21" fmla="*/ 9 h 36"/>
                <a:gd name="T22" fmla="*/ 27 w 37"/>
                <a:gd name="T23" fmla="*/ 27 h 36"/>
                <a:gd name="T24" fmla="*/ 18 w 37"/>
                <a:gd name="T25" fmla="*/ 32 h 36"/>
                <a:gd name="T26" fmla="*/ 12 w 37"/>
                <a:gd name="T27" fmla="*/ 36 h 36"/>
                <a:gd name="T28" fmla="*/ 8 w 37"/>
                <a:gd name="T29" fmla="*/ 28 h 36"/>
                <a:gd name="T30" fmla="*/ 20 w 37"/>
                <a:gd name="T31" fmla="*/ 21 h 36"/>
                <a:gd name="T32" fmla="*/ 12 w 37"/>
                <a:gd name="T33" fmla="*/ 15 h 36"/>
                <a:gd name="T34" fmla="*/ 10 w 37"/>
                <a:gd name="T35" fmla="*/ 20 h 36"/>
                <a:gd name="T36" fmla="*/ 16 w 37"/>
                <a:gd name="T37" fmla="*/ 23 h 36"/>
                <a:gd name="T38" fmla="*/ 17 w 37"/>
                <a:gd name="T39" fmla="*/ 22 h 36"/>
                <a:gd name="T40" fmla="*/ 20 w 37"/>
                <a:gd name="T41"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8" y="28"/>
                  </a:moveTo>
                  <a:cubicBezTo>
                    <a:pt x="10" y="26"/>
                    <a:pt x="10" y="26"/>
                    <a:pt x="10" y="26"/>
                  </a:cubicBezTo>
                  <a:cubicBezTo>
                    <a:pt x="10" y="26"/>
                    <a:pt x="10" y="26"/>
                    <a:pt x="10" y="26"/>
                  </a:cubicBezTo>
                  <a:cubicBezTo>
                    <a:pt x="7" y="26"/>
                    <a:pt x="5" y="24"/>
                    <a:pt x="3" y="21"/>
                  </a:cubicBezTo>
                  <a:cubicBezTo>
                    <a:pt x="0" y="15"/>
                    <a:pt x="2" y="10"/>
                    <a:pt x="6" y="8"/>
                  </a:cubicBezTo>
                  <a:cubicBezTo>
                    <a:pt x="13" y="4"/>
                    <a:pt x="20" y="8"/>
                    <a:pt x="25" y="17"/>
                  </a:cubicBezTo>
                  <a:cubicBezTo>
                    <a:pt x="25" y="17"/>
                    <a:pt x="25" y="17"/>
                    <a:pt x="25" y="17"/>
                  </a:cubicBezTo>
                  <a:cubicBezTo>
                    <a:pt x="27" y="16"/>
                    <a:pt x="28" y="15"/>
                    <a:pt x="26" y="11"/>
                  </a:cubicBezTo>
                  <a:cubicBezTo>
                    <a:pt x="24" y="8"/>
                    <a:pt x="22" y="6"/>
                    <a:pt x="20" y="5"/>
                  </a:cubicBezTo>
                  <a:cubicBezTo>
                    <a:pt x="24" y="0"/>
                    <a:pt x="24" y="0"/>
                    <a:pt x="24" y="0"/>
                  </a:cubicBezTo>
                  <a:cubicBezTo>
                    <a:pt x="26" y="1"/>
                    <a:pt x="30" y="4"/>
                    <a:pt x="32" y="9"/>
                  </a:cubicBezTo>
                  <a:cubicBezTo>
                    <a:pt x="37" y="18"/>
                    <a:pt x="33" y="23"/>
                    <a:pt x="27" y="27"/>
                  </a:cubicBezTo>
                  <a:cubicBezTo>
                    <a:pt x="18" y="32"/>
                    <a:pt x="18" y="32"/>
                    <a:pt x="18" y="32"/>
                  </a:cubicBezTo>
                  <a:cubicBezTo>
                    <a:pt x="16" y="33"/>
                    <a:pt x="13" y="35"/>
                    <a:pt x="12" y="36"/>
                  </a:cubicBezTo>
                  <a:lnTo>
                    <a:pt x="8" y="28"/>
                  </a:lnTo>
                  <a:close/>
                  <a:moveTo>
                    <a:pt x="20" y="21"/>
                  </a:moveTo>
                  <a:cubicBezTo>
                    <a:pt x="18" y="16"/>
                    <a:pt x="15" y="14"/>
                    <a:pt x="12" y="15"/>
                  </a:cubicBezTo>
                  <a:cubicBezTo>
                    <a:pt x="10" y="16"/>
                    <a:pt x="9" y="18"/>
                    <a:pt x="10" y="20"/>
                  </a:cubicBezTo>
                  <a:cubicBezTo>
                    <a:pt x="11" y="22"/>
                    <a:pt x="14" y="23"/>
                    <a:pt x="16" y="23"/>
                  </a:cubicBezTo>
                  <a:cubicBezTo>
                    <a:pt x="16" y="23"/>
                    <a:pt x="17" y="22"/>
                    <a:pt x="17" y="22"/>
                  </a:cubicBezTo>
                  <a:lnTo>
                    <a:pt x="20" y="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39" name="Freeform 22">
              <a:extLst>
                <a:ext uri="{FF2B5EF4-FFF2-40B4-BE49-F238E27FC236}">
                  <a16:creationId xmlns:a16="http://schemas.microsoft.com/office/drawing/2014/main" id="{F2A4AEF7-D319-442F-849D-80ED30F4B2A6}"/>
                </a:ext>
              </a:extLst>
            </p:cNvPr>
            <p:cNvSpPr>
              <a:spLocks/>
            </p:cNvSpPr>
            <p:nvPr/>
          </p:nvSpPr>
          <p:spPr bwMode="auto">
            <a:xfrm>
              <a:off x="8144098" y="2361985"/>
              <a:ext cx="96409" cy="83113"/>
            </a:xfrm>
            <a:custGeom>
              <a:avLst/>
              <a:gdLst>
                <a:gd name="T0" fmla="*/ 36 w 36"/>
                <a:gd name="T1" fmla="*/ 8 h 31"/>
                <a:gd name="T2" fmla="*/ 28 w 36"/>
                <a:gd name="T3" fmla="*/ 12 h 31"/>
                <a:gd name="T4" fmla="*/ 31 w 36"/>
                <a:gd name="T5" fmla="*/ 18 h 31"/>
                <a:gd name="T6" fmla="*/ 25 w 36"/>
                <a:gd name="T7" fmla="*/ 21 h 31"/>
                <a:gd name="T8" fmla="*/ 22 w 36"/>
                <a:gd name="T9" fmla="*/ 15 h 31"/>
                <a:gd name="T10" fmla="*/ 13 w 36"/>
                <a:gd name="T11" fmla="*/ 20 h 31"/>
                <a:gd name="T12" fmla="*/ 10 w 36"/>
                <a:gd name="T13" fmla="*/ 25 h 31"/>
                <a:gd name="T14" fmla="*/ 11 w 36"/>
                <a:gd name="T15" fmla="*/ 28 h 31"/>
                <a:gd name="T16" fmla="*/ 5 w 36"/>
                <a:gd name="T17" fmla="*/ 31 h 31"/>
                <a:gd name="T18" fmla="*/ 1 w 36"/>
                <a:gd name="T19" fmla="*/ 26 h 31"/>
                <a:gd name="T20" fmla="*/ 1 w 36"/>
                <a:gd name="T21" fmla="*/ 19 h 31"/>
                <a:gd name="T22" fmla="*/ 7 w 36"/>
                <a:gd name="T23" fmla="*/ 12 h 31"/>
                <a:gd name="T24" fmla="*/ 18 w 36"/>
                <a:gd name="T25" fmla="*/ 7 h 31"/>
                <a:gd name="T26" fmla="*/ 16 w 36"/>
                <a:gd name="T27" fmla="*/ 3 h 31"/>
                <a:gd name="T28" fmla="*/ 22 w 36"/>
                <a:gd name="T29" fmla="*/ 0 h 31"/>
                <a:gd name="T30" fmla="*/ 24 w 36"/>
                <a:gd name="T31" fmla="*/ 4 h 31"/>
                <a:gd name="T32" fmla="*/ 30 w 36"/>
                <a:gd name="T33" fmla="*/ 1 h 31"/>
                <a:gd name="T34" fmla="*/ 36 w 36"/>
                <a:gd name="T35"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1">
                  <a:moveTo>
                    <a:pt x="36" y="8"/>
                  </a:moveTo>
                  <a:cubicBezTo>
                    <a:pt x="28" y="12"/>
                    <a:pt x="28" y="12"/>
                    <a:pt x="28" y="12"/>
                  </a:cubicBezTo>
                  <a:cubicBezTo>
                    <a:pt x="31" y="18"/>
                    <a:pt x="31" y="18"/>
                    <a:pt x="31" y="18"/>
                  </a:cubicBezTo>
                  <a:cubicBezTo>
                    <a:pt x="25" y="21"/>
                    <a:pt x="25" y="21"/>
                    <a:pt x="25" y="21"/>
                  </a:cubicBezTo>
                  <a:cubicBezTo>
                    <a:pt x="22" y="15"/>
                    <a:pt x="22" y="15"/>
                    <a:pt x="22" y="15"/>
                  </a:cubicBezTo>
                  <a:cubicBezTo>
                    <a:pt x="13" y="20"/>
                    <a:pt x="13" y="20"/>
                    <a:pt x="13" y="20"/>
                  </a:cubicBezTo>
                  <a:cubicBezTo>
                    <a:pt x="9" y="21"/>
                    <a:pt x="8" y="23"/>
                    <a:pt x="10" y="25"/>
                  </a:cubicBezTo>
                  <a:cubicBezTo>
                    <a:pt x="10" y="26"/>
                    <a:pt x="11" y="27"/>
                    <a:pt x="11" y="28"/>
                  </a:cubicBezTo>
                  <a:cubicBezTo>
                    <a:pt x="5" y="31"/>
                    <a:pt x="5" y="31"/>
                    <a:pt x="5" y="31"/>
                  </a:cubicBezTo>
                  <a:cubicBezTo>
                    <a:pt x="4" y="30"/>
                    <a:pt x="3" y="28"/>
                    <a:pt x="1" y="26"/>
                  </a:cubicBezTo>
                  <a:cubicBezTo>
                    <a:pt x="0" y="23"/>
                    <a:pt x="0" y="21"/>
                    <a:pt x="1" y="19"/>
                  </a:cubicBezTo>
                  <a:cubicBezTo>
                    <a:pt x="1" y="16"/>
                    <a:pt x="4" y="14"/>
                    <a:pt x="7" y="12"/>
                  </a:cubicBezTo>
                  <a:cubicBezTo>
                    <a:pt x="18" y="7"/>
                    <a:pt x="18" y="7"/>
                    <a:pt x="18" y="7"/>
                  </a:cubicBezTo>
                  <a:cubicBezTo>
                    <a:pt x="16" y="3"/>
                    <a:pt x="16" y="3"/>
                    <a:pt x="16" y="3"/>
                  </a:cubicBezTo>
                  <a:cubicBezTo>
                    <a:pt x="22" y="0"/>
                    <a:pt x="22" y="0"/>
                    <a:pt x="22" y="0"/>
                  </a:cubicBezTo>
                  <a:cubicBezTo>
                    <a:pt x="24" y="4"/>
                    <a:pt x="24" y="4"/>
                    <a:pt x="24" y="4"/>
                  </a:cubicBezTo>
                  <a:cubicBezTo>
                    <a:pt x="30" y="1"/>
                    <a:pt x="30" y="1"/>
                    <a:pt x="30" y="1"/>
                  </a:cubicBezTo>
                  <a:lnTo>
                    <a:pt x="36"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0" name="Freeform 23">
              <a:extLst>
                <a:ext uri="{FF2B5EF4-FFF2-40B4-BE49-F238E27FC236}">
                  <a16:creationId xmlns:a16="http://schemas.microsoft.com/office/drawing/2014/main" id="{8C079875-D54F-48BD-AF34-2BEA0599F68B}"/>
                </a:ext>
              </a:extLst>
            </p:cNvPr>
            <p:cNvSpPr>
              <a:spLocks noEditPoints="1"/>
            </p:cNvSpPr>
            <p:nvPr/>
          </p:nvSpPr>
          <p:spPr bwMode="auto">
            <a:xfrm>
              <a:off x="8165398" y="2428250"/>
              <a:ext cx="96409" cy="88729"/>
            </a:xfrm>
            <a:custGeom>
              <a:avLst/>
              <a:gdLst>
                <a:gd name="T0" fmla="*/ 13 w 36"/>
                <a:gd name="T1" fmla="*/ 12 h 33"/>
                <a:gd name="T2" fmla="*/ 11 w 36"/>
                <a:gd name="T3" fmla="*/ 22 h 33"/>
                <a:gd name="T4" fmla="*/ 16 w 36"/>
                <a:gd name="T5" fmla="*/ 29 h 33"/>
                <a:gd name="T6" fmla="*/ 11 w 36"/>
                <a:gd name="T7" fmla="*/ 33 h 33"/>
                <a:gd name="T8" fmla="*/ 5 w 36"/>
                <a:gd name="T9" fmla="*/ 24 h 33"/>
                <a:gd name="T10" fmla="*/ 12 w 36"/>
                <a:gd name="T11" fmla="*/ 3 h 33"/>
                <a:gd name="T12" fmla="*/ 32 w 36"/>
                <a:gd name="T13" fmla="*/ 10 h 33"/>
                <a:gd name="T14" fmla="*/ 25 w 36"/>
                <a:gd name="T15" fmla="*/ 28 h 33"/>
                <a:gd name="T16" fmla="*/ 21 w 36"/>
                <a:gd name="T17" fmla="*/ 29 h 33"/>
                <a:gd name="T18" fmla="*/ 13 w 36"/>
                <a:gd name="T19" fmla="*/ 12 h 33"/>
                <a:gd name="T20" fmla="*/ 23 w 36"/>
                <a:gd name="T21" fmla="*/ 19 h 33"/>
                <a:gd name="T22" fmla="*/ 27 w 36"/>
                <a:gd name="T23" fmla="*/ 12 h 33"/>
                <a:gd name="T24" fmla="*/ 19 w 36"/>
                <a:gd name="T25" fmla="*/ 9 h 33"/>
                <a:gd name="T26" fmla="*/ 23 w 36"/>
                <a:gd name="T27"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3">
                  <a:moveTo>
                    <a:pt x="13" y="12"/>
                  </a:moveTo>
                  <a:cubicBezTo>
                    <a:pt x="10" y="14"/>
                    <a:pt x="10" y="18"/>
                    <a:pt x="11" y="22"/>
                  </a:cubicBezTo>
                  <a:cubicBezTo>
                    <a:pt x="13" y="25"/>
                    <a:pt x="14" y="27"/>
                    <a:pt x="16" y="29"/>
                  </a:cubicBezTo>
                  <a:cubicBezTo>
                    <a:pt x="11" y="33"/>
                    <a:pt x="11" y="33"/>
                    <a:pt x="11" y="33"/>
                  </a:cubicBezTo>
                  <a:cubicBezTo>
                    <a:pt x="9" y="31"/>
                    <a:pt x="6" y="27"/>
                    <a:pt x="5" y="24"/>
                  </a:cubicBezTo>
                  <a:cubicBezTo>
                    <a:pt x="0" y="15"/>
                    <a:pt x="3" y="7"/>
                    <a:pt x="12" y="3"/>
                  </a:cubicBezTo>
                  <a:cubicBezTo>
                    <a:pt x="18" y="0"/>
                    <a:pt x="28" y="0"/>
                    <a:pt x="32" y="10"/>
                  </a:cubicBezTo>
                  <a:cubicBezTo>
                    <a:pt x="36" y="18"/>
                    <a:pt x="31" y="25"/>
                    <a:pt x="25" y="28"/>
                  </a:cubicBezTo>
                  <a:cubicBezTo>
                    <a:pt x="23" y="29"/>
                    <a:pt x="22" y="29"/>
                    <a:pt x="21" y="29"/>
                  </a:cubicBezTo>
                  <a:lnTo>
                    <a:pt x="13" y="12"/>
                  </a:lnTo>
                  <a:close/>
                  <a:moveTo>
                    <a:pt x="23" y="19"/>
                  </a:moveTo>
                  <a:cubicBezTo>
                    <a:pt x="25" y="18"/>
                    <a:pt x="28" y="16"/>
                    <a:pt x="27" y="12"/>
                  </a:cubicBezTo>
                  <a:cubicBezTo>
                    <a:pt x="25" y="8"/>
                    <a:pt x="21" y="8"/>
                    <a:pt x="19" y="9"/>
                  </a:cubicBezTo>
                  <a:lnTo>
                    <a:pt x="23" y="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1" name="Freeform 24">
              <a:extLst>
                <a:ext uri="{FF2B5EF4-FFF2-40B4-BE49-F238E27FC236}">
                  <a16:creationId xmlns:a16="http://schemas.microsoft.com/office/drawing/2014/main" id="{452F06C6-BCC4-4B2F-A194-807FA6BF19D5}"/>
                </a:ext>
              </a:extLst>
            </p:cNvPr>
            <p:cNvSpPr>
              <a:spLocks/>
            </p:cNvSpPr>
            <p:nvPr/>
          </p:nvSpPr>
          <p:spPr bwMode="auto">
            <a:xfrm>
              <a:off x="5773124" y="5812311"/>
              <a:ext cx="79593" cy="117931"/>
            </a:xfrm>
            <a:custGeom>
              <a:avLst/>
              <a:gdLst>
                <a:gd name="T0" fmla="*/ 62 w 71"/>
                <a:gd name="T1" fmla="*/ 64 h 105"/>
                <a:gd name="T2" fmla="*/ 26 w 71"/>
                <a:gd name="T3" fmla="*/ 60 h 105"/>
                <a:gd name="T4" fmla="*/ 24 w 71"/>
                <a:gd name="T5" fmla="*/ 83 h 105"/>
                <a:gd name="T6" fmla="*/ 64 w 71"/>
                <a:gd name="T7" fmla="*/ 88 h 105"/>
                <a:gd name="T8" fmla="*/ 62 w 71"/>
                <a:gd name="T9" fmla="*/ 105 h 105"/>
                <a:gd name="T10" fmla="*/ 0 w 71"/>
                <a:gd name="T11" fmla="*/ 98 h 105"/>
                <a:gd name="T12" fmla="*/ 10 w 71"/>
                <a:gd name="T13" fmla="*/ 0 h 105"/>
                <a:gd name="T14" fmla="*/ 71 w 71"/>
                <a:gd name="T15" fmla="*/ 7 h 105"/>
                <a:gd name="T16" fmla="*/ 69 w 71"/>
                <a:gd name="T17" fmla="*/ 26 h 105"/>
                <a:gd name="T18" fmla="*/ 31 w 71"/>
                <a:gd name="T19" fmla="*/ 22 h 105"/>
                <a:gd name="T20" fmla="*/ 29 w 71"/>
                <a:gd name="T21" fmla="*/ 41 h 105"/>
                <a:gd name="T22" fmla="*/ 64 w 71"/>
                <a:gd name="T23" fmla="*/ 45 h 105"/>
                <a:gd name="T24" fmla="*/ 62 w 71"/>
                <a:gd name="T25" fmla="*/ 6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05">
                  <a:moveTo>
                    <a:pt x="62" y="64"/>
                  </a:moveTo>
                  <a:lnTo>
                    <a:pt x="26" y="60"/>
                  </a:lnTo>
                  <a:lnTo>
                    <a:pt x="24" y="83"/>
                  </a:lnTo>
                  <a:lnTo>
                    <a:pt x="64" y="88"/>
                  </a:lnTo>
                  <a:lnTo>
                    <a:pt x="62" y="105"/>
                  </a:lnTo>
                  <a:lnTo>
                    <a:pt x="0" y="98"/>
                  </a:lnTo>
                  <a:lnTo>
                    <a:pt x="10" y="0"/>
                  </a:lnTo>
                  <a:lnTo>
                    <a:pt x="71" y="7"/>
                  </a:lnTo>
                  <a:lnTo>
                    <a:pt x="69" y="26"/>
                  </a:lnTo>
                  <a:lnTo>
                    <a:pt x="31" y="22"/>
                  </a:lnTo>
                  <a:lnTo>
                    <a:pt x="29" y="41"/>
                  </a:lnTo>
                  <a:lnTo>
                    <a:pt x="64" y="45"/>
                  </a:lnTo>
                  <a:lnTo>
                    <a:pt x="62" y="64"/>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2" name="Freeform 25">
              <a:extLst>
                <a:ext uri="{FF2B5EF4-FFF2-40B4-BE49-F238E27FC236}">
                  <a16:creationId xmlns:a16="http://schemas.microsoft.com/office/drawing/2014/main" id="{BFAF370C-5965-4AB8-A36B-7B646B1CF3D6}"/>
                </a:ext>
              </a:extLst>
            </p:cNvPr>
            <p:cNvSpPr>
              <a:spLocks/>
            </p:cNvSpPr>
            <p:nvPr/>
          </p:nvSpPr>
          <p:spPr bwMode="auto">
            <a:xfrm>
              <a:off x="5858322" y="5852746"/>
              <a:ext cx="82956" cy="81990"/>
            </a:xfrm>
            <a:custGeom>
              <a:avLst/>
              <a:gdLst>
                <a:gd name="T0" fmla="*/ 10 w 31"/>
                <a:gd name="T1" fmla="*/ 1 h 31"/>
                <a:gd name="T2" fmla="*/ 13 w 31"/>
                <a:gd name="T3" fmla="*/ 15 h 31"/>
                <a:gd name="T4" fmla="*/ 14 w 31"/>
                <a:gd name="T5" fmla="*/ 22 h 31"/>
                <a:gd name="T6" fmla="*/ 14 w 31"/>
                <a:gd name="T7" fmla="*/ 22 h 31"/>
                <a:gd name="T8" fmla="*/ 16 w 31"/>
                <a:gd name="T9" fmla="*/ 15 h 31"/>
                <a:gd name="T10" fmla="*/ 21 w 31"/>
                <a:gd name="T11" fmla="*/ 2 h 31"/>
                <a:gd name="T12" fmla="*/ 31 w 31"/>
                <a:gd name="T13" fmla="*/ 3 h 31"/>
                <a:gd name="T14" fmla="*/ 18 w 31"/>
                <a:gd name="T15" fmla="*/ 31 h 31"/>
                <a:gd name="T16" fmla="*/ 8 w 31"/>
                <a:gd name="T17" fmla="*/ 30 h 31"/>
                <a:gd name="T18" fmla="*/ 0 w 31"/>
                <a:gd name="T19" fmla="*/ 0 h 31"/>
                <a:gd name="T20" fmla="*/ 10 w 31"/>
                <a:gd name="T2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1">
                  <a:moveTo>
                    <a:pt x="10" y="1"/>
                  </a:moveTo>
                  <a:cubicBezTo>
                    <a:pt x="13" y="15"/>
                    <a:pt x="13" y="15"/>
                    <a:pt x="13" y="15"/>
                  </a:cubicBezTo>
                  <a:cubicBezTo>
                    <a:pt x="13" y="17"/>
                    <a:pt x="14" y="20"/>
                    <a:pt x="14" y="22"/>
                  </a:cubicBezTo>
                  <a:cubicBezTo>
                    <a:pt x="14" y="22"/>
                    <a:pt x="14" y="22"/>
                    <a:pt x="14" y="22"/>
                  </a:cubicBezTo>
                  <a:cubicBezTo>
                    <a:pt x="15" y="20"/>
                    <a:pt x="16" y="18"/>
                    <a:pt x="16" y="15"/>
                  </a:cubicBezTo>
                  <a:cubicBezTo>
                    <a:pt x="21" y="2"/>
                    <a:pt x="21" y="2"/>
                    <a:pt x="21" y="2"/>
                  </a:cubicBezTo>
                  <a:cubicBezTo>
                    <a:pt x="31" y="3"/>
                    <a:pt x="31" y="3"/>
                    <a:pt x="31" y="3"/>
                  </a:cubicBezTo>
                  <a:cubicBezTo>
                    <a:pt x="18" y="31"/>
                    <a:pt x="18" y="31"/>
                    <a:pt x="18" y="31"/>
                  </a:cubicBezTo>
                  <a:cubicBezTo>
                    <a:pt x="8" y="30"/>
                    <a:pt x="8" y="30"/>
                    <a:pt x="8" y="30"/>
                  </a:cubicBezTo>
                  <a:cubicBezTo>
                    <a:pt x="0" y="0"/>
                    <a:pt x="0" y="0"/>
                    <a:pt x="0" y="0"/>
                  </a:cubicBezTo>
                  <a:lnTo>
                    <a:pt x="10" y="1"/>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3" name="Freeform 26">
              <a:extLst>
                <a:ext uri="{FF2B5EF4-FFF2-40B4-BE49-F238E27FC236}">
                  <a16:creationId xmlns:a16="http://schemas.microsoft.com/office/drawing/2014/main" id="{22A8D4AB-6C7A-41E2-B60E-0E50FB421E6E}"/>
                </a:ext>
              </a:extLst>
            </p:cNvPr>
            <p:cNvSpPr>
              <a:spLocks noEditPoints="1"/>
            </p:cNvSpPr>
            <p:nvPr/>
          </p:nvSpPr>
          <p:spPr bwMode="auto">
            <a:xfrm>
              <a:off x="5943520" y="5858361"/>
              <a:ext cx="75109" cy="85360"/>
            </a:xfrm>
            <a:custGeom>
              <a:avLst/>
              <a:gdLst>
                <a:gd name="T0" fmla="*/ 19 w 28"/>
                <a:gd name="T1" fmla="*/ 31 h 32"/>
                <a:gd name="T2" fmla="*/ 19 w 28"/>
                <a:gd name="T3" fmla="*/ 28 h 32"/>
                <a:gd name="T4" fmla="*/ 19 w 28"/>
                <a:gd name="T5" fmla="*/ 28 h 32"/>
                <a:gd name="T6" fmla="*/ 10 w 28"/>
                <a:gd name="T7" fmla="*/ 31 h 32"/>
                <a:gd name="T8" fmla="*/ 1 w 28"/>
                <a:gd name="T9" fmla="*/ 22 h 32"/>
                <a:gd name="T10" fmla="*/ 19 w 28"/>
                <a:gd name="T11" fmla="*/ 11 h 32"/>
                <a:gd name="T12" fmla="*/ 19 w 28"/>
                <a:gd name="T13" fmla="*/ 11 h 32"/>
                <a:gd name="T14" fmla="*/ 13 w 28"/>
                <a:gd name="T15" fmla="*/ 7 h 32"/>
                <a:gd name="T16" fmla="*/ 5 w 28"/>
                <a:gd name="T17" fmla="*/ 9 h 32"/>
                <a:gd name="T18" fmla="*/ 4 w 28"/>
                <a:gd name="T19" fmla="*/ 3 h 32"/>
                <a:gd name="T20" fmla="*/ 15 w 28"/>
                <a:gd name="T21" fmla="*/ 1 h 32"/>
                <a:gd name="T22" fmla="*/ 28 w 28"/>
                <a:gd name="T23" fmla="*/ 14 h 32"/>
                <a:gd name="T24" fmla="*/ 27 w 28"/>
                <a:gd name="T25" fmla="*/ 24 h 32"/>
                <a:gd name="T26" fmla="*/ 27 w 28"/>
                <a:gd name="T27" fmla="*/ 32 h 32"/>
                <a:gd name="T28" fmla="*/ 19 w 28"/>
                <a:gd name="T29" fmla="*/ 31 h 32"/>
                <a:gd name="T30" fmla="*/ 19 w 28"/>
                <a:gd name="T31" fmla="*/ 17 h 32"/>
                <a:gd name="T32" fmla="*/ 10 w 28"/>
                <a:gd name="T33" fmla="*/ 21 h 32"/>
                <a:gd name="T34" fmla="*/ 13 w 28"/>
                <a:gd name="T35" fmla="*/ 25 h 32"/>
                <a:gd name="T36" fmla="*/ 18 w 28"/>
                <a:gd name="T37" fmla="*/ 22 h 32"/>
                <a:gd name="T38" fmla="*/ 19 w 28"/>
                <a:gd name="T39" fmla="*/ 20 h 32"/>
                <a:gd name="T40" fmla="*/ 19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19" y="31"/>
                  </a:moveTo>
                  <a:cubicBezTo>
                    <a:pt x="19" y="28"/>
                    <a:pt x="19" y="28"/>
                    <a:pt x="19" y="28"/>
                  </a:cubicBezTo>
                  <a:cubicBezTo>
                    <a:pt x="19" y="28"/>
                    <a:pt x="19" y="28"/>
                    <a:pt x="19" y="28"/>
                  </a:cubicBezTo>
                  <a:cubicBezTo>
                    <a:pt x="16" y="31"/>
                    <a:pt x="13" y="32"/>
                    <a:pt x="10" y="31"/>
                  </a:cubicBezTo>
                  <a:cubicBezTo>
                    <a:pt x="4" y="31"/>
                    <a:pt x="0" y="27"/>
                    <a:pt x="1" y="22"/>
                  </a:cubicBezTo>
                  <a:cubicBezTo>
                    <a:pt x="1" y="14"/>
                    <a:pt x="8" y="11"/>
                    <a:pt x="19" y="11"/>
                  </a:cubicBezTo>
                  <a:cubicBezTo>
                    <a:pt x="19" y="11"/>
                    <a:pt x="19" y="11"/>
                    <a:pt x="19" y="11"/>
                  </a:cubicBezTo>
                  <a:cubicBezTo>
                    <a:pt x="19" y="9"/>
                    <a:pt x="18" y="7"/>
                    <a:pt x="13" y="7"/>
                  </a:cubicBezTo>
                  <a:cubicBezTo>
                    <a:pt x="10" y="7"/>
                    <a:pt x="7" y="8"/>
                    <a:pt x="5" y="9"/>
                  </a:cubicBezTo>
                  <a:cubicBezTo>
                    <a:pt x="4" y="3"/>
                    <a:pt x="4" y="3"/>
                    <a:pt x="4" y="3"/>
                  </a:cubicBezTo>
                  <a:cubicBezTo>
                    <a:pt x="6" y="2"/>
                    <a:pt x="10" y="0"/>
                    <a:pt x="15" y="1"/>
                  </a:cubicBezTo>
                  <a:cubicBezTo>
                    <a:pt x="25" y="1"/>
                    <a:pt x="28" y="7"/>
                    <a:pt x="28" y="14"/>
                  </a:cubicBezTo>
                  <a:cubicBezTo>
                    <a:pt x="27" y="24"/>
                    <a:pt x="27" y="24"/>
                    <a:pt x="27" y="24"/>
                  </a:cubicBezTo>
                  <a:cubicBezTo>
                    <a:pt x="27" y="27"/>
                    <a:pt x="27" y="30"/>
                    <a:pt x="27" y="32"/>
                  </a:cubicBezTo>
                  <a:lnTo>
                    <a:pt x="19" y="31"/>
                  </a:lnTo>
                  <a:close/>
                  <a:moveTo>
                    <a:pt x="19" y="17"/>
                  </a:moveTo>
                  <a:cubicBezTo>
                    <a:pt x="14" y="17"/>
                    <a:pt x="10" y="18"/>
                    <a:pt x="10" y="21"/>
                  </a:cubicBezTo>
                  <a:cubicBezTo>
                    <a:pt x="10" y="24"/>
                    <a:pt x="11" y="25"/>
                    <a:pt x="13" y="25"/>
                  </a:cubicBezTo>
                  <a:cubicBezTo>
                    <a:pt x="16" y="25"/>
                    <a:pt x="18" y="24"/>
                    <a:pt x="18" y="22"/>
                  </a:cubicBezTo>
                  <a:cubicBezTo>
                    <a:pt x="18" y="21"/>
                    <a:pt x="19" y="21"/>
                    <a:pt x="19" y="20"/>
                  </a:cubicBezTo>
                  <a:lnTo>
                    <a:pt x="19" y="17"/>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4" name="Freeform 27">
              <a:extLst>
                <a:ext uri="{FF2B5EF4-FFF2-40B4-BE49-F238E27FC236}">
                  <a16:creationId xmlns:a16="http://schemas.microsoft.com/office/drawing/2014/main" id="{9FC6146D-D171-42AF-88CF-E08B8A7253F5}"/>
                </a:ext>
              </a:extLst>
            </p:cNvPr>
            <p:cNvSpPr>
              <a:spLocks/>
            </p:cNvSpPr>
            <p:nvPr/>
          </p:nvSpPr>
          <p:spPr bwMode="auto">
            <a:xfrm>
              <a:off x="6039929" y="5828036"/>
              <a:ext cx="25784" cy="115685"/>
            </a:xfrm>
            <a:custGeom>
              <a:avLst/>
              <a:gdLst>
                <a:gd name="T0" fmla="*/ 2 w 23"/>
                <a:gd name="T1" fmla="*/ 0 h 103"/>
                <a:gd name="T2" fmla="*/ 23 w 23"/>
                <a:gd name="T3" fmla="*/ 0 h 103"/>
                <a:gd name="T4" fmla="*/ 21 w 23"/>
                <a:gd name="T5" fmla="*/ 103 h 103"/>
                <a:gd name="T6" fmla="*/ 0 w 23"/>
                <a:gd name="T7" fmla="*/ 103 h 103"/>
                <a:gd name="T8" fmla="*/ 2 w 23"/>
                <a:gd name="T9" fmla="*/ 0 h 103"/>
              </a:gdLst>
              <a:ahLst/>
              <a:cxnLst>
                <a:cxn ang="0">
                  <a:pos x="T0" y="T1"/>
                </a:cxn>
                <a:cxn ang="0">
                  <a:pos x="T2" y="T3"/>
                </a:cxn>
                <a:cxn ang="0">
                  <a:pos x="T4" y="T5"/>
                </a:cxn>
                <a:cxn ang="0">
                  <a:pos x="T6" y="T7"/>
                </a:cxn>
                <a:cxn ang="0">
                  <a:pos x="T8" y="T9"/>
                </a:cxn>
              </a:cxnLst>
              <a:rect l="0" t="0" r="r" b="b"/>
              <a:pathLst>
                <a:path w="23" h="103">
                  <a:moveTo>
                    <a:pt x="2" y="0"/>
                  </a:moveTo>
                  <a:lnTo>
                    <a:pt x="23" y="0"/>
                  </a:lnTo>
                  <a:lnTo>
                    <a:pt x="21" y="103"/>
                  </a:lnTo>
                  <a:lnTo>
                    <a:pt x="0" y="103"/>
                  </a:lnTo>
                  <a:lnTo>
                    <a:pt x="2" y="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5" name="Freeform 28">
              <a:extLst>
                <a:ext uri="{FF2B5EF4-FFF2-40B4-BE49-F238E27FC236}">
                  <a16:creationId xmlns:a16="http://schemas.microsoft.com/office/drawing/2014/main" id="{A8DFC0FB-0435-4A85-8AA2-932DC34C4FA9}"/>
                </a:ext>
              </a:extLst>
            </p:cNvPr>
            <p:cNvSpPr>
              <a:spLocks/>
            </p:cNvSpPr>
            <p:nvPr/>
          </p:nvSpPr>
          <p:spPr bwMode="auto">
            <a:xfrm>
              <a:off x="6087012" y="5862854"/>
              <a:ext cx="75109" cy="83113"/>
            </a:xfrm>
            <a:custGeom>
              <a:avLst/>
              <a:gdLst>
                <a:gd name="T0" fmla="*/ 28 w 28"/>
                <a:gd name="T1" fmla="*/ 20 h 31"/>
                <a:gd name="T2" fmla="*/ 28 w 28"/>
                <a:gd name="T3" fmla="*/ 30 h 31"/>
                <a:gd name="T4" fmla="*/ 20 w 28"/>
                <a:gd name="T5" fmla="*/ 30 h 31"/>
                <a:gd name="T6" fmla="*/ 20 w 28"/>
                <a:gd name="T7" fmla="*/ 26 h 31"/>
                <a:gd name="T8" fmla="*/ 20 w 28"/>
                <a:gd name="T9" fmla="*/ 26 h 31"/>
                <a:gd name="T10" fmla="*/ 10 w 28"/>
                <a:gd name="T11" fmla="*/ 31 h 31"/>
                <a:gd name="T12" fmla="*/ 0 w 28"/>
                <a:gd name="T13" fmla="*/ 18 h 31"/>
                <a:gd name="T14" fmla="*/ 0 w 28"/>
                <a:gd name="T15" fmla="*/ 0 h 31"/>
                <a:gd name="T16" fmla="*/ 9 w 28"/>
                <a:gd name="T17" fmla="*/ 0 h 31"/>
                <a:gd name="T18" fmla="*/ 9 w 28"/>
                <a:gd name="T19" fmla="*/ 16 h 31"/>
                <a:gd name="T20" fmla="*/ 14 w 28"/>
                <a:gd name="T21" fmla="*/ 23 h 31"/>
                <a:gd name="T22" fmla="*/ 18 w 28"/>
                <a:gd name="T23" fmla="*/ 20 h 31"/>
                <a:gd name="T24" fmla="*/ 19 w 28"/>
                <a:gd name="T25" fmla="*/ 18 h 31"/>
                <a:gd name="T26" fmla="*/ 18 w 28"/>
                <a:gd name="T27" fmla="*/ 0 h 31"/>
                <a:gd name="T28" fmla="*/ 28 w 28"/>
                <a:gd name="T29" fmla="*/ 0 h 31"/>
                <a:gd name="T30" fmla="*/ 28 w 28"/>
                <a:gd name="T3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1">
                  <a:moveTo>
                    <a:pt x="28" y="20"/>
                  </a:moveTo>
                  <a:cubicBezTo>
                    <a:pt x="28" y="24"/>
                    <a:pt x="28" y="27"/>
                    <a:pt x="28" y="30"/>
                  </a:cubicBezTo>
                  <a:cubicBezTo>
                    <a:pt x="20" y="30"/>
                    <a:pt x="20" y="30"/>
                    <a:pt x="20" y="30"/>
                  </a:cubicBezTo>
                  <a:cubicBezTo>
                    <a:pt x="20" y="26"/>
                    <a:pt x="20" y="26"/>
                    <a:pt x="20" y="26"/>
                  </a:cubicBezTo>
                  <a:cubicBezTo>
                    <a:pt x="20" y="26"/>
                    <a:pt x="20" y="26"/>
                    <a:pt x="20" y="26"/>
                  </a:cubicBezTo>
                  <a:cubicBezTo>
                    <a:pt x="18" y="28"/>
                    <a:pt x="16" y="31"/>
                    <a:pt x="10" y="31"/>
                  </a:cubicBezTo>
                  <a:cubicBezTo>
                    <a:pt x="4" y="31"/>
                    <a:pt x="0" y="27"/>
                    <a:pt x="0" y="18"/>
                  </a:cubicBezTo>
                  <a:cubicBezTo>
                    <a:pt x="0" y="0"/>
                    <a:pt x="0" y="0"/>
                    <a:pt x="0" y="0"/>
                  </a:cubicBezTo>
                  <a:cubicBezTo>
                    <a:pt x="9" y="0"/>
                    <a:pt x="9" y="0"/>
                    <a:pt x="9" y="0"/>
                  </a:cubicBezTo>
                  <a:cubicBezTo>
                    <a:pt x="9" y="16"/>
                    <a:pt x="9" y="16"/>
                    <a:pt x="9" y="16"/>
                  </a:cubicBezTo>
                  <a:cubicBezTo>
                    <a:pt x="9" y="21"/>
                    <a:pt x="11" y="23"/>
                    <a:pt x="14" y="23"/>
                  </a:cubicBezTo>
                  <a:cubicBezTo>
                    <a:pt x="16" y="23"/>
                    <a:pt x="18" y="21"/>
                    <a:pt x="18" y="20"/>
                  </a:cubicBezTo>
                  <a:cubicBezTo>
                    <a:pt x="19" y="19"/>
                    <a:pt x="19" y="19"/>
                    <a:pt x="19" y="18"/>
                  </a:cubicBezTo>
                  <a:cubicBezTo>
                    <a:pt x="18" y="0"/>
                    <a:pt x="18" y="0"/>
                    <a:pt x="18" y="0"/>
                  </a:cubicBezTo>
                  <a:cubicBezTo>
                    <a:pt x="28" y="0"/>
                    <a:pt x="28" y="0"/>
                    <a:pt x="28" y="0"/>
                  </a:cubicBezTo>
                  <a:lnTo>
                    <a:pt x="28" y="2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6" name="Freeform 29">
              <a:extLst>
                <a:ext uri="{FF2B5EF4-FFF2-40B4-BE49-F238E27FC236}">
                  <a16:creationId xmlns:a16="http://schemas.microsoft.com/office/drawing/2014/main" id="{2EE57EF7-2642-4373-A6F7-95EAFC0ACE18}"/>
                </a:ext>
              </a:extLst>
            </p:cNvPr>
            <p:cNvSpPr>
              <a:spLocks noEditPoints="1"/>
            </p:cNvSpPr>
            <p:nvPr/>
          </p:nvSpPr>
          <p:spPr bwMode="auto">
            <a:xfrm>
              <a:off x="6180057" y="5858361"/>
              <a:ext cx="75109" cy="85360"/>
            </a:xfrm>
            <a:custGeom>
              <a:avLst/>
              <a:gdLst>
                <a:gd name="T0" fmla="*/ 19 w 28"/>
                <a:gd name="T1" fmla="*/ 31 h 32"/>
                <a:gd name="T2" fmla="*/ 19 w 28"/>
                <a:gd name="T3" fmla="*/ 28 h 32"/>
                <a:gd name="T4" fmla="*/ 18 w 28"/>
                <a:gd name="T5" fmla="*/ 28 h 32"/>
                <a:gd name="T6" fmla="*/ 10 w 28"/>
                <a:gd name="T7" fmla="*/ 32 h 32"/>
                <a:gd name="T8" fmla="*/ 0 w 28"/>
                <a:gd name="T9" fmla="*/ 23 h 32"/>
                <a:gd name="T10" fmla="*/ 17 w 28"/>
                <a:gd name="T11" fmla="*/ 11 h 32"/>
                <a:gd name="T12" fmla="*/ 17 w 28"/>
                <a:gd name="T13" fmla="*/ 11 h 32"/>
                <a:gd name="T14" fmla="*/ 11 w 28"/>
                <a:gd name="T15" fmla="*/ 7 h 32"/>
                <a:gd name="T16" fmla="*/ 3 w 28"/>
                <a:gd name="T17" fmla="*/ 10 h 32"/>
                <a:gd name="T18" fmla="*/ 1 w 28"/>
                <a:gd name="T19" fmla="*/ 4 h 32"/>
                <a:gd name="T20" fmla="*/ 13 w 28"/>
                <a:gd name="T21" fmla="*/ 1 h 32"/>
                <a:gd name="T22" fmla="*/ 26 w 28"/>
                <a:gd name="T23" fmla="*/ 13 h 32"/>
                <a:gd name="T24" fmla="*/ 27 w 28"/>
                <a:gd name="T25" fmla="*/ 23 h 32"/>
                <a:gd name="T26" fmla="*/ 28 w 28"/>
                <a:gd name="T27" fmla="*/ 30 h 32"/>
                <a:gd name="T28" fmla="*/ 19 w 28"/>
                <a:gd name="T29" fmla="*/ 31 h 32"/>
                <a:gd name="T30" fmla="*/ 17 w 28"/>
                <a:gd name="T31" fmla="*/ 17 h 32"/>
                <a:gd name="T32" fmla="*/ 9 w 28"/>
                <a:gd name="T33" fmla="*/ 22 h 32"/>
                <a:gd name="T34" fmla="*/ 13 w 28"/>
                <a:gd name="T35" fmla="*/ 25 h 32"/>
                <a:gd name="T36" fmla="*/ 17 w 28"/>
                <a:gd name="T37" fmla="*/ 21 h 32"/>
                <a:gd name="T38" fmla="*/ 18 w 28"/>
                <a:gd name="T39" fmla="*/ 20 h 32"/>
                <a:gd name="T40" fmla="*/ 17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19" y="31"/>
                  </a:moveTo>
                  <a:cubicBezTo>
                    <a:pt x="19" y="28"/>
                    <a:pt x="19" y="28"/>
                    <a:pt x="19" y="28"/>
                  </a:cubicBezTo>
                  <a:cubicBezTo>
                    <a:pt x="18" y="28"/>
                    <a:pt x="18" y="28"/>
                    <a:pt x="18" y="28"/>
                  </a:cubicBezTo>
                  <a:cubicBezTo>
                    <a:pt x="17" y="30"/>
                    <a:pt x="14" y="32"/>
                    <a:pt x="10" y="32"/>
                  </a:cubicBezTo>
                  <a:cubicBezTo>
                    <a:pt x="4" y="32"/>
                    <a:pt x="0" y="28"/>
                    <a:pt x="0" y="23"/>
                  </a:cubicBezTo>
                  <a:cubicBezTo>
                    <a:pt x="0" y="15"/>
                    <a:pt x="6" y="11"/>
                    <a:pt x="17" y="11"/>
                  </a:cubicBezTo>
                  <a:cubicBezTo>
                    <a:pt x="17" y="11"/>
                    <a:pt x="17" y="11"/>
                    <a:pt x="17" y="11"/>
                  </a:cubicBezTo>
                  <a:cubicBezTo>
                    <a:pt x="17" y="9"/>
                    <a:pt x="16" y="7"/>
                    <a:pt x="11" y="7"/>
                  </a:cubicBezTo>
                  <a:cubicBezTo>
                    <a:pt x="8" y="7"/>
                    <a:pt x="5" y="8"/>
                    <a:pt x="3" y="10"/>
                  </a:cubicBezTo>
                  <a:cubicBezTo>
                    <a:pt x="1" y="4"/>
                    <a:pt x="1" y="4"/>
                    <a:pt x="1" y="4"/>
                  </a:cubicBezTo>
                  <a:cubicBezTo>
                    <a:pt x="3" y="2"/>
                    <a:pt x="7" y="1"/>
                    <a:pt x="13" y="1"/>
                  </a:cubicBezTo>
                  <a:cubicBezTo>
                    <a:pt x="22" y="0"/>
                    <a:pt x="26" y="6"/>
                    <a:pt x="26" y="13"/>
                  </a:cubicBezTo>
                  <a:cubicBezTo>
                    <a:pt x="27" y="23"/>
                    <a:pt x="27" y="23"/>
                    <a:pt x="27" y="23"/>
                  </a:cubicBezTo>
                  <a:cubicBezTo>
                    <a:pt x="27" y="26"/>
                    <a:pt x="27" y="29"/>
                    <a:pt x="28" y="30"/>
                  </a:cubicBezTo>
                  <a:lnTo>
                    <a:pt x="19" y="31"/>
                  </a:lnTo>
                  <a:close/>
                  <a:moveTo>
                    <a:pt x="17" y="17"/>
                  </a:moveTo>
                  <a:cubicBezTo>
                    <a:pt x="13" y="17"/>
                    <a:pt x="9" y="18"/>
                    <a:pt x="9" y="22"/>
                  </a:cubicBezTo>
                  <a:cubicBezTo>
                    <a:pt x="9" y="24"/>
                    <a:pt x="11" y="25"/>
                    <a:pt x="13" y="25"/>
                  </a:cubicBezTo>
                  <a:cubicBezTo>
                    <a:pt x="15" y="25"/>
                    <a:pt x="17" y="23"/>
                    <a:pt x="17" y="21"/>
                  </a:cubicBezTo>
                  <a:cubicBezTo>
                    <a:pt x="18" y="21"/>
                    <a:pt x="18" y="20"/>
                    <a:pt x="18" y="20"/>
                  </a:cubicBezTo>
                  <a:lnTo>
                    <a:pt x="17" y="17"/>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7" name="Freeform 30">
              <a:extLst>
                <a:ext uri="{FF2B5EF4-FFF2-40B4-BE49-F238E27FC236}">
                  <a16:creationId xmlns:a16="http://schemas.microsoft.com/office/drawing/2014/main" id="{0A100816-166B-4358-8A65-4EF5EEA789DD}"/>
                </a:ext>
              </a:extLst>
            </p:cNvPr>
            <p:cNvSpPr>
              <a:spLocks/>
            </p:cNvSpPr>
            <p:nvPr/>
          </p:nvSpPr>
          <p:spPr bwMode="auto">
            <a:xfrm>
              <a:off x="6260771" y="5833652"/>
              <a:ext cx="58293" cy="104454"/>
            </a:xfrm>
            <a:custGeom>
              <a:avLst/>
              <a:gdLst>
                <a:gd name="T0" fmla="*/ 13 w 22"/>
                <a:gd name="T1" fmla="*/ 0 h 39"/>
                <a:gd name="T2" fmla="*/ 13 w 22"/>
                <a:gd name="T3" fmla="*/ 8 h 39"/>
                <a:gd name="T4" fmla="*/ 20 w 22"/>
                <a:gd name="T5" fmla="*/ 8 h 39"/>
                <a:gd name="T6" fmla="*/ 21 w 22"/>
                <a:gd name="T7" fmla="*/ 14 h 39"/>
                <a:gd name="T8" fmla="*/ 14 w 22"/>
                <a:gd name="T9" fmla="*/ 15 h 39"/>
                <a:gd name="T10" fmla="*/ 15 w 22"/>
                <a:gd name="T11" fmla="*/ 26 h 39"/>
                <a:gd name="T12" fmla="*/ 19 w 22"/>
                <a:gd name="T13" fmla="*/ 31 h 39"/>
                <a:gd name="T14" fmla="*/ 22 w 22"/>
                <a:gd name="T15" fmla="*/ 30 h 39"/>
                <a:gd name="T16" fmla="*/ 22 w 22"/>
                <a:gd name="T17" fmla="*/ 37 h 39"/>
                <a:gd name="T18" fmla="*/ 16 w 22"/>
                <a:gd name="T19" fmla="*/ 38 h 39"/>
                <a:gd name="T20" fmla="*/ 9 w 22"/>
                <a:gd name="T21" fmla="*/ 36 h 39"/>
                <a:gd name="T22" fmla="*/ 6 w 22"/>
                <a:gd name="T23" fmla="*/ 28 h 39"/>
                <a:gd name="T24" fmla="*/ 5 w 22"/>
                <a:gd name="T25" fmla="*/ 16 h 39"/>
                <a:gd name="T26" fmla="*/ 1 w 22"/>
                <a:gd name="T27" fmla="*/ 16 h 39"/>
                <a:gd name="T28" fmla="*/ 0 w 22"/>
                <a:gd name="T29" fmla="*/ 9 h 39"/>
                <a:gd name="T30" fmla="*/ 4 w 22"/>
                <a:gd name="T31" fmla="*/ 9 h 39"/>
                <a:gd name="T32" fmla="*/ 4 w 22"/>
                <a:gd name="T33" fmla="*/ 2 h 39"/>
                <a:gd name="T34" fmla="*/ 13 w 22"/>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39">
                  <a:moveTo>
                    <a:pt x="13" y="0"/>
                  </a:moveTo>
                  <a:cubicBezTo>
                    <a:pt x="13" y="8"/>
                    <a:pt x="13" y="8"/>
                    <a:pt x="13" y="8"/>
                  </a:cubicBezTo>
                  <a:cubicBezTo>
                    <a:pt x="20" y="8"/>
                    <a:pt x="20" y="8"/>
                    <a:pt x="20" y="8"/>
                  </a:cubicBezTo>
                  <a:cubicBezTo>
                    <a:pt x="21" y="14"/>
                    <a:pt x="21" y="14"/>
                    <a:pt x="21" y="14"/>
                  </a:cubicBezTo>
                  <a:cubicBezTo>
                    <a:pt x="14" y="15"/>
                    <a:pt x="14" y="15"/>
                    <a:pt x="14" y="15"/>
                  </a:cubicBezTo>
                  <a:cubicBezTo>
                    <a:pt x="15" y="26"/>
                    <a:pt x="15" y="26"/>
                    <a:pt x="15" y="26"/>
                  </a:cubicBezTo>
                  <a:cubicBezTo>
                    <a:pt x="15" y="29"/>
                    <a:pt x="16" y="31"/>
                    <a:pt x="19" y="31"/>
                  </a:cubicBezTo>
                  <a:cubicBezTo>
                    <a:pt x="20" y="31"/>
                    <a:pt x="21" y="30"/>
                    <a:pt x="22" y="30"/>
                  </a:cubicBezTo>
                  <a:cubicBezTo>
                    <a:pt x="22" y="37"/>
                    <a:pt x="22" y="37"/>
                    <a:pt x="22" y="37"/>
                  </a:cubicBezTo>
                  <a:cubicBezTo>
                    <a:pt x="21" y="38"/>
                    <a:pt x="19" y="38"/>
                    <a:pt x="16" y="38"/>
                  </a:cubicBezTo>
                  <a:cubicBezTo>
                    <a:pt x="13" y="39"/>
                    <a:pt x="11" y="38"/>
                    <a:pt x="9" y="36"/>
                  </a:cubicBezTo>
                  <a:cubicBezTo>
                    <a:pt x="7" y="35"/>
                    <a:pt x="6" y="32"/>
                    <a:pt x="6" y="28"/>
                  </a:cubicBezTo>
                  <a:cubicBezTo>
                    <a:pt x="5" y="16"/>
                    <a:pt x="5" y="16"/>
                    <a:pt x="5" y="16"/>
                  </a:cubicBezTo>
                  <a:cubicBezTo>
                    <a:pt x="1" y="16"/>
                    <a:pt x="1" y="16"/>
                    <a:pt x="1" y="16"/>
                  </a:cubicBezTo>
                  <a:cubicBezTo>
                    <a:pt x="0" y="9"/>
                    <a:pt x="0" y="9"/>
                    <a:pt x="0" y="9"/>
                  </a:cubicBezTo>
                  <a:cubicBezTo>
                    <a:pt x="4" y="9"/>
                    <a:pt x="4" y="9"/>
                    <a:pt x="4" y="9"/>
                  </a:cubicBezTo>
                  <a:cubicBezTo>
                    <a:pt x="4" y="2"/>
                    <a:pt x="4" y="2"/>
                    <a:pt x="4" y="2"/>
                  </a:cubicBezTo>
                  <a:lnTo>
                    <a:pt x="13" y="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8" name="Freeform 31">
              <a:extLst>
                <a:ext uri="{FF2B5EF4-FFF2-40B4-BE49-F238E27FC236}">
                  <a16:creationId xmlns:a16="http://schemas.microsoft.com/office/drawing/2014/main" id="{46D40CF8-94AF-4B56-872B-54C6A670E83B}"/>
                </a:ext>
              </a:extLst>
            </p:cNvPr>
            <p:cNvSpPr>
              <a:spLocks noEditPoints="1"/>
            </p:cNvSpPr>
            <p:nvPr/>
          </p:nvSpPr>
          <p:spPr bwMode="auto">
            <a:xfrm>
              <a:off x="6326912" y="5844883"/>
              <a:ext cx="77351" cy="87606"/>
            </a:xfrm>
            <a:custGeom>
              <a:avLst/>
              <a:gdLst>
                <a:gd name="T0" fmla="*/ 10 w 29"/>
                <a:gd name="T1" fmla="*/ 20 h 33"/>
                <a:gd name="T2" fmla="*/ 19 w 29"/>
                <a:gd name="T3" fmla="*/ 25 h 33"/>
                <a:gd name="T4" fmla="*/ 27 w 29"/>
                <a:gd name="T5" fmla="*/ 23 h 33"/>
                <a:gd name="T6" fmla="*/ 29 w 29"/>
                <a:gd name="T7" fmla="*/ 29 h 33"/>
                <a:gd name="T8" fmla="*/ 18 w 29"/>
                <a:gd name="T9" fmla="*/ 32 h 33"/>
                <a:gd name="T10" fmla="*/ 1 w 29"/>
                <a:gd name="T11" fmla="*/ 18 h 33"/>
                <a:gd name="T12" fmla="*/ 14 w 29"/>
                <a:gd name="T13" fmla="*/ 1 h 33"/>
                <a:gd name="T14" fmla="*/ 29 w 29"/>
                <a:gd name="T15" fmla="*/ 14 h 33"/>
                <a:gd name="T16" fmla="*/ 29 w 29"/>
                <a:gd name="T17" fmla="*/ 18 h 33"/>
                <a:gd name="T18" fmla="*/ 10 w 29"/>
                <a:gd name="T19" fmla="*/ 20 h 33"/>
                <a:gd name="T20" fmla="*/ 20 w 29"/>
                <a:gd name="T21" fmla="*/ 13 h 33"/>
                <a:gd name="T22" fmla="*/ 14 w 29"/>
                <a:gd name="T23" fmla="*/ 7 h 33"/>
                <a:gd name="T24" fmla="*/ 9 w 29"/>
                <a:gd name="T25" fmla="*/ 14 h 33"/>
                <a:gd name="T26" fmla="*/ 20 w 29"/>
                <a:gd name="T2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3">
                  <a:moveTo>
                    <a:pt x="10" y="20"/>
                  </a:moveTo>
                  <a:cubicBezTo>
                    <a:pt x="10" y="24"/>
                    <a:pt x="14" y="25"/>
                    <a:pt x="19" y="25"/>
                  </a:cubicBezTo>
                  <a:cubicBezTo>
                    <a:pt x="22" y="24"/>
                    <a:pt x="24" y="24"/>
                    <a:pt x="27" y="23"/>
                  </a:cubicBezTo>
                  <a:cubicBezTo>
                    <a:pt x="29" y="29"/>
                    <a:pt x="29" y="29"/>
                    <a:pt x="29" y="29"/>
                  </a:cubicBezTo>
                  <a:cubicBezTo>
                    <a:pt x="26" y="30"/>
                    <a:pt x="22" y="31"/>
                    <a:pt x="18" y="32"/>
                  </a:cubicBezTo>
                  <a:cubicBezTo>
                    <a:pt x="8" y="33"/>
                    <a:pt x="2" y="28"/>
                    <a:pt x="1" y="18"/>
                  </a:cubicBezTo>
                  <a:cubicBezTo>
                    <a:pt x="0" y="11"/>
                    <a:pt x="4" y="2"/>
                    <a:pt x="14" y="1"/>
                  </a:cubicBezTo>
                  <a:cubicBezTo>
                    <a:pt x="23" y="0"/>
                    <a:pt x="28" y="7"/>
                    <a:pt x="29" y="14"/>
                  </a:cubicBezTo>
                  <a:cubicBezTo>
                    <a:pt x="29" y="16"/>
                    <a:pt x="29" y="17"/>
                    <a:pt x="29" y="18"/>
                  </a:cubicBezTo>
                  <a:lnTo>
                    <a:pt x="10" y="20"/>
                  </a:lnTo>
                  <a:close/>
                  <a:moveTo>
                    <a:pt x="20" y="13"/>
                  </a:moveTo>
                  <a:cubicBezTo>
                    <a:pt x="20" y="10"/>
                    <a:pt x="18" y="7"/>
                    <a:pt x="14" y="7"/>
                  </a:cubicBezTo>
                  <a:cubicBezTo>
                    <a:pt x="10" y="8"/>
                    <a:pt x="9" y="11"/>
                    <a:pt x="9" y="14"/>
                  </a:cubicBezTo>
                  <a:lnTo>
                    <a:pt x="20" y="13"/>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49" name="Freeform 32">
              <a:extLst>
                <a:ext uri="{FF2B5EF4-FFF2-40B4-BE49-F238E27FC236}">
                  <a16:creationId xmlns:a16="http://schemas.microsoft.com/office/drawing/2014/main" id="{21A56B2D-69DB-497E-9E3B-A2A0F763D2FF}"/>
                </a:ext>
              </a:extLst>
            </p:cNvPr>
            <p:cNvSpPr>
              <a:spLocks/>
            </p:cNvSpPr>
            <p:nvPr/>
          </p:nvSpPr>
          <p:spPr bwMode="auto">
            <a:xfrm>
              <a:off x="4205927" y="3945631"/>
              <a:ext cx="976415" cy="1035547"/>
            </a:xfrm>
            <a:custGeom>
              <a:avLst/>
              <a:gdLst>
                <a:gd name="T0" fmla="*/ 0 w 367"/>
                <a:gd name="T1" fmla="*/ 388 h 388"/>
                <a:gd name="T2" fmla="*/ 215 w 367"/>
                <a:gd name="T3" fmla="*/ 21 h 388"/>
                <a:gd name="T4" fmla="*/ 215 w 367"/>
                <a:gd name="T5" fmla="*/ 21 h 388"/>
                <a:gd name="T6" fmla="*/ 207 w 367"/>
                <a:gd name="T7" fmla="*/ 5 h 388"/>
                <a:gd name="T8" fmla="*/ 367 w 367"/>
                <a:gd name="T9" fmla="*/ 32 h 388"/>
                <a:gd name="T10" fmla="*/ 283 w 367"/>
                <a:gd name="T11" fmla="*/ 142 h 388"/>
                <a:gd name="T12" fmla="*/ 274 w 367"/>
                <a:gd name="T13" fmla="*/ 126 h 388"/>
                <a:gd name="T14" fmla="*/ 274 w 367"/>
                <a:gd name="T15" fmla="*/ 126 h 388"/>
                <a:gd name="T16" fmla="*/ 121 w 367"/>
                <a:gd name="T17" fmla="*/ 388 h 388"/>
                <a:gd name="T18" fmla="*/ 0 w 367"/>
                <a:gd name="T19"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88">
                  <a:moveTo>
                    <a:pt x="0" y="388"/>
                  </a:moveTo>
                  <a:cubicBezTo>
                    <a:pt x="0" y="232"/>
                    <a:pt x="86" y="93"/>
                    <a:pt x="215" y="21"/>
                  </a:cubicBezTo>
                  <a:cubicBezTo>
                    <a:pt x="215" y="21"/>
                    <a:pt x="215" y="21"/>
                    <a:pt x="215" y="21"/>
                  </a:cubicBezTo>
                  <a:cubicBezTo>
                    <a:pt x="207" y="5"/>
                    <a:pt x="207" y="5"/>
                    <a:pt x="207" y="5"/>
                  </a:cubicBezTo>
                  <a:cubicBezTo>
                    <a:pt x="263" y="0"/>
                    <a:pt x="337" y="18"/>
                    <a:pt x="367" y="32"/>
                  </a:cubicBezTo>
                  <a:cubicBezTo>
                    <a:pt x="322" y="68"/>
                    <a:pt x="292" y="116"/>
                    <a:pt x="283" y="142"/>
                  </a:cubicBezTo>
                  <a:cubicBezTo>
                    <a:pt x="274" y="126"/>
                    <a:pt x="274" y="126"/>
                    <a:pt x="274" y="126"/>
                  </a:cubicBezTo>
                  <a:cubicBezTo>
                    <a:pt x="274" y="126"/>
                    <a:pt x="274" y="126"/>
                    <a:pt x="274" y="126"/>
                  </a:cubicBezTo>
                  <a:cubicBezTo>
                    <a:pt x="181" y="178"/>
                    <a:pt x="120" y="277"/>
                    <a:pt x="121" y="388"/>
                  </a:cubicBezTo>
                  <a:lnTo>
                    <a:pt x="0" y="388"/>
                  </a:lnTo>
                  <a:close/>
                </a:path>
              </a:pathLst>
            </a:custGeom>
            <a:solidFill>
              <a:srgbClr val="3B3838"/>
            </a:solidFill>
            <a:ln w="889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0" name="Freeform 33">
              <a:extLst>
                <a:ext uri="{FF2B5EF4-FFF2-40B4-BE49-F238E27FC236}">
                  <a16:creationId xmlns:a16="http://schemas.microsoft.com/office/drawing/2014/main" id="{78FB4429-68FA-4F6D-8539-17E8CAE9C1CA}"/>
                </a:ext>
              </a:extLst>
            </p:cNvPr>
            <p:cNvSpPr>
              <a:spLocks/>
            </p:cNvSpPr>
            <p:nvPr/>
          </p:nvSpPr>
          <p:spPr bwMode="auto">
            <a:xfrm>
              <a:off x="4339329" y="4764409"/>
              <a:ext cx="73988" cy="56158"/>
            </a:xfrm>
            <a:custGeom>
              <a:avLst/>
              <a:gdLst>
                <a:gd name="T0" fmla="*/ 66 w 66"/>
                <a:gd name="T1" fmla="*/ 29 h 50"/>
                <a:gd name="T2" fmla="*/ 64 w 66"/>
                <a:gd name="T3" fmla="*/ 43 h 50"/>
                <a:gd name="T4" fmla="*/ 14 w 66"/>
                <a:gd name="T5" fmla="*/ 33 h 50"/>
                <a:gd name="T6" fmla="*/ 11 w 66"/>
                <a:gd name="T7" fmla="*/ 50 h 50"/>
                <a:gd name="T8" fmla="*/ 0 w 66"/>
                <a:gd name="T9" fmla="*/ 48 h 50"/>
                <a:gd name="T10" fmla="*/ 9 w 66"/>
                <a:gd name="T11" fmla="*/ 0 h 50"/>
                <a:gd name="T12" fmla="*/ 19 w 66"/>
                <a:gd name="T13" fmla="*/ 3 h 50"/>
                <a:gd name="T14" fmla="*/ 16 w 66"/>
                <a:gd name="T15" fmla="*/ 19 h 50"/>
                <a:gd name="T16" fmla="*/ 66 w 66"/>
                <a:gd name="T1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0">
                  <a:moveTo>
                    <a:pt x="66" y="29"/>
                  </a:moveTo>
                  <a:lnTo>
                    <a:pt x="64" y="43"/>
                  </a:lnTo>
                  <a:lnTo>
                    <a:pt x="14" y="33"/>
                  </a:lnTo>
                  <a:lnTo>
                    <a:pt x="11" y="50"/>
                  </a:lnTo>
                  <a:lnTo>
                    <a:pt x="0" y="48"/>
                  </a:lnTo>
                  <a:lnTo>
                    <a:pt x="9" y="0"/>
                  </a:lnTo>
                  <a:lnTo>
                    <a:pt x="19" y="3"/>
                  </a:lnTo>
                  <a:lnTo>
                    <a:pt x="16" y="19"/>
                  </a:lnTo>
                  <a:lnTo>
                    <a:pt x="66"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1" name="Freeform 34">
              <a:extLst>
                <a:ext uri="{FF2B5EF4-FFF2-40B4-BE49-F238E27FC236}">
                  <a16:creationId xmlns:a16="http://schemas.microsoft.com/office/drawing/2014/main" id="{5040634D-BF2A-48BA-91EB-259C57A92724}"/>
                </a:ext>
              </a:extLst>
            </p:cNvPr>
            <p:cNvSpPr>
              <a:spLocks/>
            </p:cNvSpPr>
            <p:nvPr/>
          </p:nvSpPr>
          <p:spPr bwMode="auto">
            <a:xfrm>
              <a:off x="4347177" y="4713868"/>
              <a:ext cx="81835" cy="58404"/>
            </a:xfrm>
            <a:custGeom>
              <a:avLst/>
              <a:gdLst>
                <a:gd name="T0" fmla="*/ 31 w 31"/>
                <a:gd name="T1" fmla="*/ 4 h 22"/>
                <a:gd name="T2" fmla="*/ 30 w 31"/>
                <a:gd name="T3" fmla="*/ 9 h 22"/>
                <a:gd name="T4" fmla="*/ 19 w 31"/>
                <a:gd name="T5" fmla="*/ 6 h 22"/>
                <a:gd name="T6" fmla="*/ 14 w 31"/>
                <a:gd name="T7" fmla="*/ 8 h 22"/>
                <a:gd name="T8" fmla="*/ 15 w 31"/>
                <a:gd name="T9" fmla="*/ 12 h 22"/>
                <a:gd name="T10" fmla="*/ 19 w 31"/>
                <a:gd name="T11" fmla="*/ 14 h 22"/>
                <a:gd name="T12" fmla="*/ 28 w 31"/>
                <a:gd name="T13" fmla="*/ 17 h 22"/>
                <a:gd name="T14" fmla="*/ 27 w 31"/>
                <a:gd name="T15" fmla="*/ 22 h 22"/>
                <a:gd name="T16" fmla="*/ 0 w 31"/>
                <a:gd name="T17" fmla="*/ 15 h 22"/>
                <a:gd name="T18" fmla="*/ 1 w 31"/>
                <a:gd name="T19" fmla="*/ 10 h 22"/>
                <a:gd name="T20" fmla="*/ 7 w 31"/>
                <a:gd name="T21" fmla="*/ 11 h 22"/>
                <a:gd name="T22" fmla="*/ 10 w 31"/>
                <a:gd name="T23" fmla="*/ 12 h 22"/>
                <a:gd name="T24" fmla="*/ 11 w 31"/>
                <a:gd name="T25" fmla="*/ 12 h 22"/>
                <a:gd name="T26" fmla="*/ 11 w 31"/>
                <a:gd name="T27" fmla="*/ 12 h 22"/>
                <a:gd name="T28" fmla="*/ 10 w 31"/>
                <a:gd name="T29" fmla="*/ 6 h 22"/>
                <a:gd name="T30" fmla="*/ 13 w 31"/>
                <a:gd name="T31" fmla="*/ 1 h 22"/>
                <a:gd name="T32" fmla="*/ 19 w 31"/>
                <a:gd name="T33" fmla="*/ 1 h 22"/>
                <a:gd name="T34" fmla="*/ 31 w 31"/>
                <a:gd name="T35"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2">
                  <a:moveTo>
                    <a:pt x="31" y="4"/>
                  </a:moveTo>
                  <a:cubicBezTo>
                    <a:pt x="30" y="9"/>
                    <a:pt x="30" y="9"/>
                    <a:pt x="30" y="9"/>
                  </a:cubicBezTo>
                  <a:cubicBezTo>
                    <a:pt x="19" y="6"/>
                    <a:pt x="19" y="6"/>
                    <a:pt x="19" y="6"/>
                  </a:cubicBezTo>
                  <a:cubicBezTo>
                    <a:pt x="16" y="6"/>
                    <a:pt x="14" y="6"/>
                    <a:pt x="14" y="8"/>
                  </a:cubicBezTo>
                  <a:cubicBezTo>
                    <a:pt x="13" y="10"/>
                    <a:pt x="14" y="11"/>
                    <a:pt x="15" y="12"/>
                  </a:cubicBezTo>
                  <a:cubicBezTo>
                    <a:pt x="15" y="13"/>
                    <a:pt x="17" y="14"/>
                    <a:pt x="19" y="14"/>
                  </a:cubicBezTo>
                  <a:cubicBezTo>
                    <a:pt x="28" y="17"/>
                    <a:pt x="28" y="17"/>
                    <a:pt x="28" y="17"/>
                  </a:cubicBezTo>
                  <a:cubicBezTo>
                    <a:pt x="27" y="22"/>
                    <a:pt x="27" y="22"/>
                    <a:pt x="27" y="22"/>
                  </a:cubicBezTo>
                  <a:cubicBezTo>
                    <a:pt x="0" y="15"/>
                    <a:pt x="0" y="15"/>
                    <a:pt x="0" y="15"/>
                  </a:cubicBezTo>
                  <a:cubicBezTo>
                    <a:pt x="1" y="10"/>
                    <a:pt x="1" y="10"/>
                    <a:pt x="1" y="10"/>
                  </a:cubicBezTo>
                  <a:cubicBezTo>
                    <a:pt x="7" y="11"/>
                    <a:pt x="7" y="11"/>
                    <a:pt x="7" y="11"/>
                  </a:cubicBezTo>
                  <a:cubicBezTo>
                    <a:pt x="7" y="11"/>
                    <a:pt x="8" y="11"/>
                    <a:pt x="10" y="12"/>
                  </a:cubicBezTo>
                  <a:cubicBezTo>
                    <a:pt x="11" y="12"/>
                    <a:pt x="11" y="12"/>
                    <a:pt x="11" y="12"/>
                  </a:cubicBezTo>
                  <a:cubicBezTo>
                    <a:pt x="11" y="12"/>
                    <a:pt x="11" y="12"/>
                    <a:pt x="11" y="12"/>
                  </a:cubicBezTo>
                  <a:cubicBezTo>
                    <a:pt x="10" y="11"/>
                    <a:pt x="9" y="8"/>
                    <a:pt x="10" y="6"/>
                  </a:cubicBezTo>
                  <a:cubicBezTo>
                    <a:pt x="11" y="4"/>
                    <a:pt x="12" y="2"/>
                    <a:pt x="13" y="1"/>
                  </a:cubicBezTo>
                  <a:cubicBezTo>
                    <a:pt x="15" y="0"/>
                    <a:pt x="17" y="0"/>
                    <a:pt x="19" y="1"/>
                  </a:cubicBezTo>
                  <a:lnTo>
                    <a:pt x="3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2" name="Freeform 35">
              <a:extLst>
                <a:ext uri="{FF2B5EF4-FFF2-40B4-BE49-F238E27FC236}">
                  <a16:creationId xmlns:a16="http://schemas.microsoft.com/office/drawing/2014/main" id="{1A80C809-63EF-4130-A2DD-71E7D63416C3}"/>
                </a:ext>
              </a:extLst>
            </p:cNvPr>
            <p:cNvSpPr>
              <a:spLocks noEditPoints="1"/>
            </p:cNvSpPr>
            <p:nvPr/>
          </p:nvSpPr>
          <p:spPr bwMode="auto">
            <a:xfrm>
              <a:off x="4386412" y="4657710"/>
              <a:ext cx="59414" cy="53911"/>
            </a:xfrm>
            <a:custGeom>
              <a:avLst/>
              <a:gdLst>
                <a:gd name="T0" fmla="*/ 21 w 22"/>
                <a:gd name="T1" fmla="*/ 12 h 20"/>
                <a:gd name="T2" fmla="*/ 16 w 22"/>
                <a:gd name="T3" fmla="*/ 18 h 20"/>
                <a:gd name="T4" fmla="*/ 8 w 22"/>
                <a:gd name="T5" fmla="*/ 19 h 20"/>
                <a:gd name="T6" fmla="*/ 2 w 22"/>
                <a:gd name="T7" fmla="*/ 14 h 20"/>
                <a:gd name="T8" fmla="*/ 1 w 22"/>
                <a:gd name="T9" fmla="*/ 6 h 20"/>
                <a:gd name="T10" fmla="*/ 5 w 22"/>
                <a:gd name="T11" fmla="*/ 1 h 20"/>
                <a:gd name="T12" fmla="*/ 12 w 22"/>
                <a:gd name="T13" fmla="*/ 1 h 20"/>
                <a:gd name="T14" fmla="*/ 15 w 22"/>
                <a:gd name="T15" fmla="*/ 2 h 20"/>
                <a:gd name="T16" fmla="*/ 11 w 22"/>
                <a:gd name="T17" fmla="*/ 14 h 20"/>
                <a:gd name="T18" fmla="*/ 15 w 22"/>
                <a:gd name="T19" fmla="*/ 14 h 20"/>
                <a:gd name="T20" fmla="*/ 17 w 22"/>
                <a:gd name="T21" fmla="*/ 11 h 20"/>
                <a:gd name="T22" fmla="*/ 18 w 22"/>
                <a:gd name="T23" fmla="*/ 7 h 20"/>
                <a:gd name="T24" fmla="*/ 18 w 22"/>
                <a:gd name="T25" fmla="*/ 4 h 20"/>
                <a:gd name="T26" fmla="*/ 22 w 22"/>
                <a:gd name="T27" fmla="*/ 5 h 20"/>
                <a:gd name="T28" fmla="*/ 22 w 22"/>
                <a:gd name="T29" fmla="*/ 8 h 20"/>
                <a:gd name="T30" fmla="*/ 21 w 22"/>
                <a:gd name="T31" fmla="*/ 12 h 20"/>
                <a:gd name="T32" fmla="*/ 5 w 22"/>
                <a:gd name="T33" fmla="*/ 8 h 20"/>
                <a:gd name="T34" fmla="*/ 5 w 22"/>
                <a:gd name="T35" fmla="*/ 11 h 20"/>
                <a:gd name="T36" fmla="*/ 8 w 22"/>
                <a:gd name="T37" fmla="*/ 13 h 20"/>
                <a:gd name="T38" fmla="*/ 10 w 22"/>
                <a:gd name="T39" fmla="*/ 5 h 20"/>
                <a:gd name="T40" fmla="*/ 7 w 22"/>
                <a:gd name="T41" fmla="*/ 5 h 20"/>
                <a:gd name="T42" fmla="*/ 5 w 22"/>
                <a:gd name="T4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0">
                  <a:moveTo>
                    <a:pt x="21" y="12"/>
                  </a:moveTo>
                  <a:cubicBezTo>
                    <a:pt x="20" y="15"/>
                    <a:pt x="18" y="17"/>
                    <a:pt x="16" y="18"/>
                  </a:cubicBezTo>
                  <a:cubicBezTo>
                    <a:pt x="14" y="20"/>
                    <a:pt x="11" y="20"/>
                    <a:pt x="8" y="19"/>
                  </a:cubicBezTo>
                  <a:cubicBezTo>
                    <a:pt x="5" y="18"/>
                    <a:pt x="3" y="16"/>
                    <a:pt x="2" y="14"/>
                  </a:cubicBezTo>
                  <a:cubicBezTo>
                    <a:pt x="0" y="12"/>
                    <a:pt x="0" y="9"/>
                    <a:pt x="1" y="6"/>
                  </a:cubicBezTo>
                  <a:cubicBezTo>
                    <a:pt x="2" y="4"/>
                    <a:pt x="3" y="2"/>
                    <a:pt x="5" y="1"/>
                  </a:cubicBezTo>
                  <a:cubicBezTo>
                    <a:pt x="7" y="0"/>
                    <a:pt x="10" y="0"/>
                    <a:pt x="12" y="1"/>
                  </a:cubicBezTo>
                  <a:cubicBezTo>
                    <a:pt x="15" y="2"/>
                    <a:pt x="15" y="2"/>
                    <a:pt x="15" y="2"/>
                  </a:cubicBezTo>
                  <a:cubicBezTo>
                    <a:pt x="11" y="14"/>
                    <a:pt x="11" y="14"/>
                    <a:pt x="11" y="14"/>
                  </a:cubicBezTo>
                  <a:cubicBezTo>
                    <a:pt x="12" y="14"/>
                    <a:pt x="14" y="14"/>
                    <a:pt x="15" y="14"/>
                  </a:cubicBezTo>
                  <a:cubicBezTo>
                    <a:pt x="16" y="13"/>
                    <a:pt x="17" y="12"/>
                    <a:pt x="17" y="11"/>
                  </a:cubicBezTo>
                  <a:cubicBezTo>
                    <a:pt x="17" y="9"/>
                    <a:pt x="18" y="8"/>
                    <a:pt x="18" y="7"/>
                  </a:cubicBezTo>
                  <a:cubicBezTo>
                    <a:pt x="18" y="6"/>
                    <a:pt x="18" y="5"/>
                    <a:pt x="18" y="4"/>
                  </a:cubicBezTo>
                  <a:cubicBezTo>
                    <a:pt x="22" y="5"/>
                    <a:pt x="22" y="5"/>
                    <a:pt x="22" y="5"/>
                  </a:cubicBezTo>
                  <a:cubicBezTo>
                    <a:pt x="22" y="6"/>
                    <a:pt x="22" y="7"/>
                    <a:pt x="22" y="8"/>
                  </a:cubicBezTo>
                  <a:cubicBezTo>
                    <a:pt x="22" y="9"/>
                    <a:pt x="21" y="11"/>
                    <a:pt x="21" y="12"/>
                  </a:cubicBezTo>
                  <a:close/>
                  <a:moveTo>
                    <a:pt x="5" y="8"/>
                  </a:moveTo>
                  <a:cubicBezTo>
                    <a:pt x="4" y="9"/>
                    <a:pt x="4" y="10"/>
                    <a:pt x="5" y="11"/>
                  </a:cubicBezTo>
                  <a:cubicBezTo>
                    <a:pt x="5" y="11"/>
                    <a:pt x="6" y="12"/>
                    <a:pt x="8" y="13"/>
                  </a:cubicBezTo>
                  <a:cubicBezTo>
                    <a:pt x="10" y="5"/>
                    <a:pt x="10" y="5"/>
                    <a:pt x="10" y="5"/>
                  </a:cubicBezTo>
                  <a:cubicBezTo>
                    <a:pt x="9" y="5"/>
                    <a:pt x="8" y="5"/>
                    <a:pt x="7" y="5"/>
                  </a:cubicBezTo>
                  <a:cubicBezTo>
                    <a:pt x="6" y="6"/>
                    <a:pt x="5" y="7"/>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3" name="Freeform 36">
              <a:extLst>
                <a:ext uri="{FF2B5EF4-FFF2-40B4-BE49-F238E27FC236}">
                  <a16:creationId xmlns:a16="http://schemas.microsoft.com/office/drawing/2014/main" id="{BD7B0B45-363C-4B28-85AD-8A64B760D9B9}"/>
                </a:ext>
              </a:extLst>
            </p:cNvPr>
            <p:cNvSpPr>
              <a:spLocks/>
            </p:cNvSpPr>
            <p:nvPr/>
          </p:nvSpPr>
          <p:spPr bwMode="auto">
            <a:xfrm>
              <a:off x="4413317" y="4585828"/>
              <a:ext cx="56051" cy="53911"/>
            </a:xfrm>
            <a:custGeom>
              <a:avLst/>
              <a:gdLst>
                <a:gd name="T0" fmla="*/ 18 w 21"/>
                <a:gd name="T1" fmla="*/ 4 h 20"/>
                <a:gd name="T2" fmla="*/ 21 w 21"/>
                <a:gd name="T3" fmla="*/ 8 h 20"/>
                <a:gd name="T4" fmla="*/ 20 w 21"/>
                <a:gd name="T5" fmla="*/ 14 h 20"/>
                <a:gd name="T6" fmla="*/ 18 w 21"/>
                <a:gd name="T7" fmla="*/ 18 h 20"/>
                <a:gd name="T8" fmla="*/ 16 w 21"/>
                <a:gd name="T9" fmla="*/ 20 h 20"/>
                <a:gd name="T10" fmla="*/ 12 w 21"/>
                <a:gd name="T11" fmla="*/ 18 h 20"/>
                <a:gd name="T12" fmla="*/ 15 w 21"/>
                <a:gd name="T13" fmla="*/ 16 h 20"/>
                <a:gd name="T14" fmla="*/ 16 w 21"/>
                <a:gd name="T15" fmla="*/ 13 h 20"/>
                <a:gd name="T16" fmla="*/ 16 w 21"/>
                <a:gd name="T17" fmla="*/ 9 h 20"/>
                <a:gd name="T18" fmla="*/ 15 w 21"/>
                <a:gd name="T19" fmla="*/ 9 h 20"/>
                <a:gd name="T20" fmla="*/ 14 w 21"/>
                <a:gd name="T21" fmla="*/ 10 h 20"/>
                <a:gd name="T22" fmla="*/ 11 w 21"/>
                <a:gd name="T23" fmla="*/ 12 h 20"/>
                <a:gd name="T24" fmla="*/ 9 w 21"/>
                <a:gd name="T25" fmla="*/ 15 h 20"/>
                <a:gd name="T26" fmla="*/ 6 w 21"/>
                <a:gd name="T27" fmla="*/ 15 h 20"/>
                <a:gd name="T28" fmla="*/ 4 w 21"/>
                <a:gd name="T29" fmla="*/ 15 h 20"/>
                <a:gd name="T30" fmla="*/ 1 w 21"/>
                <a:gd name="T31" fmla="*/ 11 h 20"/>
                <a:gd name="T32" fmla="*/ 2 w 21"/>
                <a:gd name="T33" fmla="*/ 5 h 20"/>
                <a:gd name="T34" fmla="*/ 6 w 21"/>
                <a:gd name="T35" fmla="*/ 0 h 20"/>
                <a:gd name="T36" fmla="*/ 9 w 21"/>
                <a:gd name="T37" fmla="*/ 3 h 20"/>
                <a:gd name="T38" fmla="*/ 7 w 21"/>
                <a:gd name="T39" fmla="*/ 5 h 20"/>
                <a:gd name="T40" fmla="*/ 5 w 21"/>
                <a:gd name="T41" fmla="*/ 7 h 20"/>
                <a:gd name="T42" fmla="*/ 5 w 21"/>
                <a:gd name="T43" fmla="*/ 10 h 20"/>
                <a:gd name="T44" fmla="*/ 7 w 21"/>
                <a:gd name="T45" fmla="*/ 9 h 20"/>
                <a:gd name="T46" fmla="*/ 10 w 21"/>
                <a:gd name="T47" fmla="*/ 7 h 20"/>
                <a:gd name="T48" fmla="*/ 13 w 21"/>
                <a:gd name="T49" fmla="*/ 5 h 20"/>
                <a:gd name="T50" fmla="*/ 15 w 21"/>
                <a:gd name="T51" fmla="*/ 4 h 20"/>
                <a:gd name="T52" fmla="*/ 18 w 21"/>
                <a:gd name="T5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20">
                  <a:moveTo>
                    <a:pt x="18" y="4"/>
                  </a:moveTo>
                  <a:cubicBezTo>
                    <a:pt x="19" y="5"/>
                    <a:pt x="21" y="6"/>
                    <a:pt x="21" y="8"/>
                  </a:cubicBezTo>
                  <a:cubicBezTo>
                    <a:pt x="21" y="10"/>
                    <a:pt x="21" y="12"/>
                    <a:pt x="20" y="14"/>
                  </a:cubicBezTo>
                  <a:cubicBezTo>
                    <a:pt x="19" y="16"/>
                    <a:pt x="19" y="17"/>
                    <a:pt x="18" y="18"/>
                  </a:cubicBezTo>
                  <a:cubicBezTo>
                    <a:pt x="18" y="19"/>
                    <a:pt x="17" y="19"/>
                    <a:pt x="16" y="20"/>
                  </a:cubicBezTo>
                  <a:cubicBezTo>
                    <a:pt x="12" y="18"/>
                    <a:pt x="12" y="18"/>
                    <a:pt x="12" y="18"/>
                  </a:cubicBezTo>
                  <a:cubicBezTo>
                    <a:pt x="13" y="18"/>
                    <a:pt x="14" y="17"/>
                    <a:pt x="15" y="16"/>
                  </a:cubicBezTo>
                  <a:cubicBezTo>
                    <a:pt x="15" y="15"/>
                    <a:pt x="16" y="14"/>
                    <a:pt x="16" y="13"/>
                  </a:cubicBezTo>
                  <a:cubicBezTo>
                    <a:pt x="17" y="11"/>
                    <a:pt x="17" y="10"/>
                    <a:pt x="16" y="9"/>
                  </a:cubicBezTo>
                  <a:cubicBezTo>
                    <a:pt x="16" y="9"/>
                    <a:pt x="15" y="9"/>
                    <a:pt x="15" y="9"/>
                  </a:cubicBezTo>
                  <a:cubicBezTo>
                    <a:pt x="15" y="10"/>
                    <a:pt x="14" y="10"/>
                    <a:pt x="14" y="10"/>
                  </a:cubicBezTo>
                  <a:cubicBezTo>
                    <a:pt x="13" y="11"/>
                    <a:pt x="12" y="11"/>
                    <a:pt x="11" y="12"/>
                  </a:cubicBezTo>
                  <a:cubicBezTo>
                    <a:pt x="10" y="13"/>
                    <a:pt x="9" y="14"/>
                    <a:pt x="9" y="15"/>
                  </a:cubicBezTo>
                  <a:cubicBezTo>
                    <a:pt x="8" y="15"/>
                    <a:pt x="7" y="15"/>
                    <a:pt x="6" y="15"/>
                  </a:cubicBezTo>
                  <a:cubicBezTo>
                    <a:pt x="5" y="15"/>
                    <a:pt x="5" y="15"/>
                    <a:pt x="4" y="15"/>
                  </a:cubicBezTo>
                  <a:cubicBezTo>
                    <a:pt x="2" y="14"/>
                    <a:pt x="1" y="13"/>
                    <a:pt x="1" y="11"/>
                  </a:cubicBezTo>
                  <a:cubicBezTo>
                    <a:pt x="0" y="10"/>
                    <a:pt x="1" y="8"/>
                    <a:pt x="2" y="5"/>
                  </a:cubicBezTo>
                  <a:cubicBezTo>
                    <a:pt x="2" y="3"/>
                    <a:pt x="4" y="1"/>
                    <a:pt x="6" y="0"/>
                  </a:cubicBezTo>
                  <a:cubicBezTo>
                    <a:pt x="9" y="3"/>
                    <a:pt x="9" y="3"/>
                    <a:pt x="9" y="3"/>
                  </a:cubicBezTo>
                  <a:cubicBezTo>
                    <a:pt x="8" y="3"/>
                    <a:pt x="7" y="4"/>
                    <a:pt x="7" y="5"/>
                  </a:cubicBezTo>
                  <a:cubicBezTo>
                    <a:pt x="6" y="5"/>
                    <a:pt x="6" y="6"/>
                    <a:pt x="5" y="7"/>
                  </a:cubicBezTo>
                  <a:cubicBezTo>
                    <a:pt x="5" y="8"/>
                    <a:pt x="5" y="9"/>
                    <a:pt x="5" y="10"/>
                  </a:cubicBezTo>
                  <a:cubicBezTo>
                    <a:pt x="6" y="10"/>
                    <a:pt x="6" y="10"/>
                    <a:pt x="7" y="9"/>
                  </a:cubicBezTo>
                  <a:cubicBezTo>
                    <a:pt x="7" y="9"/>
                    <a:pt x="8" y="8"/>
                    <a:pt x="10" y="7"/>
                  </a:cubicBezTo>
                  <a:cubicBezTo>
                    <a:pt x="11" y="6"/>
                    <a:pt x="12" y="5"/>
                    <a:pt x="13" y="5"/>
                  </a:cubicBezTo>
                  <a:cubicBezTo>
                    <a:pt x="13" y="4"/>
                    <a:pt x="14" y="4"/>
                    <a:pt x="15" y="4"/>
                  </a:cubicBezTo>
                  <a:cubicBezTo>
                    <a:pt x="16" y="4"/>
                    <a:pt x="17" y="4"/>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4" name="Freeform 37">
              <a:extLst>
                <a:ext uri="{FF2B5EF4-FFF2-40B4-BE49-F238E27FC236}">
                  <a16:creationId xmlns:a16="http://schemas.microsoft.com/office/drawing/2014/main" id="{B99F352B-5246-4C7D-997D-EEBCD8B19556}"/>
                </a:ext>
              </a:extLst>
            </p:cNvPr>
            <p:cNvSpPr>
              <a:spLocks/>
            </p:cNvSpPr>
            <p:nvPr/>
          </p:nvSpPr>
          <p:spPr bwMode="auto">
            <a:xfrm>
              <a:off x="4424527" y="4543149"/>
              <a:ext cx="66141" cy="46050"/>
            </a:xfrm>
            <a:custGeom>
              <a:avLst/>
              <a:gdLst>
                <a:gd name="T0" fmla="*/ 20 w 25"/>
                <a:gd name="T1" fmla="*/ 10 h 17"/>
                <a:gd name="T2" fmla="*/ 21 w 25"/>
                <a:gd name="T3" fmla="*/ 7 h 17"/>
                <a:gd name="T4" fmla="*/ 25 w 25"/>
                <a:gd name="T5" fmla="*/ 8 h 17"/>
                <a:gd name="T6" fmla="*/ 24 w 25"/>
                <a:gd name="T7" fmla="*/ 13 h 17"/>
                <a:gd name="T8" fmla="*/ 20 w 25"/>
                <a:gd name="T9" fmla="*/ 17 h 17"/>
                <a:gd name="T10" fmla="*/ 15 w 25"/>
                <a:gd name="T11" fmla="*/ 16 h 17"/>
                <a:gd name="T12" fmla="*/ 6 w 25"/>
                <a:gd name="T13" fmla="*/ 12 h 17"/>
                <a:gd name="T14" fmla="*/ 5 w 25"/>
                <a:gd name="T15" fmla="*/ 14 h 17"/>
                <a:gd name="T16" fmla="*/ 3 w 25"/>
                <a:gd name="T17" fmla="*/ 13 h 17"/>
                <a:gd name="T18" fmla="*/ 3 w 25"/>
                <a:gd name="T19" fmla="*/ 10 h 17"/>
                <a:gd name="T20" fmla="*/ 0 w 25"/>
                <a:gd name="T21" fmla="*/ 7 h 17"/>
                <a:gd name="T22" fmla="*/ 1 w 25"/>
                <a:gd name="T23" fmla="*/ 4 h 17"/>
                <a:gd name="T24" fmla="*/ 5 w 25"/>
                <a:gd name="T25" fmla="*/ 5 h 17"/>
                <a:gd name="T26" fmla="*/ 8 w 25"/>
                <a:gd name="T27" fmla="*/ 0 h 17"/>
                <a:gd name="T28" fmla="*/ 11 w 25"/>
                <a:gd name="T29" fmla="*/ 2 h 17"/>
                <a:gd name="T30" fmla="*/ 9 w 25"/>
                <a:gd name="T31" fmla="*/ 7 h 17"/>
                <a:gd name="T32" fmla="*/ 17 w 25"/>
                <a:gd name="T33" fmla="*/ 11 h 17"/>
                <a:gd name="T34" fmla="*/ 19 w 25"/>
                <a:gd name="T35" fmla="*/ 11 h 17"/>
                <a:gd name="T36" fmla="*/ 20 w 25"/>
                <a:gd name="T3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7">
                  <a:moveTo>
                    <a:pt x="20" y="10"/>
                  </a:moveTo>
                  <a:cubicBezTo>
                    <a:pt x="21" y="9"/>
                    <a:pt x="21" y="8"/>
                    <a:pt x="21" y="7"/>
                  </a:cubicBezTo>
                  <a:cubicBezTo>
                    <a:pt x="25" y="8"/>
                    <a:pt x="25" y="8"/>
                    <a:pt x="25" y="8"/>
                  </a:cubicBezTo>
                  <a:cubicBezTo>
                    <a:pt x="25" y="10"/>
                    <a:pt x="25" y="11"/>
                    <a:pt x="24" y="13"/>
                  </a:cubicBezTo>
                  <a:cubicBezTo>
                    <a:pt x="23" y="15"/>
                    <a:pt x="22" y="16"/>
                    <a:pt x="20" y="17"/>
                  </a:cubicBezTo>
                  <a:cubicBezTo>
                    <a:pt x="19" y="17"/>
                    <a:pt x="17" y="17"/>
                    <a:pt x="15" y="16"/>
                  </a:cubicBezTo>
                  <a:cubicBezTo>
                    <a:pt x="6" y="12"/>
                    <a:pt x="6" y="12"/>
                    <a:pt x="6" y="12"/>
                  </a:cubicBezTo>
                  <a:cubicBezTo>
                    <a:pt x="5" y="14"/>
                    <a:pt x="5" y="14"/>
                    <a:pt x="5" y="14"/>
                  </a:cubicBezTo>
                  <a:cubicBezTo>
                    <a:pt x="3" y="13"/>
                    <a:pt x="3" y="13"/>
                    <a:pt x="3" y="13"/>
                  </a:cubicBezTo>
                  <a:cubicBezTo>
                    <a:pt x="3" y="10"/>
                    <a:pt x="3" y="10"/>
                    <a:pt x="3" y="10"/>
                  </a:cubicBezTo>
                  <a:cubicBezTo>
                    <a:pt x="0" y="7"/>
                    <a:pt x="0" y="7"/>
                    <a:pt x="0" y="7"/>
                  </a:cubicBezTo>
                  <a:cubicBezTo>
                    <a:pt x="1" y="4"/>
                    <a:pt x="1" y="4"/>
                    <a:pt x="1" y="4"/>
                  </a:cubicBezTo>
                  <a:cubicBezTo>
                    <a:pt x="5" y="5"/>
                    <a:pt x="5" y="5"/>
                    <a:pt x="5" y="5"/>
                  </a:cubicBezTo>
                  <a:cubicBezTo>
                    <a:pt x="8" y="0"/>
                    <a:pt x="8" y="0"/>
                    <a:pt x="8" y="0"/>
                  </a:cubicBezTo>
                  <a:cubicBezTo>
                    <a:pt x="11" y="2"/>
                    <a:pt x="11" y="2"/>
                    <a:pt x="11" y="2"/>
                  </a:cubicBezTo>
                  <a:cubicBezTo>
                    <a:pt x="9" y="7"/>
                    <a:pt x="9" y="7"/>
                    <a:pt x="9" y="7"/>
                  </a:cubicBezTo>
                  <a:cubicBezTo>
                    <a:pt x="17" y="11"/>
                    <a:pt x="17" y="11"/>
                    <a:pt x="17" y="11"/>
                  </a:cubicBezTo>
                  <a:cubicBezTo>
                    <a:pt x="18" y="11"/>
                    <a:pt x="19" y="12"/>
                    <a:pt x="19" y="11"/>
                  </a:cubicBezTo>
                  <a:cubicBezTo>
                    <a:pt x="20" y="11"/>
                    <a:pt x="20" y="11"/>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5" name="Freeform 38">
              <a:extLst>
                <a:ext uri="{FF2B5EF4-FFF2-40B4-BE49-F238E27FC236}">
                  <a16:creationId xmlns:a16="http://schemas.microsoft.com/office/drawing/2014/main" id="{3A4BF1C6-C5E5-4159-A964-054A55045161}"/>
                </a:ext>
              </a:extLst>
            </p:cNvPr>
            <p:cNvSpPr>
              <a:spLocks noEditPoints="1"/>
            </p:cNvSpPr>
            <p:nvPr/>
          </p:nvSpPr>
          <p:spPr bwMode="auto">
            <a:xfrm>
              <a:off x="4453674" y="4500468"/>
              <a:ext cx="63898" cy="56158"/>
            </a:xfrm>
            <a:custGeom>
              <a:avLst/>
              <a:gdLst>
                <a:gd name="T0" fmla="*/ 22 w 24"/>
                <a:gd name="T1" fmla="*/ 11 h 21"/>
                <a:gd name="T2" fmla="*/ 19 w 24"/>
                <a:gd name="T3" fmla="*/ 10 h 21"/>
                <a:gd name="T4" fmla="*/ 19 w 24"/>
                <a:gd name="T5" fmla="*/ 10 h 21"/>
                <a:gd name="T6" fmla="*/ 20 w 24"/>
                <a:gd name="T7" fmla="*/ 14 h 21"/>
                <a:gd name="T8" fmla="*/ 19 w 24"/>
                <a:gd name="T9" fmla="*/ 18 h 21"/>
                <a:gd name="T10" fmla="*/ 15 w 24"/>
                <a:gd name="T11" fmla="*/ 21 h 21"/>
                <a:gd name="T12" fmla="*/ 10 w 24"/>
                <a:gd name="T13" fmla="*/ 20 h 21"/>
                <a:gd name="T14" fmla="*/ 7 w 24"/>
                <a:gd name="T15" fmla="*/ 16 h 21"/>
                <a:gd name="T16" fmla="*/ 9 w 24"/>
                <a:gd name="T17" fmla="*/ 9 h 21"/>
                <a:gd name="T18" fmla="*/ 10 w 24"/>
                <a:gd name="T19" fmla="*/ 6 h 21"/>
                <a:gd name="T20" fmla="*/ 10 w 24"/>
                <a:gd name="T21" fmla="*/ 6 h 21"/>
                <a:gd name="T22" fmla="*/ 5 w 24"/>
                <a:gd name="T23" fmla="*/ 7 h 21"/>
                <a:gd name="T24" fmla="*/ 4 w 24"/>
                <a:gd name="T25" fmla="*/ 13 h 21"/>
                <a:gd name="T26" fmla="*/ 0 w 24"/>
                <a:gd name="T27" fmla="*/ 12 h 21"/>
                <a:gd name="T28" fmla="*/ 2 w 24"/>
                <a:gd name="T29" fmla="*/ 5 h 21"/>
                <a:gd name="T30" fmla="*/ 6 w 24"/>
                <a:gd name="T31" fmla="*/ 0 h 21"/>
                <a:gd name="T32" fmla="*/ 12 w 24"/>
                <a:gd name="T33" fmla="*/ 1 h 21"/>
                <a:gd name="T34" fmla="*/ 24 w 24"/>
                <a:gd name="T35" fmla="*/ 7 h 21"/>
                <a:gd name="T36" fmla="*/ 22 w 24"/>
                <a:gd name="T37" fmla="*/ 11 h 21"/>
                <a:gd name="T38" fmla="*/ 13 w 24"/>
                <a:gd name="T39" fmla="*/ 8 h 21"/>
                <a:gd name="T40" fmla="*/ 12 w 24"/>
                <a:gd name="T41" fmla="*/ 10 h 21"/>
                <a:gd name="T42" fmla="*/ 11 w 24"/>
                <a:gd name="T43" fmla="*/ 13 h 21"/>
                <a:gd name="T44" fmla="*/ 13 w 24"/>
                <a:gd name="T45" fmla="*/ 15 h 21"/>
                <a:gd name="T46" fmla="*/ 16 w 24"/>
                <a:gd name="T47" fmla="*/ 14 h 21"/>
                <a:gd name="T48" fmla="*/ 17 w 24"/>
                <a:gd name="T49" fmla="*/ 11 h 21"/>
                <a:gd name="T50" fmla="*/ 15 w 24"/>
                <a:gd name="T51" fmla="*/ 8 h 21"/>
                <a:gd name="T52" fmla="*/ 13 w 24"/>
                <a:gd name="T5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1">
                  <a:moveTo>
                    <a:pt x="22" y="11"/>
                  </a:moveTo>
                  <a:cubicBezTo>
                    <a:pt x="19" y="10"/>
                    <a:pt x="19" y="10"/>
                    <a:pt x="19" y="10"/>
                  </a:cubicBezTo>
                  <a:cubicBezTo>
                    <a:pt x="19" y="10"/>
                    <a:pt x="19" y="10"/>
                    <a:pt x="19" y="10"/>
                  </a:cubicBezTo>
                  <a:cubicBezTo>
                    <a:pt x="20" y="12"/>
                    <a:pt x="20" y="13"/>
                    <a:pt x="20" y="14"/>
                  </a:cubicBezTo>
                  <a:cubicBezTo>
                    <a:pt x="20" y="15"/>
                    <a:pt x="19" y="16"/>
                    <a:pt x="19" y="18"/>
                  </a:cubicBezTo>
                  <a:cubicBezTo>
                    <a:pt x="18" y="19"/>
                    <a:pt x="16" y="20"/>
                    <a:pt x="15" y="21"/>
                  </a:cubicBezTo>
                  <a:cubicBezTo>
                    <a:pt x="14" y="21"/>
                    <a:pt x="12" y="21"/>
                    <a:pt x="10" y="20"/>
                  </a:cubicBezTo>
                  <a:cubicBezTo>
                    <a:pt x="8" y="19"/>
                    <a:pt x="7" y="18"/>
                    <a:pt x="7" y="16"/>
                  </a:cubicBezTo>
                  <a:cubicBezTo>
                    <a:pt x="7" y="14"/>
                    <a:pt x="7" y="12"/>
                    <a:pt x="9" y="9"/>
                  </a:cubicBezTo>
                  <a:cubicBezTo>
                    <a:pt x="10" y="6"/>
                    <a:pt x="10" y="6"/>
                    <a:pt x="10" y="6"/>
                  </a:cubicBezTo>
                  <a:cubicBezTo>
                    <a:pt x="10" y="6"/>
                    <a:pt x="10" y="6"/>
                    <a:pt x="10" y="6"/>
                  </a:cubicBezTo>
                  <a:cubicBezTo>
                    <a:pt x="8" y="5"/>
                    <a:pt x="6" y="5"/>
                    <a:pt x="5" y="7"/>
                  </a:cubicBezTo>
                  <a:cubicBezTo>
                    <a:pt x="5" y="8"/>
                    <a:pt x="4" y="10"/>
                    <a:pt x="4" y="13"/>
                  </a:cubicBezTo>
                  <a:cubicBezTo>
                    <a:pt x="0" y="12"/>
                    <a:pt x="0" y="12"/>
                    <a:pt x="0" y="12"/>
                  </a:cubicBezTo>
                  <a:cubicBezTo>
                    <a:pt x="0" y="10"/>
                    <a:pt x="1" y="7"/>
                    <a:pt x="2" y="5"/>
                  </a:cubicBezTo>
                  <a:cubicBezTo>
                    <a:pt x="3" y="3"/>
                    <a:pt x="5" y="1"/>
                    <a:pt x="6" y="0"/>
                  </a:cubicBezTo>
                  <a:cubicBezTo>
                    <a:pt x="8" y="0"/>
                    <a:pt x="10" y="0"/>
                    <a:pt x="12" y="1"/>
                  </a:cubicBezTo>
                  <a:cubicBezTo>
                    <a:pt x="24" y="7"/>
                    <a:pt x="24" y="7"/>
                    <a:pt x="24" y="7"/>
                  </a:cubicBezTo>
                  <a:lnTo>
                    <a:pt x="22" y="11"/>
                  </a:lnTo>
                  <a:close/>
                  <a:moveTo>
                    <a:pt x="13" y="8"/>
                  </a:moveTo>
                  <a:cubicBezTo>
                    <a:pt x="12" y="10"/>
                    <a:pt x="12" y="10"/>
                    <a:pt x="12" y="10"/>
                  </a:cubicBezTo>
                  <a:cubicBezTo>
                    <a:pt x="11" y="11"/>
                    <a:pt x="11" y="12"/>
                    <a:pt x="11" y="13"/>
                  </a:cubicBezTo>
                  <a:cubicBezTo>
                    <a:pt x="11" y="14"/>
                    <a:pt x="12" y="15"/>
                    <a:pt x="13" y="15"/>
                  </a:cubicBezTo>
                  <a:cubicBezTo>
                    <a:pt x="14" y="16"/>
                    <a:pt x="15" y="15"/>
                    <a:pt x="16" y="14"/>
                  </a:cubicBezTo>
                  <a:cubicBezTo>
                    <a:pt x="17" y="13"/>
                    <a:pt x="17" y="12"/>
                    <a:pt x="17" y="11"/>
                  </a:cubicBezTo>
                  <a:cubicBezTo>
                    <a:pt x="16" y="10"/>
                    <a:pt x="16" y="9"/>
                    <a:pt x="15" y="8"/>
                  </a:cubicBezTo>
                  <a:lnTo>
                    <a:pt x="1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6" name="Freeform 39">
              <a:extLst>
                <a:ext uri="{FF2B5EF4-FFF2-40B4-BE49-F238E27FC236}">
                  <a16:creationId xmlns:a16="http://schemas.microsoft.com/office/drawing/2014/main" id="{5DD5F7B7-C2D1-46A6-AAE9-F01DF909255D}"/>
                </a:ext>
              </a:extLst>
            </p:cNvPr>
            <p:cNvSpPr>
              <a:spLocks/>
            </p:cNvSpPr>
            <p:nvPr/>
          </p:nvSpPr>
          <p:spPr bwMode="auto">
            <a:xfrm>
              <a:off x="4477216" y="4452173"/>
              <a:ext cx="52689" cy="56158"/>
            </a:xfrm>
            <a:custGeom>
              <a:avLst/>
              <a:gdLst>
                <a:gd name="T0" fmla="*/ 6 w 20"/>
                <a:gd name="T1" fmla="*/ 1 h 21"/>
                <a:gd name="T2" fmla="*/ 7 w 20"/>
                <a:gd name="T3" fmla="*/ 0 h 21"/>
                <a:gd name="T4" fmla="*/ 11 w 20"/>
                <a:gd name="T5" fmla="*/ 3 h 21"/>
                <a:gd name="T6" fmla="*/ 10 w 20"/>
                <a:gd name="T7" fmla="*/ 4 h 21"/>
                <a:gd name="T8" fmla="*/ 9 w 20"/>
                <a:gd name="T9" fmla="*/ 8 h 21"/>
                <a:gd name="T10" fmla="*/ 11 w 20"/>
                <a:gd name="T11" fmla="*/ 11 h 21"/>
                <a:gd name="T12" fmla="*/ 20 w 20"/>
                <a:gd name="T13" fmla="*/ 16 h 21"/>
                <a:gd name="T14" fmla="*/ 17 w 20"/>
                <a:gd name="T15" fmla="*/ 21 h 21"/>
                <a:gd name="T16" fmla="*/ 0 w 20"/>
                <a:gd name="T17" fmla="*/ 11 h 21"/>
                <a:gd name="T18" fmla="*/ 2 w 20"/>
                <a:gd name="T19" fmla="*/ 7 h 21"/>
                <a:gd name="T20" fmla="*/ 6 w 20"/>
                <a:gd name="T21" fmla="*/ 8 h 21"/>
                <a:gd name="T22" fmla="*/ 6 w 20"/>
                <a:gd name="T23" fmla="*/ 8 h 21"/>
                <a:gd name="T24" fmla="*/ 5 w 20"/>
                <a:gd name="T25" fmla="*/ 5 h 21"/>
                <a:gd name="T26" fmla="*/ 6 w 20"/>
                <a:gd name="T2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6" y="1"/>
                  </a:moveTo>
                  <a:cubicBezTo>
                    <a:pt x="6" y="1"/>
                    <a:pt x="7" y="0"/>
                    <a:pt x="7" y="0"/>
                  </a:cubicBezTo>
                  <a:cubicBezTo>
                    <a:pt x="11" y="3"/>
                    <a:pt x="11" y="3"/>
                    <a:pt x="11" y="3"/>
                  </a:cubicBezTo>
                  <a:cubicBezTo>
                    <a:pt x="11" y="3"/>
                    <a:pt x="10" y="3"/>
                    <a:pt x="10" y="4"/>
                  </a:cubicBezTo>
                  <a:cubicBezTo>
                    <a:pt x="9" y="5"/>
                    <a:pt x="9" y="7"/>
                    <a:pt x="9" y="8"/>
                  </a:cubicBezTo>
                  <a:cubicBezTo>
                    <a:pt x="9" y="9"/>
                    <a:pt x="10" y="10"/>
                    <a:pt x="11" y="11"/>
                  </a:cubicBezTo>
                  <a:cubicBezTo>
                    <a:pt x="20" y="16"/>
                    <a:pt x="20" y="16"/>
                    <a:pt x="20" y="16"/>
                  </a:cubicBezTo>
                  <a:cubicBezTo>
                    <a:pt x="17" y="21"/>
                    <a:pt x="17" y="21"/>
                    <a:pt x="17" y="21"/>
                  </a:cubicBezTo>
                  <a:cubicBezTo>
                    <a:pt x="0" y="11"/>
                    <a:pt x="0" y="11"/>
                    <a:pt x="0" y="11"/>
                  </a:cubicBezTo>
                  <a:cubicBezTo>
                    <a:pt x="2" y="7"/>
                    <a:pt x="2" y="7"/>
                    <a:pt x="2" y="7"/>
                  </a:cubicBezTo>
                  <a:cubicBezTo>
                    <a:pt x="6" y="8"/>
                    <a:pt x="6" y="8"/>
                    <a:pt x="6" y="8"/>
                  </a:cubicBezTo>
                  <a:cubicBezTo>
                    <a:pt x="6" y="8"/>
                    <a:pt x="6" y="8"/>
                    <a:pt x="6" y="8"/>
                  </a:cubicBezTo>
                  <a:cubicBezTo>
                    <a:pt x="5" y="7"/>
                    <a:pt x="5" y="6"/>
                    <a:pt x="5" y="5"/>
                  </a:cubicBezTo>
                  <a:cubicBezTo>
                    <a:pt x="5" y="3"/>
                    <a:pt x="5" y="2"/>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7" name="Freeform 40">
              <a:extLst>
                <a:ext uri="{FF2B5EF4-FFF2-40B4-BE49-F238E27FC236}">
                  <a16:creationId xmlns:a16="http://schemas.microsoft.com/office/drawing/2014/main" id="{FD0C379E-625D-40E8-B211-F8CFBBDE18DC}"/>
                </a:ext>
              </a:extLst>
            </p:cNvPr>
            <p:cNvSpPr>
              <a:spLocks/>
            </p:cNvSpPr>
            <p:nvPr/>
          </p:nvSpPr>
          <p:spPr bwMode="auto">
            <a:xfrm>
              <a:off x="4496273" y="4418478"/>
              <a:ext cx="66141" cy="47173"/>
            </a:xfrm>
            <a:custGeom>
              <a:avLst/>
              <a:gdLst>
                <a:gd name="T0" fmla="*/ 20 w 25"/>
                <a:gd name="T1" fmla="*/ 11 h 18"/>
                <a:gd name="T2" fmla="*/ 21 w 25"/>
                <a:gd name="T3" fmla="*/ 8 h 18"/>
                <a:gd name="T4" fmla="*/ 25 w 25"/>
                <a:gd name="T5" fmla="*/ 10 h 18"/>
                <a:gd name="T6" fmla="*/ 23 w 25"/>
                <a:gd name="T7" fmla="*/ 15 h 18"/>
                <a:gd name="T8" fmla="*/ 19 w 25"/>
                <a:gd name="T9" fmla="*/ 18 h 18"/>
                <a:gd name="T10" fmla="*/ 14 w 25"/>
                <a:gd name="T11" fmla="*/ 17 h 18"/>
                <a:gd name="T12" fmla="*/ 6 w 25"/>
                <a:gd name="T13" fmla="*/ 11 h 18"/>
                <a:gd name="T14" fmla="*/ 4 w 25"/>
                <a:gd name="T15" fmla="*/ 13 h 18"/>
                <a:gd name="T16" fmla="*/ 3 w 25"/>
                <a:gd name="T17" fmla="*/ 12 h 18"/>
                <a:gd name="T18" fmla="*/ 3 w 25"/>
                <a:gd name="T19" fmla="*/ 9 h 18"/>
                <a:gd name="T20" fmla="*/ 0 w 25"/>
                <a:gd name="T21" fmla="*/ 5 h 18"/>
                <a:gd name="T22" fmla="*/ 2 w 25"/>
                <a:gd name="T23" fmla="*/ 2 h 18"/>
                <a:gd name="T24" fmla="*/ 6 w 25"/>
                <a:gd name="T25" fmla="*/ 4 h 18"/>
                <a:gd name="T26" fmla="*/ 9 w 25"/>
                <a:gd name="T27" fmla="*/ 0 h 18"/>
                <a:gd name="T28" fmla="*/ 12 w 25"/>
                <a:gd name="T29" fmla="*/ 2 h 18"/>
                <a:gd name="T30" fmla="*/ 9 w 25"/>
                <a:gd name="T31" fmla="*/ 7 h 18"/>
                <a:gd name="T32" fmla="*/ 17 w 25"/>
                <a:gd name="T33" fmla="*/ 12 h 18"/>
                <a:gd name="T34" fmla="*/ 19 w 25"/>
                <a:gd name="T35" fmla="*/ 13 h 18"/>
                <a:gd name="T36" fmla="*/ 20 w 25"/>
                <a:gd name="T3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8">
                  <a:moveTo>
                    <a:pt x="20" y="11"/>
                  </a:moveTo>
                  <a:cubicBezTo>
                    <a:pt x="21" y="11"/>
                    <a:pt x="21" y="10"/>
                    <a:pt x="21" y="8"/>
                  </a:cubicBezTo>
                  <a:cubicBezTo>
                    <a:pt x="25" y="10"/>
                    <a:pt x="25" y="10"/>
                    <a:pt x="25" y="10"/>
                  </a:cubicBezTo>
                  <a:cubicBezTo>
                    <a:pt x="25" y="12"/>
                    <a:pt x="24" y="13"/>
                    <a:pt x="23" y="15"/>
                  </a:cubicBezTo>
                  <a:cubicBezTo>
                    <a:pt x="22" y="17"/>
                    <a:pt x="20" y="18"/>
                    <a:pt x="19" y="18"/>
                  </a:cubicBezTo>
                  <a:cubicBezTo>
                    <a:pt x="17" y="18"/>
                    <a:pt x="16" y="18"/>
                    <a:pt x="14" y="17"/>
                  </a:cubicBezTo>
                  <a:cubicBezTo>
                    <a:pt x="6" y="11"/>
                    <a:pt x="6" y="11"/>
                    <a:pt x="6" y="11"/>
                  </a:cubicBezTo>
                  <a:cubicBezTo>
                    <a:pt x="4" y="13"/>
                    <a:pt x="4" y="13"/>
                    <a:pt x="4" y="13"/>
                  </a:cubicBezTo>
                  <a:cubicBezTo>
                    <a:pt x="3" y="12"/>
                    <a:pt x="3" y="12"/>
                    <a:pt x="3" y="12"/>
                  </a:cubicBezTo>
                  <a:cubicBezTo>
                    <a:pt x="3" y="9"/>
                    <a:pt x="3" y="9"/>
                    <a:pt x="3" y="9"/>
                  </a:cubicBezTo>
                  <a:cubicBezTo>
                    <a:pt x="0" y="5"/>
                    <a:pt x="0" y="5"/>
                    <a:pt x="0" y="5"/>
                  </a:cubicBezTo>
                  <a:cubicBezTo>
                    <a:pt x="2" y="2"/>
                    <a:pt x="2" y="2"/>
                    <a:pt x="2" y="2"/>
                  </a:cubicBezTo>
                  <a:cubicBezTo>
                    <a:pt x="6" y="4"/>
                    <a:pt x="6" y="4"/>
                    <a:pt x="6" y="4"/>
                  </a:cubicBezTo>
                  <a:cubicBezTo>
                    <a:pt x="9" y="0"/>
                    <a:pt x="9" y="0"/>
                    <a:pt x="9" y="0"/>
                  </a:cubicBezTo>
                  <a:cubicBezTo>
                    <a:pt x="12" y="2"/>
                    <a:pt x="12" y="2"/>
                    <a:pt x="12" y="2"/>
                  </a:cubicBezTo>
                  <a:cubicBezTo>
                    <a:pt x="9" y="7"/>
                    <a:pt x="9" y="7"/>
                    <a:pt x="9" y="7"/>
                  </a:cubicBezTo>
                  <a:cubicBezTo>
                    <a:pt x="17" y="12"/>
                    <a:pt x="17" y="12"/>
                    <a:pt x="17" y="12"/>
                  </a:cubicBezTo>
                  <a:cubicBezTo>
                    <a:pt x="18" y="13"/>
                    <a:pt x="18" y="13"/>
                    <a:pt x="19" y="13"/>
                  </a:cubicBezTo>
                  <a:cubicBezTo>
                    <a:pt x="19" y="12"/>
                    <a:pt x="20" y="12"/>
                    <a:pt x="2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8" name="Freeform 41">
              <a:extLst>
                <a:ext uri="{FF2B5EF4-FFF2-40B4-BE49-F238E27FC236}">
                  <a16:creationId xmlns:a16="http://schemas.microsoft.com/office/drawing/2014/main" id="{BC14A987-D5FB-42D1-8247-8B908E3C33C4}"/>
                </a:ext>
              </a:extLst>
            </p:cNvPr>
            <p:cNvSpPr>
              <a:spLocks noEditPoints="1"/>
            </p:cNvSpPr>
            <p:nvPr/>
          </p:nvSpPr>
          <p:spPr bwMode="auto">
            <a:xfrm>
              <a:off x="4508605" y="4385907"/>
              <a:ext cx="69504" cy="53911"/>
            </a:xfrm>
            <a:custGeom>
              <a:avLst/>
              <a:gdLst>
                <a:gd name="T0" fmla="*/ 2 w 26"/>
                <a:gd name="T1" fmla="*/ 5 h 20"/>
                <a:gd name="T2" fmla="*/ 2 w 26"/>
                <a:gd name="T3" fmla="*/ 2 h 20"/>
                <a:gd name="T4" fmla="*/ 6 w 26"/>
                <a:gd name="T5" fmla="*/ 1 h 20"/>
                <a:gd name="T6" fmla="*/ 7 w 26"/>
                <a:gd name="T7" fmla="*/ 2 h 20"/>
                <a:gd name="T8" fmla="*/ 6 w 26"/>
                <a:gd name="T9" fmla="*/ 5 h 20"/>
                <a:gd name="T10" fmla="*/ 2 w 26"/>
                <a:gd name="T11" fmla="*/ 5 h 20"/>
                <a:gd name="T12" fmla="*/ 26 w 26"/>
                <a:gd name="T13" fmla="*/ 16 h 20"/>
                <a:gd name="T14" fmla="*/ 22 w 26"/>
                <a:gd name="T15" fmla="*/ 20 h 20"/>
                <a:gd name="T16" fmla="*/ 6 w 26"/>
                <a:gd name="T17" fmla="*/ 8 h 20"/>
                <a:gd name="T18" fmla="*/ 9 w 26"/>
                <a:gd name="T19" fmla="*/ 4 h 20"/>
                <a:gd name="T20" fmla="*/ 26 w 26"/>
                <a:gd name="T2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0">
                  <a:moveTo>
                    <a:pt x="2" y="5"/>
                  </a:moveTo>
                  <a:cubicBezTo>
                    <a:pt x="1" y="4"/>
                    <a:pt x="0" y="3"/>
                    <a:pt x="2" y="2"/>
                  </a:cubicBezTo>
                  <a:cubicBezTo>
                    <a:pt x="3" y="0"/>
                    <a:pt x="4" y="0"/>
                    <a:pt x="6" y="1"/>
                  </a:cubicBezTo>
                  <a:cubicBezTo>
                    <a:pt x="6" y="1"/>
                    <a:pt x="7" y="2"/>
                    <a:pt x="7" y="2"/>
                  </a:cubicBezTo>
                  <a:cubicBezTo>
                    <a:pt x="7" y="3"/>
                    <a:pt x="6" y="4"/>
                    <a:pt x="6" y="5"/>
                  </a:cubicBezTo>
                  <a:cubicBezTo>
                    <a:pt x="5" y="6"/>
                    <a:pt x="3" y="6"/>
                    <a:pt x="2" y="5"/>
                  </a:cubicBezTo>
                  <a:close/>
                  <a:moveTo>
                    <a:pt x="26" y="16"/>
                  </a:moveTo>
                  <a:cubicBezTo>
                    <a:pt x="22" y="20"/>
                    <a:pt x="22" y="20"/>
                    <a:pt x="22" y="20"/>
                  </a:cubicBezTo>
                  <a:cubicBezTo>
                    <a:pt x="6" y="8"/>
                    <a:pt x="6" y="8"/>
                    <a:pt x="6" y="8"/>
                  </a:cubicBezTo>
                  <a:cubicBezTo>
                    <a:pt x="9" y="4"/>
                    <a:pt x="9" y="4"/>
                    <a:pt x="9" y="4"/>
                  </a:cubicBezTo>
                  <a:lnTo>
                    <a:pt x="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59" name="Freeform 42">
              <a:extLst>
                <a:ext uri="{FF2B5EF4-FFF2-40B4-BE49-F238E27FC236}">
                  <a16:creationId xmlns:a16="http://schemas.microsoft.com/office/drawing/2014/main" id="{23AA7847-35EA-4131-B408-89AE8CA2CC2D}"/>
                </a:ext>
              </a:extLst>
            </p:cNvPr>
            <p:cNvSpPr>
              <a:spLocks/>
            </p:cNvSpPr>
            <p:nvPr/>
          </p:nvSpPr>
          <p:spPr bwMode="auto">
            <a:xfrm>
              <a:off x="4543356" y="4351089"/>
              <a:ext cx="71746" cy="67389"/>
            </a:xfrm>
            <a:custGeom>
              <a:avLst/>
              <a:gdLst>
                <a:gd name="T0" fmla="*/ 27 w 27"/>
                <a:gd name="T1" fmla="*/ 10 h 25"/>
                <a:gd name="T2" fmla="*/ 24 w 27"/>
                <a:gd name="T3" fmla="*/ 14 h 25"/>
                <a:gd name="T4" fmla="*/ 15 w 27"/>
                <a:gd name="T5" fmla="*/ 7 h 25"/>
                <a:gd name="T6" fmla="*/ 12 w 27"/>
                <a:gd name="T7" fmla="*/ 6 h 25"/>
                <a:gd name="T8" fmla="*/ 9 w 27"/>
                <a:gd name="T9" fmla="*/ 7 h 25"/>
                <a:gd name="T10" fmla="*/ 8 w 27"/>
                <a:gd name="T11" fmla="*/ 10 h 25"/>
                <a:gd name="T12" fmla="*/ 12 w 27"/>
                <a:gd name="T13" fmla="*/ 14 h 25"/>
                <a:gd name="T14" fmla="*/ 19 w 27"/>
                <a:gd name="T15" fmla="*/ 20 h 25"/>
                <a:gd name="T16" fmla="*/ 15 w 27"/>
                <a:gd name="T17" fmla="*/ 25 h 25"/>
                <a:gd name="T18" fmla="*/ 0 w 27"/>
                <a:gd name="T19" fmla="*/ 12 h 25"/>
                <a:gd name="T20" fmla="*/ 3 w 27"/>
                <a:gd name="T21" fmla="*/ 9 h 25"/>
                <a:gd name="T22" fmla="*/ 5 w 27"/>
                <a:gd name="T23" fmla="*/ 10 h 25"/>
                <a:gd name="T24" fmla="*/ 5 w 27"/>
                <a:gd name="T25" fmla="*/ 10 h 25"/>
                <a:gd name="T26" fmla="*/ 5 w 27"/>
                <a:gd name="T27" fmla="*/ 6 h 25"/>
                <a:gd name="T28" fmla="*/ 7 w 27"/>
                <a:gd name="T29" fmla="*/ 3 h 25"/>
                <a:gd name="T30" fmla="*/ 12 w 27"/>
                <a:gd name="T31" fmla="*/ 0 h 25"/>
                <a:gd name="T32" fmla="*/ 17 w 27"/>
                <a:gd name="T33" fmla="*/ 2 h 25"/>
                <a:gd name="T34" fmla="*/ 27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27" y="10"/>
                  </a:moveTo>
                  <a:cubicBezTo>
                    <a:pt x="24" y="14"/>
                    <a:pt x="24" y="14"/>
                    <a:pt x="24" y="14"/>
                  </a:cubicBezTo>
                  <a:cubicBezTo>
                    <a:pt x="15" y="7"/>
                    <a:pt x="15" y="7"/>
                    <a:pt x="15" y="7"/>
                  </a:cubicBezTo>
                  <a:cubicBezTo>
                    <a:pt x="13" y="6"/>
                    <a:pt x="12" y="6"/>
                    <a:pt x="12" y="6"/>
                  </a:cubicBezTo>
                  <a:cubicBezTo>
                    <a:pt x="11" y="6"/>
                    <a:pt x="10" y="6"/>
                    <a:pt x="9" y="7"/>
                  </a:cubicBezTo>
                  <a:cubicBezTo>
                    <a:pt x="8" y="8"/>
                    <a:pt x="8" y="9"/>
                    <a:pt x="8" y="10"/>
                  </a:cubicBezTo>
                  <a:cubicBezTo>
                    <a:pt x="9" y="12"/>
                    <a:pt x="10" y="13"/>
                    <a:pt x="12" y="14"/>
                  </a:cubicBezTo>
                  <a:cubicBezTo>
                    <a:pt x="19" y="20"/>
                    <a:pt x="19" y="20"/>
                    <a:pt x="19" y="20"/>
                  </a:cubicBezTo>
                  <a:cubicBezTo>
                    <a:pt x="15" y="25"/>
                    <a:pt x="15" y="25"/>
                    <a:pt x="15" y="25"/>
                  </a:cubicBezTo>
                  <a:cubicBezTo>
                    <a:pt x="0" y="12"/>
                    <a:pt x="0" y="12"/>
                    <a:pt x="0" y="12"/>
                  </a:cubicBezTo>
                  <a:cubicBezTo>
                    <a:pt x="3" y="9"/>
                    <a:pt x="3" y="9"/>
                    <a:pt x="3" y="9"/>
                  </a:cubicBezTo>
                  <a:cubicBezTo>
                    <a:pt x="5" y="10"/>
                    <a:pt x="5" y="10"/>
                    <a:pt x="5" y="10"/>
                  </a:cubicBezTo>
                  <a:cubicBezTo>
                    <a:pt x="5" y="10"/>
                    <a:pt x="5" y="10"/>
                    <a:pt x="5" y="10"/>
                  </a:cubicBezTo>
                  <a:cubicBezTo>
                    <a:pt x="5" y="9"/>
                    <a:pt x="5" y="7"/>
                    <a:pt x="5" y="6"/>
                  </a:cubicBezTo>
                  <a:cubicBezTo>
                    <a:pt x="5" y="5"/>
                    <a:pt x="6" y="4"/>
                    <a:pt x="7" y="3"/>
                  </a:cubicBezTo>
                  <a:cubicBezTo>
                    <a:pt x="8" y="1"/>
                    <a:pt x="10" y="0"/>
                    <a:pt x="12" y="0"/>
                  </a:cubicBezTo>
                  <a:cubicBezTo>
                    <a:pt x="13" y="0"/>
                    <a:pt x="15" y="1"/>
                    <a:pt x="17" y="2"/>
                  </a:cubicBezTo>
                  <a:lnTo>
                    <a:pt x="2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0" name="Freeform 43">
              <a:extLst>
                <a:ext uri="{FF2B5EF4-FFF2-40B4-BE49-F238E27FC236}">
                  <a16:creationId xmlns:a16="http://schemas.microsoft.com/office/drawing/2014/main" id="{5A2761A8-03C1-40BB-85F6-982DD5AF5A10}"/>
                </a:ext>
              </a:extLst>
            </p:cNvPr>
            <p:cNvSpPr>
              <a:spLocks noEditPoints="1"/>
            </p:cNvSpPr>
            <p:nvPr/>
          </p:nvSpPr>
          <p:spPr bwMode="auto">
            <a:xfrm>
              <a:off x="4589318" y="4300547"/>
              <a:ext cx="73988" cy="83113"/>
            </a:xfrm>
            <a:custGeom>
              <a:avLst/>
              <a:gdLst>
                <a:gd name="T0" fmla="*/ 10 w 28"/>
                <a:gd name="T1" fmla="*/ 0 h 31"/>
                <a:gd name="T2" fmla="*/ 12 w 28"/>
                <a:gd name="T3" fmla="*/ 1 h 31"/>
                <a:gd name="T4" fmla="*/ 11 w 28"/>
                <a:gd name="T5" fmla="*/ 4 h 31"/>
                <a:gd name="T6" fmla="*/ 13 w 28"/>
                <a:gd name="T7" fmla="*/ 6 h 31"/>
                <a:gd name="T8" fmla="*/ 16 w 28"/>
                <a:gd name="T9" fmla="*/ 11 h 31"/>
                <a:gd name="T10" fmla="*/ 13 w 28"/>
                <a:gd name="T11" fmla="*/ 16 h 31"/>
                <a:gd name="T12" fmla="*/ 12 w 28"/>
                <a:gd name="T13" fmla="*/ 17 h 31"/>
                <a:gd name="T14" fmla="*/ 11 w 28"/>
                <a:gd name="T15" fmla="*/ 18 h 31"/>
                <a:gd name="T16" fmla="*/ 12 w 28"/>
                <a:gd name="T17" fmla="*/ 19 h 31"/>
                <a:gd name="T18" fmla="*/ 15 w 28"/>
                <a:gd name="T19" fmla="*/ 18 h 31"/>
                <a:gd name="T20" fmla="*/ 17 w 28"/>
                <a:gd name="T21" fmla="*/ 15 h 31"/>
                <a:gd name="T22" fmla="*/ 21 w 28"/>
                <a:gd name="T23" fmla="*/ 13 h 31"/>
                <a:gd name="T24" fmla="*/ 26 w 28"/>
                <a:gd name="T25" fmla="*/ 14 h 31"/>
                <a:gd name="T26" fmla="*/ 28 w 28"/>
                <a:gd name="T27" fmla="*/ 20 h 31"/>
                <a:gd name="T28" fmla="*/ 23 w 28"/>
                <a:gd name="T29" fmla="*/ 27 h 31"/>
                <a:gd name="T30" fmla="*/ 18 w 28"/>
                <a:gd name="T31" fmla="*/ 31 h 31"/>
                <a:gd name="T32" fmla="*/ 14 w 28"/>
                <a:gd name="T33" fmla="*/ 30 h 31"/>
                <a:gd name="T34" fmla="*/ 12 w 28"/>
                <a:gd name="T35" fmla="*/ 27 h 31"/>
                <a:gd name="T36" fmla="*/ 13 w 28"/>
                <a:gd name="T37" fmla="*/ 23 h 31"/>
                <a:gd name="T38" fmla="*/ 11 w 28"/>
                <a:gd name="T39" fmla="*/ 24 h 31"/>
                <a:gd name="T40" fmla="*/ 10 w 28"/>
                <a:gd name="T41" fmla="*/ 23 h 31"/>
                <a:gd name="T42" fmla="*/ 9 w 28"/>
                <a:gd name="T43" fmla="*/ 21 h 31"/>
                <a:gd name="T44" fmla="*/ 9 w 28"/>
                <a:gd name="T45" fmla="*/ 19 h 31"/>
                <a:gd name="T46" fmla="*/ 6 w 28"/>
                <a:gd name="T47" fmla="*/ 19 h 31"/>
                <a:gd name="T48" fmla="*/ 2 w 28"/>
                <a:gd name="T49" fmla="*/ 18 h 31"/>
                <a:gd name="T50" fmla="*/ 0 w 28"/>
                <a:gd name="T51" fmla="*/ 13 h 31"/>
                <a:gd name="T52" fmla="*/ 3 w 28"/>
                <a:gd name="T53" fmla="*/ 7 h 31"/>
                <a:gd name="T54" fmla="*/ 4 w 28"/>
                <a:gd name="T55" fmla="*/ 6 h 31"/>
                <a:gd name="T56" fmla="*/ 5 w 28"/>
                <a:gd name="T57" fmla="*/ 5 h 31"/>
                <a:gd name="T58" fmla="*/ 10 w 28"/>
                <a:gd name="T59" fmla="*/ 0 h 31"/>
                <a:gd name="T60" fmla="*/ 6 w 28"/>
                <a:gd name="T61" fmla="*/ 14 h 31"/>
                <a:gd name="T62" fmla="*/ 8 w 28"/>
                <a:gd name="T63" fmla="*/ 15 h 31"/>
                <a:gd name="T64" fmla="*/ 10 w 28"/>
                <a:gd name="T65" fmla="*/ 14 h 31"/>
                <a:gd name="T66" fmla="*/ 11 w 28"/>
                <a:gd name="T67" fmla="*/ 12 h 31"/>
                <a:gd name="T68" fmla="*/ 10 w 28"/>
                <a:gd name="T69" fmla="*/ 9 h 31"/>
                <a:gd name="T70" fmla="*/ 5 w 28"/>
                <a:gd name="T71" fmla="*/ 9 h 31"/>
                <a:gd name="T72" fmla="*/ 6 w 28"/>
                <a:gd name="T73" fmla="*/ 14 h 31"/>
                <a:gd name="T74" fmla="*/ 16 w 28"/>
                <a:gd name="T75" fmla="*/ 26 h 31"/>
                <a:gd name="T76" fmla="*/ 18 w 28"/>
                <a:gd name="T77" fmla="*/ 27 h 31"/>
                <a:gd name="T78" fmla="*/ 21 w 28"/>
                <a:gd name="T79" fmla="*/ 25 h 31"/>
                <a:gd name="T80" fmla="*/ 23 w 28"/>
                <a:gd name="T81" fmla="*/ 21 h 31"/>
                <a:gd name="T82" fmla="*/ 23 w 28"/>
                <a:gd name="T83" fmla="*/ 18 h 31"/>
                <a:gd name="T84" fmla="*/ 21 w 28"/>
                <a:gd name="T85" fmla="*/ 18 h 31"/>
                <a:gd name="T86" fmla="*/ 19 w 28"/>
                <a:gd name="T87" fmla="*/ 20 h 31"/>
                <a:gd name="T88" fmla="*/ 17 w 28"/>
                <a:gd name="T89" fmla="*/ 22 h 31"/>
                <a:gd name="T90" fmla="*/ 16 w 28"/>
                <a:gd name="T91" fmla="*/ 24 h 31"/>
                <a:gd name="T92" fmla="*/ 16 w 28"/>
                <a:gd name="T93"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31">
                  <a:moveTo>
                    <a:pt x="10" y="0"/>
                  </a:moveTo>
                  <a:cubicBezTo>
                    <a:pt x="12" y="1"/>
                    <a:pt x="12" y="1"/>
                    <a:pt x="12" y="1"/>
                  </a:cubicBezTo>
                  <a:cubicBezTo>
                    <a:pt x="11" y="4"/>
                    <a:pt x="11" y="4"/>
                    <a:pt x="11" y="4"/>
                  </a:cubicBezTo>
                  <a:cubicBezTo>
                    <a:pt x="12" y="4"/>
                    <a:pt x="13" y="5"/>
                    <a:pt x="13" y="6"/>
                  </a:cubicBezTo>
                  <a:cubicBezTo>
                    <a:pt x="15" y="7"/>
                    <a:pt x="16" y="9"/>
                    <a:pt x="16" y="11"/>
                  </a:cubicBezTo>
                  <a:cubicBezTo>
                    <a:pt x="15" y="13"/>
                    <a:pt x="14" y="14"/>
                    <a:pt x="13" y="16"/>
                  </a:cubicBezTo>
                  <a:cubicBezTo>
                    <a:pt x="12" y="17"/>
                    <a:pt x="12" y="17"/>
                    <a:pt x="12" y="17"/>
                  </a:cubicBezTo>
                  <a:cubicBezTo>
                    <a:pt x="11" y="18"/>
                    <a:pt x="11" y="18"/>
                    <a:pt x="11" y="18"/>
                  </a:cubicBezTo>
                  <a:cubicBezTo>
                    <a:pt x="11" y="18"/>
                    <a:pt x="12" y="19"/>
                    <a:pt x="12" y="19"/>
                  </a:cubicBezTo>
                  <a:cubicBezTo>
                    <a:pt x="12" y="20"/>
                    <a:pt x="13" y="19"/>
                    <a:pt x="15" y="18"/>
                  </a:cubicBezTo>
                  <a:cubicBezTo>
                    <a:pt x="17" y="15"/>
                    <a:pt x="17" y="15"/>
                    <a:pt x="17" y="15"/>
                  </a:cubicBezTo>
                  <a:cubicBezTo>
                    <a:pt x="19" y="14"/>
                    <a:pt x="20" y="13"/>
                    <a:pt x="21" y="13"/>
                  </a:cubicBezTo>
                  <a:cubicBezTo>
                    <a:pt x="23" y="12"/>
                    <a:pt x="24" y="13"/>
                    <a:pt x="26" y="14"/>
                  </a:cubicBezTo>
                  <a:cubicBezTo>
                    <a:pt x="27" y="16"/>
                    <a:pt x="28" y="18"/>
                    <a:pt x="28" y="20"/>
                  </a:cubicBezTo>
                  <a:cubicBezTo>
                    <a:pt x="27" y="22"/>
                    <a:pt x="26" y="25"/>
                    <a:pt x="23" y="27"/>
                  </a:cubicBezTo>
                  <a:cubicBezTo>
                    <a:pt x="22" y="29"/>
                    <a:pt x="20" y="31"/>
                    <a:pt x="18" y="31"/>
                  </a:cubicBezTo>
                  <a:cubicBezTo>
                    <a:pt x="16" y="31"/>
                    <a:pt x="15" y="31"/>
                    <a:pt x="14" y="30"/>
                  </a:cubicBezTo>
                  <a:cubicBezTo>
                    <a:pt x="13" y="29"/>
                    <a:pt x="12" y="28"/>
                    <a:pt x="12" y="27"/>
                  </a:cubicBezTo>
                  <a:cubicBezTo>
                    <a:pt x="12" y="26"/>
                    <a:pt x="12" y="25"/>
                    <a:pt x="13" y="23"/>
                  </a:cubicBezTo>
                  <a:cubicBezTo>
                    <a:pt x="13" y="24"/>
                    <a:pt x="12" y="24"/>
                    <a:pt x="11" y="24"/>
                  </a:cubicBezTo>
                  <a:cubicBezTo>
                    <a:pt x="11" y="24"/>
                    <a:pt x="10" y="23"/>
                    <a:pt x="10" y="23"/>
                  </a:cubicBezTo>
                  <a:cubicBezTo>
                    <a:pt x="9" y="23"/>
                    <a:pt x="9" y="22"/>
                    <a:pt x="9" y="21"/>
                  </a:cubicBezTo>
                  <a:cubicBezTo>
                    <a:pt x="9" y="21"/>
                    <a:pt x="9" y="20"/>
                    <a:pt x="9" y="19"/>
                  </a:cubicBezTo>
                  <a:cubicBezTo>
                    <a:pt x="8" y="19"/>
                    <a:pt x="7" y="19"/>
                    <a:pt x="6" y="19"/>
                  </a:cubicBezTo>
                  <a:cubicBezTo>
                    <a:pt x="4" y="19"/>
                    <a:pt x="3" y="18"/>
                    <a:pt x="2" y="18"/>
                  </a:cubicBezTo>
                  <a:cubicBezTo>
                    <a:pt x="1" y="16"/>
                    <a:pt x="0" y="14"/>
                    <a:pt x="0" y="13"/>
                  </a:cubicBezTo>
                  <a:cubicBezTo>
                    <a:pt x="0" y="11"/>
                    <a:pt x="1" y="9"/>
                    <a:pt x="3" y="7"/>
                  </a:cubicBezTo>
                  <a:cubicBezTo>
                    <a:pt x="3" y="7"/>
                    <a:pt x="4" y="6"/>
                    <a:pt x="4" y="6"/>
                  </a:cubicBezTo>
                  <a:cubicBezTo>
                    <a:pt x="5" y="5"/>
                    <a:pt x="5" y="5"/>
                    <a:pt x="5" y="5"/>
                  </a:cubicBezTo>
                  <a:lnTo>
                    <a:pt x="10" y="0"/>
                  </a:lnTo>
                  <a:close/>
                  <a:moveTo>
                    <a:pt x="6" y="14"/>
                  </a:moveTo>
                  <a:cubicBezTo>
                    <a:pt x="7" y="15"/>
                    <a:pt x="7" y="15"/>
                    <a:pt x="8" y="15"/>
                  </a:cubicBezTo>
                  <a:cubicBezTo>
                    <a:pt x="9" y="15"/>
                    <a:pt x="10" y="15"/>
                    <a:pt x="10" y="14"/>
                  </a:cubicBezTo>
                  <a:cubicBezTo>
                    <a:pt x="11" y="13"/>
                    <a:pt x="11" y="12"/>
                    <a:pt x="11" y="12"/>
                  </a:cubicBezTo>
                  <a:cubicBezTo>
                    <a:pt x="11" y="11"/>
                    <a:pt x="11" y="10"/>
                    <a:pt x="10" y="9"/>
                  </a:cubicBezTo>
                  <a:cubicBezTo>
                    <a:pt x="8" y="8"/>
                    <a:pt x="7" y="8"/>
                    <a:pt x="5" y="9"/>
                  </a:cubicBezTo>
                  <a:cubicBezTo>
                    <a:pt x="4" y="11"/>
                    <a:pt x="4" y="12"/>
                    <a:pt x="6" y="14"/>
                  </a:cubicBezTo>
                  <a:close/>
                  <a:moveTo>
                    <a:pt x="16" y="26"/>
                  </a:moveTo>
                  <a:cubicBezTo>
                    <a:pt x="17" y="27"/>
                    <a:pt x="18" y="27"/>
                    <a:pt x="18" y="27"/>
                  </a:cubicBezTo>
                  <a:cubicBezTo>
                    <a:pt x="19" y="26"/>
                    <a:pt x="20" y="26"/>
                    <a:pt x="21" y="25"/>
                  </a:cubicBezTo>
                  <a:cubicBezTo>
                    <a:pt x="22" y="23"/>
                    <a:pt x="23" y="22"/>
                    <a:pt x="23" y="21"/>
                  </a:cubicBezTo>
                  <a:cubicBezTo>
                    <a:pt x="24" y="20"/>
                    <a:pt x="24" y="19"/>
                    <a:pt x="23" y="18"/>
                  </a:cubicBezTo>
                  <a:cubicBezTo>
                    <a:pt x="22" y="18"/>
                    <a:pt x="22" y="18"/>
                    <a:pt x="21" y="18"/>
                  </a:cubicBezTo>
                  <a:cubicBezTo>
                    <a:pt x="21" y="18"/>
                    <a:pt x="20" y="19"/>
                    <a:pt x="19" y="20"/>
                  </a:cubicBezTo>
                  <a:cubicBezTo>
                    <a:pt x="17" y="22"/>
                    <a:pt x="17" y="22"/>
                    <a:pt x="17" y="22"/>
                  </a:cubicBezTo>
                  <a:cubicBezTo>
                    <a:pt x="16" y="23"/>
                    <a:pt x="16" y="23"/>
                    <a:pt x="16" y="24"/>
                  </a:cubicBezTo>
                  <a:cubicBezTo>
                    <a:pt x="16" y="25"/>
                    <a:pt x="16" y="26"/>
                    <a:pt x="16"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1" name="Freeform 44">
              <a:extLst>
                <a:ext uri="{FF2B5EF4-FFF2-40B4-BE49-F238E27FC236}">
                  <a16:creationId xmlns:a16="http://schemas.microsoft.com/office/drawing/2014/main" id="{CC431E3B-17F4-4703-B758-8CDEBC98AE56}"/>
                </a:ext>
              </a:extLst>
            </p:cNvPr>
            <p:cNvSpPr>
              <a:spLocks noEditPoints="1"/>
            </p:cNvSpPr>
            <p:nvPr/>
          </p:nvSpPr>
          <p:spPr bwMode="auto">
            <a:xfrm>
              <a:off x="4642007" y="4247759"/>
              <a:ext cx="63898" cy="81990"/>
            </a:xfrm>
            <a:custGeom>
              <a:avLst/>
              <a:gdLst>
                <a:gd name="T0" fmla="*/ 21 w 24"/>
                <a:gd name="T1" fmla="*/ 18 h 31"/>
                <a:gd name="T2" fmla="*/ 15 w 24"/>
                <a:gd name="T3" fmla="*/ 20 h 31"/>
                <a:gd name="T4" fmla="*/ 15 w 24"/>
                <a:gd name="T5" fmla="*/ 20 h 31"/>
                <a:gd name="T6" fmla="*/ 17 w 24"/>
                <a:gd name="T7" fmla="*/ 22 h 31"/>
                <a:gd name="T8" fmla="*/ 23 w 24"/>
                <a:gd name="T9" fmla="*/ 28 h 31"/>
                <a:gd name="T10" fmla="*/ 19 w 24"/>
                <a:gd name="T11" fmla="*/ 31 h 31"/>
                <a:gd name="T12" fmla="*/ 0 w 24"/>
                <a:gd name="T13" fmla="*/ 10 h 31"/>
                <a:gd name="T14" fmla="*/ 3 w 24"/>
                <a:gd name="T15" fmla="*/ 7 h 31"/>
                <a:gd name="T16" fmla="*/ 5 w 24"/>
                <a:gd name="T17" fmla="*/ 9 h 31"/>
                <a:gd name="T18" fmla="*/ 5 w 24"/>
                <a:gd name="T19" fmla="*/ 9 h 31"/>
                <a:gd name="T20" fmla="*/ 7 w 24"/>
                <a:gd name="T21" fmla="*/ 3 h 31"/>
                <a:gd name="T22" fmla="*/ 13 w 24"/>
                <a:gd name="T23" fmla="*/ 1 h 31"/>
                <a:gd name="T24" fmla="*/ 20 w 24"/>
                <a:gd name="T25" fmla="*/ 5 h 31"/>
                <a:gd name="T26" fmla="*/ 23 w 24"/>
                <a:gd name="T27" fmla="*/ 10 h 31"/>
                <a:gd name="T28" fmla="*/ 23 w 24"/>
                <a:gd name="T29" fmla="*/ 14 h 31"/>
                <a:gd name="T30" fmla="*/ 21 w 24"/>
                <a:gd name="T31" fmla="*/ 18 h 31"/>
                <a:gd name="T32" fmla="*/ 9 w 24"/>
                <a:gd name="T33" fmla="*/ 7 h 31"/>
                <a:gd name="T34" fmla="*/ 8 w 24"/>
                <a:gd name="T35" fmla="*/ 10 h 31"/>
                <a:gd name="T36" fmla="*/ 10 w 24"/>
                <a:gd name="T37" fmla="*/ 13 h 31"/>
                <a:gd name="T38" fmla="*/ 10 w 24"/>
                <a:gd name="T39" fmla="*/ 14 h 31"/>
                <a:gd name="T40" fmla="*/ 14 w 24"/>
                <a:gd name="T41" fmla="*/ 17 h 31"/>
                <a:gd name="T42" fmla="*/ 17 w 24"/>
                <a:gd name="T43" fmla="*/ 16 h 31"/>
                <a:gd name="T44" fmla="*/ 16 w 24"/>
                <a:gd name="T45" fmla="*/ 9 h 31"/>
                <a:gd name="T46" fmla="*/ 12 w 24"/>
                <a:gd name="T47" fmla="*/ 6 h 31"/>
                <a:gd name="T48" fmla="*/ 9 w 24"/>
                <a:gd name="T4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1">
                  <a:moveTo>
                    <a:pt x="21" y="18"/>
                  </a:moveTo>
                  <a:cubicBezTo>
                    <a:pt x="19" y="19"/>
                    <a:pt x="18" y="20"/>
                    <a:pt x="15" y="20"/>
                  </a:cubicBezTo>
                  <a:cubicBezTo>
                    <a:pt x="15" y="20"/>
                    <a:pt x="15" y="20"/>
                    <a:pt x="15" y="20"/>
                  </a:cubicBezTo>
                  <a:cubicBezTo>
                    <a:pt x="16" y="21"/>
                    <a:pt x="17" y="22"/>
                    <a:pt x="17" y="22"/>
                  </a:cubicBezTo>
                  <a:cubicBezTo>
                    <a:pt x="23" y="28"/>
                    <a:pt x="23" y="28"/>
                    <a:pt x="23" y="28"/>
                  </a:cubicBezTo>
                  <a:cubicBezTo>
                    <a:pt x="19" y="31"/>
                    <a:pt x="19" y="31"/>
                    <a:pt x="19" y="31"/>
                  </a:cubicBezTo>
                  <a:cubicBezTo>
                    <a:pt x="0" y="10"/>
                    <a:pt x="0" y="10"/>
                    <a:pt x="0" y="10"/>
                  </a:cubicBezTo>
                  <a:cubicBezTo>
                    <a:pt x="3" y="7"/>
                    <a:pt x="3" y="7"/>
                    <a:pt x="3" y="7"/>
                  </a:cubicBezTo>
                  <a:cubicBezTo>
                    <a:pt x="5" y="9"/>
                    <a:pt x="5" y="9"/>
                    <a:pt x="5" y="9"/>
                  </a:cubicBezTo>
                  <a:cubicBezTo>
                    <a:pt x="5" y="9"/>
                    <a:pt x="5" y="9"/>
                    <a:pt x="5" y="9"/>
                  </a:cubicBezTo>
                  <a:cubicBezTo>
                    <a:pt x="5" y="6"/>
                    <a:pt x="6" y="4"/>
                    <a:pt x="7" y="3"/>
                  </a:cubicBezTo>
                  <a:cubicBezTo>
                    <a:pt x="9" y="1"/>
                    <a:pt x="11" y="0"/>
                    <a:pt x="13" y="1"/>
                  </a:cubicBezTo>
                  <a:cubicBezTo>
                    <a:pt x="15" y="1"/>
                    <a:pt x="18" y="3"/>
                    <a:pt x="20" y="5"/>
                  </a:cubicBezTo>
                  <a:cubicBezTo>
                    <a:pt x="21" y="7"/>
                    <a:pt x="22" y="8"/>
                    <a:pt x="23" y="10"/>
                  </a:cubicBezTo>
                  <a:cubicBezTo>
                    <a:pt x="23" y="11"/>
                    <a:pt x="24" y="13"/>
                    <a:pt x="23" y="14"/>
                  </a:cubicBezTo>
                  <a:cubicBezTo>
                    <a:pt x="23" y="16"/>
                    <a:pt x="22" y="17"/>
                    <a:pt x="21" y="18"/>
                  </a:cubicBezTo>
                  <a:close/>
                  <a:moveTo>
                    <a:pt x="9" y="7"/>
                  </a:moveTo>
                  <a:cubicBezTo>
                    <a:pt x="8" y="8"/>
                    <a:pt x="8" y="9"/>
                    <a:pt x="8" y="10"/>
                  </a:cubicBezTo>
                  <a:cubicBezTo>
                    <a:pt x="8" y="11"/>
                    <a:pt x="8" y="12"/>
                    <a:pt x="10" y="13"/>
                  </a:cubicBezTo>
                  <a:cubicBezTo>
                    <a:pt x="10" y="14"/>
                    <a:pt x="10" y="14"/>
                    <a:pt x="10" y="14"/>
                  </a:cubicBezTo>
                  <a:cubicBezTo>
                    <a:pt x="12" y="15"/>
                    <a:pt x="13" y="16"/>
                    <a:pt x="14" y="17"/>
                  </a:cubicBezTo>
                  <a:cubicBezTo>
                    <a:pt x="15" y="17"/>
                    <a:pt x="16" y="17"/>
                    <a:pt x="17" y="16"/>
                  </a:cubicBezTo>
                  <a:cubicBezTo>
                    <a:pt x="19" y="14"/>
                    <a:pt x="18" y="12"/>
                    <a:pt x="16" y="9"/>
                  </a:cubicBezTo>
                  <a:cubicBezTo>
                    <a:pt x="14" y="7"/>
                    <a:pt x="13" y="6"/>
                    <a:pt x="12" y="6"/>
                  </a:cubicBezTo>
                  <a:cubicBezTo>
                    <a:pt x="11" y="6"/>
                    <a:pt x="10" y="6"/>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2" name="Freeform 45">
              <a:extLst>
                <a:ext uri="{FF2B5EF4-FFF2-40B4-BE49-F238E27FC236}">
                  <a16:creationId xmlns:a16="http://schemas.microsoft.com/office/drawing/2014/main" id="{713D628E-4B98-430D-8EA5-28FDC3090D28}"/>
                </a:ext>
              </a:extLst>
            </p:cNvPr>
            <p:cNvSpPr>
              <a:spLocks noEditPoints="1"/>
            </p:cNvSpPr>
            <p:nvPr/>
          </p:nvSpPr>
          <p:spPr bwMode="auto">
            <a:xfrm>
              <a:off x="4692453" y="4212941"/>
              <a:ext cx="56051" cy="56158"/>
            </a:xfrm>
            <a:custGeom>
              <a:avLst/>
              <a:gdLst>
                <a:gd name="T0" fmla="*/ 18 w 21"/>
                <a:gd name="T1" fmla="*/ 4 h 21"/>
                <a:gd name="T2" fmla="*/ 21 w 21"/>
                <a:gd name="T3" fmla="*/ 11 h 21"/>
                <a:gd name="T4" fmla="*/ 17 w 21"/>
                <a:gd name="T5" fmla="*/ 18 h 21"/>
                <a:gd name="T6" fmla="*/ 12 w 21"/>
                <a:gd name="T7" fmla="*/ 20 h 21"/>
                <a:gd name="T8" fmla="*/ 7 w 21"/>
                <a:gd name="T9" fmla="*/ 20 h 21"/>
                <a:gd name="T10" fmla="*/ 3 w 21"/>
                <a:gd name="T11" fmla="*/ 16 h 21"/>
                <a:gd name="T12" fmla="*/ 0 w 21"/>
                <a:gd name="T13" fmla="*/ 9 h 21"/>
                <a:gd name="T14" fmla="*/ 4 w 21"/>
                <a:gd name="T15" fmla="*/ 2 h 21"/>
                <a:gd name="T16" fmla="*/ 9 w 21"/>
                <a:gd name="T17" fmla="*/ 0 h 21"/>
                <a:gd name="T18" fmla="*/ 14 w 21"/>
                <a:gd name="T19" fmla="*/ 0 h 21"/>
                <a:gd name="T20" fmla="*/ 18 w 21"/>
                <a:gd name="T21" fmla="*/ 4 h 21"/>
                <a:gd name="T22" fmla="*/ 7 w 21"/>
                <a:gd name="T23" fmla="*/ 13 h 21"/>
                <a:gd name="T24" fmla="*/ 11 w 21"/>
                <a:gd name="T25" fmla="*/ 15 h 21"/>
                <a:gd name="T26" fmla="*/ 14 w 21"/>
                <a:gd name="T27" fmla="*/ 15 h 21"/>
                <a:gd name="T28" fmla="*/ 16 w 21"/>
                <a:gd name="T29" fmla="*/ 11 h 21"/>
                <a:gd name="T30" fmla="*/ 14 w 21"/>
                <a:gd name="T31" fmla="*/ 7 h 21"/>
                <a:gd name="T32" fmla="*/ 10 w 21"/>
                <a:gd name="T33" fmla="*/ 5 h 21"/>
                <a:gd name="T34" fmla="*/ 7 w 21"/>
                <a:gd name="T35" fmla="*/ 5 h 21"/>
                <a:gd name="T36" fmla="*/ 5 w 21"/>
                <a:gd name="T37" fmla="*/ 9 h 21"/>
                <a:gd name="T38" fmla="*/ 7 w 21"/>
                <a:gd name="T39"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21">
                  <a:moveTo>
                    <a:pt x="18" y="4"/>
                  </a:moveTo>
                  <a:cubicBezTo>
                    <a:pt x="20" y="6"/>
                    <a:pt x="21" y="9"/>
                    <a:pt x="21" y="11"/>
                  </a:cubicBezTo>
                  <a:cubicBezTo>
                    <a:pt x="21" y="14"/>
                    <a:pt x="19" y="16"/>
                    <a:pt x="17" y="18"/>
                  </a:cubicBezTo>
                  <a:cubicBezTo>
                    <a:pt x="16" y="19"/>
                    <a:pt x="14" y="20"/>
                    <a:pt x="12" y="20"/>
                  </a:cubicBezTo>
                  <a:cubicBezTo>
                    <a:pt x="11" y="21"/>
                    <a:pt x="9" y="20"/>
                    <a:pt x="7" y="20"/>
                  </a:cubicBezTo>
                  <a:cubicBezTo>
                    <a:pt x="6" y="19"/>
                    <a:pt x="4" y="18"/>
                    <a:pt x="3" y="16"/>
                  </a:cubicBezTo>
                  <a:cubicBezTo>
                    <a:pt x="1" y="14"/>
                    <a:pt x="0" y="11"/>
                    <a:pt x="0" y="9"/>
                  </a:cubicBezTo>
                  <a:cubicBezTo>
                    <a:pt x="1" y="6"/>
                    <a:pt x="2" y="4"/>
                    <a:pt x="4" y="2"/>
                  </a:cubicBezTo>
                  <a:cubicBezTo>
                    <a:pt x="6" y="1"/>
                    <a:pt x="7" y="0"/>
                    <a:pt x="9" y="0"/>
                  </a:cubicBezTo>
                  <a:cubicBezTo>
                    <a:pt x="11" y="0"/>
                    <a:pt x="12" y="0"/>
                    <a:pt x="14" y="0"/>
                  </a:cubicBezTo>
                  <a:cubicBezTo>
                    <a:pt x="15" y="1"/>
                    <a:pt x="17" y="2"/>
                    <a:pt x="18" y="4"/>
                  </a:cubicBezTo>
                  <a:close/>
                  <a:moveTo>
                    <a:pt x="7" y="13"/>
                  </a:moveTo>
                  <a:cubicBezTo>
                    <a:pt x="9" y="14"/>
                    <a:pt x="10" y="15"/>
                    <a:pt x="11" y="15"/>
                  </a:cubicBezTo>
                  <a:cubicBezTo>
                    <a:pt x="12" y="16"/>
                    <a:pt x="13" y="16"/>
                    <a:pt x="14" y="15"/>
                  </a:cubicBezTo>
                  <a:cubicBezTo>
                    <a:pt x="16" y="14"/>
                    <a:pt x="16" y="13"/>
                    <a:pt x="16" y="11"/>
                  </a:cubicBezTo>
                  <a:cubicBezTo>
                    <a:pt x="16" y="10"/>
                    <a:pt x="15" y="9"/>
                    <a:pt x="14" y="7"/>
                  </a:cubicBezTo>
                  <a:cubicBezTo>
                    <a:pt x="13" y="6"/>
                    <a:pt x="11" y="5"/>
                    <a:pt x="10" y="5"/>
                  </a:cubicBezTo>
                  <a:cubicBezTo>
                    <a:pt x="9" y="4"/>
                    <a:pt x="8" y="5"/>
                    <a:pt x="7" y="5"/>
                  </a:cubicBezTo>
                  <a:cubicBezTo>
                    <a:pt x="6" y="6"/>
                    <a:pt x="5" y="7"/>
                    <a:pt x="5" y="9"/>
                  </a:cubicBezTo>
                  <a:cubicBezTo>
                    <a:pt x="6" y="10"/>
                    <a:pt x="6" y="11"/>
                    <a:pt x="7"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3" name="Freeform 46">
              <a:extLst>
                <a:ext uri="{FF2B5EF4-FFF2-40B4-BE49-F238E27FC236}">
                  <a16:creationId xmlns:a16="http://schemas.microsoft.com/office/drawing/2014/main" id="{48331253-0D6D-4337-B38A-C7D6209723A5}"/>
                </a:ext>
              </a:extLst>
            </p:cNvPr>
            <p:cNvSpPr>
              <a:spLocks noEditPoints="1"/>
            </p:cNvSpPr>
            <p:nvPr/>
          </p:nvSpPr>
          <p:spPr bwMode="auto">
            <a:xfrm>
              <a:off x="4724963" y="4170261"/>
              <a:ext cx="52689" cy="66266"/>
            </a:xfrm>
            <a:custGeom>
              <a:avLst/>
              <a:gdLst>
                <a:gd name="T0" fmla="*/ 1 w 20"/>
                <a:gd name="T1" fmla="*/ 5 h 25"/>
                <a:gd name="T2" fmla="*/ 1 w 20"/>
                <a:gd name="T3" fmla="*/ 2 h 25"/>
                <a:gd name="T4" fmla="*/ 5 w 20"/>
                <a:gd name="T5" fmla="*/ 2 h 25"/>
                <a:gd name="T6" fmla="*/ 6 w 20"/>
                <a:gd name="T7" fmla="*/ 4 h 25"/>
                <a:gd name="T8" fmla="*/ 5 w 20"/>
                <a:gd name="T9" fmla="*/ 6 h 25"/>
                <a:gd name="T10" fmla="*/ 1 w 20"/>
                <a:gd name="T11" fmla="*/ 5 h 25"/>
                <a:gd name="T12" fmla="*/ 20 w 20"/>
                <a:gd name="T13" fmla="*/ 22 h 25"/>
                <a:gd name="T14" fmla="*/ 16 w 20"/>
                <a:gd name="T15" fmla="*/ 25 h 25"/>
                <a:gd name="T16" fmla="*/ 4 w 20"/>
                <a:gd name="T17" fmla="*/ 9 h 25"/>
                <a:gd name="T18" fmla="*/ 8 w 20"/>
                <a:gd name="T19" fmla="*/ 6 h 25"/>
                <a:gd name="T20" fmla="*/ 20 w 20"/>
                <a:gd name="T2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1" y="5"/>
                  </a:moveTo>
                  <a:cubicBezTo>
                    <a:pt x="0" y="4"/>
                    <a:pt x="0" y="3"/>
                    <a:pt x="1" y="2"/>
                  </a:cubicBezTo>
                  <a:cubicBezTo>
                    <a:pt x="3" y="0"/>
                    <a:pt x="4" y="1"/>
                    <a:pt x="5" y="2"/>
                  </a:cubicBezTo>
                  <a:cubicBezTo>
                    <a:pt x="6" y="3"/>
                    <a:pt x="6" y="3"/>
                    <a:pt x="6" y="4"/>
                  </a:cubicBezTo>
                  <a:cubicBezTo>
                    <a:pt x="6" y="5"/>
                    <a:pt x="5" y="5"/>
                    <a:pt x="5" y="6"/>
                  </a:cubicBezTo>
                  <a:cubicBezTo>
                    <a:pt x="3" y="7"/>
                    <a:pt x="2" y="7"/>
                    <a:pt x="1" y="5"/>
                  </a:cubicBezTo>
                  <a:close/>
                  <a:moveTo>
                    <a:pt x="20" y="22"/>
                  </a:moveTo>
                  <a:cubicBezTo>
                    <a:pt x="16" y="25"/>
                    <a:pt x="16" y="25"/>
                    <a:pt x="16" y="25"/>
                  </a:cubicBezTo>
                  <a:cubicBezTo>
                    <a:pt x="4" y="9"/>
                    <a:pt x="4" y="9"/>
                    <a:pt x="4" y="9"/>
                  </a:cubicBezTo>
                  <a:cubicBezTo>
                    <a:pt x="8" y="6"/>
                    <a:pt x="8" y="6"/>
                    <a:pt x="8" y="6"/>
                  </a:cubicBezTo>
                  <a:lnTo>
                    <a:pt x="2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4" name="Freeform 47">
              <a:extLst>
                <a:ext uri="{FF2B5EF4-FFF2-40B4-BE49-F238E27FC236}">
                  <a16:creationId xmlns:a16="http://schemas.microsoft.com/office/drawing/2014/main" id="{B1A61114-680A-4BFB-9A20-C171C9782008}"/>
                </a:ext>
              </a:extLst>
            </p:cNvPr>
            <p:cNvSpPr>
              <a:spLocks/>
            </p:cNvSpPr>
            <p:nvPr/>
          </p:nvSpPr>
          <p:spPr bwMode="auto">
            <a:xfrm>
              <a:off x="4759714" y="4154537"/>
              <a:ext cx="68383" cy="66266"/>
            </a:xfrm>
            <a:custGeom>
              <a:avLst/>
              <a:gdLst>
                <a:gd name="T0" fmla="*/ 26 w 26"/>
                <a:gd name="T1" fmla="*/ 15 h 25"/>
                <a:gd name="T2" fmla="*/ 22 w 26"/>
                <a:gd name="T3" fmla="*/ 18 h 25"/>
                <a:gd name="T4" fmla="*/ 15 w 26"/>
                <a:gd name="T5" fmla="*/ 9 h 25"/>
                <a:gd name="T6" fmla="*/ 13 w 26"/>
                <a:gd name="T7" fmla="*/ 6 h 25"/>
                <a:gd name="T8" fmla="*/ 10 w 26"/>
                <a:gd name="T9" fmla="*/ 7 h 25"/>
                <a:gd name="T10" fmla="*/ 8 w 26"/>
                <a:gd name="T11" fmla="*/ 10 h 25"/>
                <a:gd name="T12" fmla="*/ 10 w 26"/>
                <a:gd name="T13" fmla="*/ 15 h 25"/>
                <a:gd name="T14" fmla="*/ 15 w 26"/>
                <a:gd name="T15" fmla="*/ 22 h 25"/>
                <a:gd name="T16" fmla="*/ 11 w 26"/>
                <a:gd name="T17" fmla="*/ 25 h 25"/>
                <a:gd name="T18" fmla="*/ 0 w 26"/>
                <a:gd name="T19" fmla="*/ 9 h 25"/>
                <a:gd name="T20" fmla="*/ 4 w 26"/>
                <a:gd name="T21" fmla="*/ 6 h 25"/>
                <a:gd name="T22" fmla="*/ 6 w 26"/>
                <a:gd name="T23" fmla="*/ 8 h 25"/>
                <a:gd name="T24" fmla="*/ 6 w 26"/>
                <a:gd name="T25" fmla="*/ 8 h 25"/>
                <a:gd name="T26" fmla="*/ 7 w 26"/>
                <a:gd name="T27" fmla="*/ 5 h 25"/>
                <a:gd name="T28" fmla="*/ 9 w 26"/>
                <a:gd name="T29" fmla="*/ 2 h 25"/>
                <a:gd name="T30" fmla="*/ 15 w 26"/>
                <a:gd name="T31" fmla="*/ 1 h 25"/>
                <a:gd name="T32" fmla="*/ 19 w 26"/>
                <a:gd name="T33" fmla="*/ 4 h 25"/>
                <a:gd name="T34" fmla="*/ 26 w 26"/>
                <a:gd name="T3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5">
                  <a:moveTo>
                    <a:pt x="26" y="15"/>
                  </a:moveTo>
                  <a:cubicBezTo>
                    <a:pt x="22" y="18"/>
                    <a:pt x="22" y="18"/>
                    <a:pt x="22" y="18"/>
                  </a:cubicBezTo>
                  <a:cubicBezTo>
                    <a:pt x="15" y="9"/>
                    <a:pt x="15" y="9"/>
                    <a:pt x="15" y="9"/>
                  </a:cubicBezTo>
                  <a:cubicBezTo>
                    <a:pt x="15" y="7"/>
                    <a:pt x="14" y="7"/>
                    <a:pt x="13" y="6"/>
                  </a:cubicBezTo>
                  <a:cubicBezTo>
                    <a:pt x="12" y="6"/>
                    <a:pt x="11" y="6"/>
                    <a:pt x="10" y="7"/>
                  </a:cubicBezTo>
                  <a:cubicBezTo>
                    <a:pt x="9" y="8"/>
                    <a:pt x="8" y="9"/>
                    <a:pt x="8" y="10"/>
                  </a:cubicBezTo>
                  <a:cubicBezTo>
                    <a:pt x="8" y="11"/>
                    <a:pt x="9" y="13"/>
                    <a:pt x="10" y="15"/>
                  </a:cubicBezTo>
                  <a:cubicBezTo>
                    <a:pt x="15" y="22"/>
                    <a:pt x="15" y="22"/>
                    <a:pt x="15" y="22"/>
                  </a:cubicBezTo>
                  <a:cubicBezTo>
                    <a:pt x="11" y="25"/>
                    <a:pt x="11" y="25"/>
                    <a:pt x="11" y="25"/>
                  </a:cubicBezTo>
                  <a:cubicBezTo>
                    <a:pt x="0" y="9"/>
                    <a:pt x="0" y="9"/>
                    <a:pt x="0" y="9"/>
                  </a:cubicBezTo>
                  <a:cubicBezTo>
                    <a:pt x="4" y="6"/>
                    <a:pt x="4" y="6"/>
                    <a:pt x="4" y="6"/>
                  </a:cubicBezTo>
                  <a:cubicBezTo>
                    <a:pt x="6" y="8"/>
                    <a:pt x="6" y="8"/>
                    <a:pt x="6" y="8"/>
                  </a:cubicBezTo>
                  <a:cubicBezTo>
                    <a:pt x="6" y="8"/>
                    <a:pt x="6" y="8"/>
                    <a:pt x="6" y="8"/>
                  </a:cubicBezTo>
                  <a:cubicBezTo>
                    <a:pt x="6" y="7"/>
                    <a:pt x="6" y="6"/>
                    <a:pt x="7" y="5"/>
                  </a:cubicBezTo>
                  <a:cubicBezTo>
                    <a:pt x="7" y="4"/>
                    <a:pt x="8" y="3"/>
                    <a:pt x="9" y="2"/>
                  </a:cubicBezTo>
                  <a:cubicBezTo>
                    <a:pt x="11" y="1"/>
                    <a:pt x="13" y="0"/>
                    <a:pt x="15" y="1"/>
                  </a:cubicBezTo>
                  <a:cubicBezTo>
                    <a:pt x="16" y="1"/>
                    <a:pt x="18" y="2"/>
                    <a:pt x="19" y="4"/>
                  </a:cubicBezTo>
                  <a:lnTo>
                    <a:pt x="2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5" name="Freeform 48">
              <a:extLst>
                <a:ext uri="{FF2B5EF4-FFF2-40B4-BE49-F238E27FC236}">
                  <a16:creationId xmlns:a16="http://schemas.microsoft.com/office/drawing/2014/main" id="{5F341208-F79D-4641-A057-B11423BE5248}"/>
                </a:ext>
              </a:extLst>
            </p:cNvPr>
            <p:cNvSpPr>
              <a:spLocks/>
            </p:cNvSpPr>
            <p:nvPr/>
          </p:nvSpPr>
          <p:spPr bwMode="auto">
            <a:xfrm>
              <a:off x="4812403" y="4124212"/>
              <a:ext cx="53810" cy="59527"/>
            </a:xfrm>
            <a:custGeom>
              <a:avLst/>
              <a:gdLst>
                <a:gd name="T0" fmla="*/ 16 w 20"/>
                <a:gd name="T1" fmla="*/ 16 h 22"/>
                <a:gd name="T2" fmla="*/ 18 w 20"/>
                <a:gd name="T3" fmla="*/ 14 h 22"/>
                <a:gd name="T4" fmla="*/ 20 w 20"/>
                <a:gd name="T5" fmla="*/ 17 h 22"/>
                <a:gd name="T6" fmla="*/ 16 w 20"/>
                <a:gd name="T7" fmla="*/ 21 h 22"/>
                <a:gd name="T8" fmla="*/ 12 w 20"/>
                <a:gd name="T9" fmla="*/ 22 h 22"/>
                <a:gd name="T10" fmla="*/ 8 w 20"/>
                <a:gd name="T11" fmla="*/ 18 h 22"/>
                <a:gd name="T12" fmla="*/ 3 w 20"/>
                <a:gd name="T13" fmla="*/ 10 h 22"/>
                <a:gd name="T14" fmla="*/ 1 w 20"/>
                <a:gd name="T15" fmla="*/ 11 h 22"/>
                <a:gd name="T16" fmla="*/ 0 w 20"/>
                <a:gd name="T17" fmla="*/ 9 h 22"/>
                <a:gd name="T18" fmla="*/ 1 w 20"/>
                <a:gd name="T19" fmla="*/ 6 h 22"/>
                <a:gd name="T20" fmla="*/ 0 w 20"/>
                <a:gd name="T21" fmla="*/ 2 h 22"/>
                <a:gd name="T22" fmla="*/ 3 w 20"/>
                <a:gd name="T23" fmla="*/ 0 h 22"/>
                <a:gd name="T24" fmla="*/ 6 w 20"/>
                <a:gd name="T25" fmla="*/ 4 h 22"/>
                <a:gd name="T26" fmla="*/ 10 w 20"/>
                <a:gd name="T27" fmla="*/ 1 h 22"/>
                <a:gd name="T28" fmla="*/ 12 w 20"/>
                <a:gd name="T29" fmla="*/ 4 h 22"/>
                <a:gd name="T30" fmla="*/ 8 w 20"/>
                <a:gd name="T31" fmla="*/ 7 h 22"/>
                <a:gd name="T32" fmla="*/ 12 w 20"/>
                <a:gd name="T33" fmla="*/ 15 h 22"/>
                <a:gd name="T34" fmla="*/ 14 w 20"/>
                <a:gd name="T35" fmla="*/ 17 h 22"/>
                <a:gd name="T36" fmla="*/ 16 w 20"/>
                <a:gd name="T3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2">
                  <a:moveTo>
                    <a:pt x="16" y="16"/>
                  </a:moveTo>
                  <a:cubicBezTo>
                    <a:pt x="16" y="16"/>
                    <a:pt x="17" y="15"/>
                    <a:pt x="18" y="14"/>
                  </a:cubicBezTo>
                  <a:cubicBezTo>
                    <a:pt x="20" y="17"/>
                    <a:pt x="20" y="17"/>
                    <a:pt x="20" y="17"/>
                  </a:cubicBezTo>
                  <a:cubicBezTo>
                    <a:pt x="19" y="19"/>
                    <a:pt x="18" y="20"/>
                    <a:pt x="16" y="21"/>
                  </a:cubicBezTo>
                  <a:cubicBezTo>
                    <a:pt x="15" y="22"/>
                    <a:pt x="13" y="22"/>
                    <a:pt x="12" y="22"/>
                  </a:cubicBezTo>
                  <a:cubicBezTo>
                    <a:pt x="10" y="21"/>
                    <a:pt x="9" y="20"/>
                    <a:pt x="8" y="18"/>
                  </a:cubicBezTo>
                  <a:cubicBezTo>
                    <a:pt x="3" y="10"/>
                    <a:pt x="3" y="10"/>
                    <a:pt x="3" y="10"/>
                  </a:cubicBezTo>
                  <a:cubicBezTo>
                    <a:pt x="1" y="11"/>
                    <a:pt x="1" y="11"/>
                    <a:pt x="1" y="11"/>
                  </a:cubicBezTo>
                  <a:cubicBezTo>
                    <a:pt x="0" y="9"/>
                    <a:pt x="0" y="9"/>
                    <a:pt x="0" y="9"/>
                  </a:cubicBezTo>
                  <a:cubicBezTo>
                    <a:pt x="1" y="6"/>
                    <a:pt x="1" y="6"/>
                    <a:pt x="1" y="6"/>
                  </a:cubicBezTo>
                  <a:cubicBezTo>
                    <a:pt x="0" y="2"/>
                    <a:pt x="0" y="2"/>
                    <a:pt x="0" y="2"/>
                  </a:cubicBezTo>
                  <a:cubicBezTo>
                    <a:pt x="3" y="0"/>
                    <a:pt x="3" y="0"/>
                    <a:pt x="3" y="0"/>
                  </a:cubicBezTo>
                  <a:cubicBezTo>
                    <a:pt x="6" y="4"/>
                    <a:pt x="6" y="4"/>
                    <a:pt x="6" y="4"/>
                  </a:cubicBezTo>
                  <a:cubicBezTo>
                    <a:pt x="10" y="1"/>
                    <a:pt x="10" y="1"/>
                    <a:pt x="10" y="1"/>
                  </a:cubicBezTo>
                  <a:cubicBezTo>
                    <a:pt x="12" y="4"/>
                    <a:pt x="12" y="4"/>
                    <a:pt x="12" y="4"/>
                  </a:cubicBezTo>
                  <a:cubicBezTo>
                    <a:pt x="8" y="7"/>
                    <a:pt x="8" y="7"/>
                    <a:pt x="8" y="7"/>
                  </a:cubicBezTo>
                  <a:cubicBezTo>
                    <a:pt x="12" y="15"/>
                    <a:pt x="12" y="15"/>
                    <a:pt x="12" y="15"/>
                  </a:cubicBezTo>
                  <a:cubicBezTo>
                    <a:pt x="13" y="16"/>
                    <a:pt x="13" y="16"/>
                    <a:pt x="14" y="17"/>
                  </a:cubicBezTo>
                  <a:cubicBezTo>
                    <a:pt x="14" y="17"/>
                    <a:pt x="15" y="17"/>
                    <a:pt x="16"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6" name="Freeform 49">
              <a:extLst>
                <a:ext uri="{FF2B5EF4-FFF2-40B4-BE49-F238E27FC236}">
                  <a16:creationId xmlns:a16="http://schemas.microsoft.com/office/drawing/2014/main" id="{CC89C035-5F9A-484D-A8AF-BF0429CC4495}"/>
                </a:ext>
              </a:extLst>
            </p:cNvPr>
            <p:cNvSpPr>
              <a:spLocks/>
            </p:cNvSpPr>
            <p:nvPr/>
          </p:nvSpPr>
          <p:spPr bwMode="auto">
            <a:xfrm>
              <a:off x="5815723" y="2346260"/>
              <a:ext cx="130039" cy="128040"/>
            </a:xfrm>
            <a:custGeom>
              <a:avLst/>
              <a:gdLst>
                <a:gd name="T0" fmla="*/ 37 w 49"/>
                <a:gd name="T1" fmla="*/ 27 h 48"/>
                <a:gd name="T2" fmla="*/ 34 w 49"/>
                <a:gd name="T3" fmla="*/ 10 h 48"/>
                <a:gd name="T4" fmla="*/ 34 w 49"/>
                <a:gd name="T5" fmla="*/ 10 h 48"/>
                <a:gd name="T6" fmla="*/ 32 w 49"/>
                <a:gd name="T7" fmla="*/ 27 h 48"/>
                <a:gd name="T8" fmla="*/ 29 w 49"/>
                <a:gd name="T9" fmla="*/ 43 h 48"/>
                <a:gd name="T10" fmla="*/ 22 w 49"/>
                <a:gd name="T11" fmla="*/ 44 h 48"/>
                <a:gd name="T12" fmla="*/ 15 w 49"/>
                <a:gd name="T13" fmla="*/ 29 h 48"/>
                <a:gd name="T14" fmla="*/ 9 w 49"/>
                <a:gd name="T15" fmla="*/ 14 h 48"/>
                <a:gd name="T16" fmla="*/ 9 w 49"/>
                <a:gd name="T17" fmla="*/ 14 h 48"/>
                <a:gd name="T18" fmla="*/ 11 w 49"/>
                <a:gd name="T19" fmla="*/ 31 h 48"/>
                <a:gd name="T20" fmla="*/ 13 w 49"/>
                <a:gd name="T21" fmla="*/ 47 h 48"/>
                <a:gd name="T22" fmla="*/ 4 w 49"/>
                <a:gd name="T23" fmla="*/ 48 h 48"/>
                <a:gd name="T24" fmla="*/ 0 w 49"/>
                <a:gd name="T25" fmla="*/ 7 h 48"/>
                <a:gd name="T26" fmla="*/ 12 w 49"/>
                <a:gd name="T27" fmla="*/ 5 h 48"/>
                <a:gd name="T28" fmla="*/ 19 w 49"/>
                <a:gd name="T29" fmla="*/ 18 h 48"/>
                <a:gd name="T30" fmla="*/ 24 w 49"/>
                <a:gd name="T31" fmla="*/ 32 h 48"/>
                <a:gd name="T32" fmla="*/ 25 w 49"/>
                <a:gd name="T33" fmla="*/ 32 h 48"/>
                <a:gd name="T34" fmla="*/ 26 w 49"/>
                <a:gd name="T35" fmla="*/ 17 h 48"/>
                <a:gd name="T36" fmla="*/ 28 w 49"/>
                <a:gd name="T37" fmla="*/ 2 h 48"/>
                <a:gd name="T38" fmla="*/ 40 w 49"/>
                <a:gd name="T39" fmla="*/ 0 h 48"/>
                <a:gd name="T40" fmla="*/ 49 w 49"/>
                <a:gd name="T41" fmla="*/ 40 h 48"/>
                <a:gd name="T42" fmla="*/ 40 w 49"/>
                <a:gd name="T43" fmla="*/ 42 h 48"/>
                <a:gd name="T44" fmla="*/ 37 w 49"/>
                <a:gd name="T4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48">
                  <a:moveTo>
                    <a:pt x="37" y="27"/>
                  </a:moveTo>
                  <a:cubicBezTo>
                    <a:pt x="36" y="22"/>
                    <a:pt x="35" y="16"/>
                    <a:pt x="34" y="10"/>
                  </a:cubicBezTo>
                  <a:cubicBezTo>
                    <a:pt x="34" y="10"/>
                    <a:pt x="34" y="10"/>
                    <a:pt x="34" y="10"/>
                  </a:cubicBezTo>
                  <a:cubicBezTo>
                    <a:pt x="33" y="15"/>
                    <a:pt x="32" y="22"/>
                    <a:pt x="32" y="27"/>
                  </a:cubicBezTo>
                  <a:cubicBezTo>
                    <a:pt x="29" y="43"/>
                    <a:pt x="29" y="43"/>
                    <a:pt x="29" y="43"/>
                  </a:cubicBezTo>
                  <a:cubicBezTo>
                    <a:pt x="22" y="44"/>
                    <a:pt x="22" y="44"/>
                    <a:pt x="22" y="44"/>
                  </a:cubicBezTo>
                  <a:cubicBezTo>
                    <a:pt x="15" y="29"/>
                    <a:pt x="15" y="29"/>
                    <a:pt x="15" y="29"/>
                  </a:cubicBezTo>
                  <a:cubicBezTo>
                    <a:pt x="13" y="25"/>
                    <a:pt x="11" y="19"/>
                    <a:pt x="9" y="14"/>
                  </a:cubicBezTo>
                  <a:cubicBezTo>
                    <a:pt x="9" y="14"/>
                    <a:pt x="9" y="14"/>
                    <a:pt x="9" y="14"/>
                  </a:cubicBezTo>
                  <a:cubicBezTo>
                    <a:pt x="10" y="20"/>
                    <a:pt x="10" y="26"/>
                    <a:pt x="11" y="31"/>
                  </a:cubicBezTo>
                  <a:cubicBezTo>
                    <a:pt x="13" y="47"/>
                    <a:pt x="13" y="47"/>
                    <a:pt x="13" y="47"/>
                  </a:cubicBezTo>
                  <a:cubicBezTo>
                    <a:pt x="4" y="48"/>
                    <a:pt x="4" y="48"/>
                    <a:pt x="4" y="48"/>
                  </a:cubicBezTo>
                  <a:cubicBezTo>
                    <a:pt x="0" y="7"/>
                    <a:pt x="0" y="7"/>
                    <a:pt x="0" y="7"/>
                  </a:cubicBezTo>
                  <a:cubicBezTo>
                    <a:pt x="12" y="5"/>
                    <a:pt x="12" y="5"/>
                    <a:pt x="12" y="5"/>
                  </a:cubicBezTo>
                  <a:cubicBezTo>
                    <a:pt x="19" y="18"/>
                    <a:pt x="19" y="18"/>
                    <a:pt x="19" y="18"/>
                  </a:cubicBezTo>
                  <a:cubicBezTo>
                    <a:pt x="21" y="22"/>
                    <a:pt x="23" y="27"/>
                    <a:pt x="24" y="32"/>
                  </a:cubicBezTo>
                  <a:cubicBezTo>
                    <a:pt x="25" y="32"/>
                    <a:pt x="25" y="32"/>
                    <a:pt x="25" y="32"/>
                  </a:cubicBezTo>
                  <a:cubicBezTo>
                    <a:pt x="25" y="27"/>
                    <a:pt x="25" y="21"/>
                    <a:pt x="26" y="17"/>
                  </a:cubicBezTo>
                  <a:cubicBezTo>
                    <a:pt x="28" y="2"/>
                    <a:pt x="28" y="2"/>
                    <a:pt x="28" y="2"/>
                  </a:cubicBezTo>
                  <a:cubicBezTo>
                    <a:pt x="40" y="0"/>
                    <a:pt x="40" y="0"/>
                    <a:pt x="40" y="0"/>
                  </a:cubicBezTo>
                  <a:cubicBezTo>
                    <a:pt x="49" y="40"/>
                    <a:pt x="49" y="40"/>
                    <a:pt x="49" y="40"/>
                  </a:cubicBezTo>
                  <a:cubicBezTo>
                    <a:pt x="40" y="42"/>
                    <a:pt x="40" y="42"/>
                    <a:pt x="40" y="42"/>
                  </a:cubicBezTo>
                  <a:lnTo>
                    <a:pt x="37" y="2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7" name="Freeform 50">
              <a:extLst>
                <a:ext uri="{FF2B5EF4-FFF2-40B4-BE49-F238E27FC236}">
                  <a16:creationId xmlns:a16="http://schemas.microsoft.com/office/drawing/2014/main" id="{21BCCAFB-AD38-4CED-A691-EA698A93657F}"/>
                </a:ext>
              </a:extLst>
            </p:cNvPr>
            <p:cNvSpPr>
              <a:spLocks noEditPoints="1"/>
            </p:cNvSpPr>
            <p:nvPr/>
          </p:nvSpPr>
          <p:spPr bwMode="auto">
            <a:xfrm>
              <a:off x="5956973" y="2367600"/>
              <a:ext cx="73988" cy="87606"/>
            </a:xfrm>
            <a:custGeom>
              <a:avLst/>
              <a:gdLst>
                <a:gd name="T0" fmla="*/ 27 w 28"/>
                <a:gd name="T1" fmla="*/ 23 h 33"/>
                <a:gd name="T2" fmla="*/ 28 w 28"/>
                <a:gd name="T3" fmla="*/ 30 h 33"/>
                <a:gd name="T4" fmla="*/ 20 w 28"/>
                <a:gd name="T5" fmla="*/ 31 h 33"/>
                <a:gd name="T6" fmla="*/ 19 w 28"/>
                <a:gd name="T7" fmla="*/ 28 h 33"/>
                <a:gd name="T8" fmla="*/ 19 w 28"/>
                <a:gd name="T9" fmla="*/ 28 h 33"/>
                <a:gd name="T10" fmla="*/ 11 w 28"/>
                <a:gd name="T11" fmla="*/ 32 h 33"/>
                <a:gd name="T12" fmla="*/ 0 w 28"/>
                <a:gd name="T13" fmla="*/ 24 h 33"/>
                <a:gd name="T14" fmla="*/ 17 w 28"/>
                <a:gd name="T15" fmla="*/ 11 h 33"/>
                <a:gd name="T16" fmla="*/ 17 w 28"/>
                <a:gd name="T17" fmla="*/ 11 h 33"/>
                <a:gd name="T18" fmla="*/ 11 w 28"/>
                <a:gd name="T19" fmla="*/ 7 h 33"/>
                <a:gd name="T20" fmla="*/ 3 w 28"/>
                <a:gd name="T21" fmla="*/ 10 h 33"/>
                <a:gd name="T22" fmla="*/ 1 w 28"/>
                <a:gd name="T23" fmla="*/ 4 h 33"/>
                <a:gd name="T24" fmla="*/ 12 w 28"/>
                <a:gd name="T25" fmla="*/ 1 h 33"/>
                <a:gd name="T26" fmla="*/ 26 w 28"/>
                <a:gd name="T27" fmla="*/ 13 h 33"/>
                <a:gd name="T28" fmla="*/ 27 w 28"/>
                <a:gd name="T29" fmla="*/ 23 h 33"/>
                <a:gd name="T30" fmla="*/ 18 w 28"/>
                <a:gd name="T31" fmla="*/ 17 h 33"/>
                <a:gd name="T32" fmla="*/ 9 w 28"/>
                <a:gd name="T33" fmla="*/ 22 h 33"/>
                <a:gd name="T34" fmla="*/ 13 w 28"/>
                <a:gd name="T35" fmla="*/ 25 h 33"/>
                <a:gd name="T36" fmla="*/ 18 w 28"/>
                <a:gd name="T37" fmla="*/ 22 h 33"/>
                <a:gd name="T38" fmla="*/ 18 w 28"/>
                <a:gd name="T39" fmla="*/ 20 h 33"/>
                <a:gd name="T40" fmla="*/ 18 w 28"/>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3">
                  <a:moveTo>
                    <a:pt x="27" y="23"/>
                  </a:moveTo>
                  <a:cubicBezTo>
                    <a:pt x="27" y="26"/>
                    <a:pt x="28" y="29"/>
                    <a:pt x="28" y="30"/>
                  </a:cubicBezTo>
                  <a:cubicBezTo>
                    <a:pt x="20" y="31"/>
                    <a:pt x="20" y="31"/>
                    <a:pt x="20" y="31"/>
                  </a:cubicBezTo>
                  <a:cubicBezTo>
                    <a:pt x="19" y="28"/>
                    <a:pt x="19" y="28"/>
                    <a:pt x="19" y="28"/>
                  </a:cubicBezTo>
                  <a:cubicBezTo>
                    <a:pt x="19" y="28"/>
                    <a:pt x="19" y="28"/>
                    <a:pt x="19" y="28"/>
                  </a:cubicBezTo>
                  <a:cubicBezTo>
                    <a:pt x="17" y="30"/>
                    <a:pt x="14" y="32"/>
                    <a:pt x="11" y="32"/>
                  </a:cubicBezTo>
                  <a:cubicBezTo>
                    <a:pt x="5" y="33"/>
                    <a:pt x="1" y="29"/>
                    <a:pt x="0" y="24"/>
                  </a:cubicBezTo>
                  <a:cubicBezTo>
                    <a:pt x="0" y="16"/>
                    <a:pt x="6" y="12"/>
                    <a:pt x="17" y="11"/>
                  </a:cubicBezTo>
                  <a:cubicBezTo>
                    <a:pt x="17" y="11"/>
                    <a:pt x="17" y="11"/>
                    <a:pt x="17" y="11"/>
                  </a:cubicBezTo>
                  <a:cubicBezTo>
                    <a:pt x="17" y="9"/>
                    <a:pt x="16" y="7"/>
                    <a:pt x="11" y="7"/>
                  </a:cubicBezTo>
                  <a:cubicBezTo>
                    <a:pt x="8" y="8"/>
                    <a:pt x="5" y="9"/>
                    <a:pt x="3" y="10"/>
                  </a:cubicBezTo>
                  <a:cubicBezTo>
                    <a:pt x="1" y="4"/>
                    <a:pt x="1" y="4"/>
                    <a:pt x="1" y="4"/>
                  </a:cubicBezTo>
                  <a:cubicBezTo>
                    <a:pt x="3" y="3"/>
                    <a:pt x="7" y="1"/>
                    <a:pt x="12" y="1"/>
                  </a:cubicBezTo>
                  <a:cubicBezTo>
                    <a:pt x="22" y="0"/>
                    <a:pt x="26" y="6"/>
                    <a:pt x="26" y="13"/>
                  </a:cubicBezTo>
                  <a:lnTo>
                    <a:pt x="27" y="23"/>
                  </a:lnTo>
                  <a:close/>
                  <a:moveTo>
                    <a:pt x="18" y="17"/>
                  </a:moveTo>
                  <a:cubicBezTo>
                    <a:pt x="13" y="17"/>
                    <a:pt x="9" y="19"/>
                    <a:pt x="9" y="22"/>
                  </a:cubicBezTo>
                  <a:cubicBezTo>
                    <a:pt x="10" y="25"/>
                    <a:pt x="11" y="26"/>
                    <a:pt x="13" y="25"/>
                  </a:cubicBezTo>
                  <a:cubicBezTo>
                    <a:pt x="16" y="25"/>
                    <a:pt x="17" y="24"/>
                    <a:pt x="18" y="22"/>
                  </a:cubicBezTo>
                  <a:cubicBezTo>
                    <a:pt x="18" y="21"/>
                    <a:pt x="18" y="21"/>
                    <a:pt x="18" y="20"/>
                  </a:cubicBezTo>
                  <a:lnTo>
                    <a:pt x="18" y="1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8" name="Freeform 51">
              <a:extLst>
                <a:ext uri="{FF2B5EF4-FFF2-40B4-BE49-F238E27FC236}">
                  <a16:creationId xmlns:a16="http://schemas.microsoft.com/office/drawing/2014/main" id="{3EB25B53-D46B-460B-92AD-EB3FA64249DC}"/>
                </a:ext>
              </a:extLst>
            </p:cNvPr>
            <p:cNvSpPr>
              <a:spLocks/>
            </p:cNvSpPr>
            <p:nvPr/>
          </p:nvSpPr>
          <p:spPr bwMode="auto">
            <a:xfrm>
              <a:off x="6050018" y="2364231"/>
              <a:ext cx="73988" cy="83113"/>
            </a:xfrm>
            <a:custGeom>
              <a:avLst/>
              <a:gdLst>
                <a:gd name="T0" fmla="*/ 0 w 28"/>
                <a:gd name="T1" fmla="*/ 11 h 31"/>
                <a:gd name="T2" fmla="*/ 0 w 28"/>
                <a:gd name="T3" fmla="*/ 1 h 31"/>
                <a:gd name="T4" fmla="*/ 8 w 28"/>
                <a:gd name="T5" fmla="*/ 1 h 31"/>
                <a:gd name="T6" fmla="*/ 8 w 28"/>
                <a:gd name="T7" fmla="*/ 5 h 31"/>
                <a:gd name="T8" fmla="*/ 8 w 28"/>
                <a:gd name="T9" fmla="*/ 5 h 31"/>
                <a:gd name="T10" fmla="*/ 18 w 28"/>
                <a:gd name="T11" fmla="*/ 1 h 31"/>
                <a:gd name="T12" fmla="*/ 28 w 28"/>
                <a:gd name="T13" fmla="*/ 13 h 31"/>
                <a:gd name="T14" fmla="*/ 28 w 28"/>
                <a:gd name="T15" fmla="*/ 31 h 31"/>
                <a:gd name="T16" fmla="*/ 19 w 28"/>
                <a:gd name="T17" fmla="*/ 31 h 31"/>
                <a:gd name="T18" fmla="*/ 19 w 28"/>
                <a:gd name="T19" fmla="*/ 14 h 31"/>
                <a:gd name="T20" fmla="*/ 14 w 28"/>
                <a:gd name="T21" fmla="*/ 8 h 31"/>
                <a:gd name="T22" fmla="*/ 10 w 28"/>
                <a:gd name="T23" fmla="*/ 11 h 31"/>
                <a:gd name="T24" fmla="*/ 9 w 28"/>
                <a:gd name="T25" fmla="*/ 14 h 31"/>
                <a:gd name="T26" fmla="*/ 9 w 28"/>
                <a:gd name="T27" fmla="*/ 31 h 31"/>
                <a:gd name="T28" fmla="*/ 0 w 28"/>
                <a:gd name="T29" fmla="*/ 31 h 31"/>
                <a:gd name="T30" fmla="*/ 0 w 28"/>
                <a:gd name="T3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1">
                  <a:moveTo>
                    <a:pt x="0" y="11"/>
                  </a:moveTo>
                  <a:cubicBezTo>
                    <a:pt x="0" y="7"/>
                    <a:pt x="0" y="4"/>
                    <a:pt x="0" y="1"/>
                  </a:cubicBezTo>
                  <a:cubicBezTo>
                    <a:pt x="8" y="1"/>
                    <a:pt x="8" y="1"/>
                    <a:pt x="8" y="1"/>
                  </a:cubicBezTo>
                  <a:cubicBezTo>
                    <a:pt x="8" y="5"/>
                    <a:pt x="8" y="5"/>
                    <a:pt x="8" y="5"/>
                  </a:cubicBezTo>
                  <a:cubicBezTo>
                    <a:pt x="8" y="5"/>
                    <a:pt x="8" y="5"/>
                    <a:pt x="8" y="5"/>
                  </a:cubicBezTo>
                  <a:cubicBezTo>
                    <a:pt x="10" y="3"/>
                    <a:pt x="13" y="1"/>
                    <a:pt x="18" y="1"/>
                  </a:cubicBezTo>
                  <a:cubicBezTo>
                    <a:pt x="24" y="0"/>
                    <a:pt x="28" y="5"/>
                    <a:pt x="28" y="13"/>
                  </a:cubicBezTo>
                  <a:cubicBezTo>
                    <a:pt x="28" y="31"/>
                    <a:pt x="28" y="31"/>
                    <a:pt x="28" y="31"/>
                  </a:cubicBezTo>
                  <a:cubicBezTo>
                    <a:pt x="19" y="31"/>
                    <a:pt x="19" y="31"/>
                    <a:pt x="19" y="31"/>
                  </a:cubicBezTo>
                  <a:cubicBezTo>
                    <a:pt x="19" y="14"/>
                    <a:pt x="19" y="14"/>
                    <a:pt x="19" y="14"/>
                  </a:cubicBezTo>
                  <a:cubicBezTo>
                    <a:pt x="19" y="11"/>
                    <a:pt x="18" y="8"/>
                    <a:pt x="14" y="8"/>
                  </a:cubicBezTo>
                  <a:cubicBezTo>
                    <a:pt x="12" y="8"/>
                    <a:pt x="10" y="10"/>
                    <a:pt x="10" y="11"/>
                  </a:cubicBezTo>
                  <a:cubicBezTo>
                    <a:pt x="9" y="12"/>
                    <a:pt x="9" y="13"/>
                    <a:pt x="9" y="14"/>
                  </a:cubicBezTo>
                  <a:cubicBezTo>
                    <a:pt x="9" y="31"/>
                    <a:pt x="9" y="31"/>
                    <a:pt x="9" y="31"/>
                  </a:cubicBezTo>
                  <a:cubicBezTo>
                    <a:pt x="0" y="31"/>
                    <a:pt x="0" y="31"/>
                    <a:pt x="0" y="31"/>
                  </a:cubicBezTo>
                  <a:lnTo>
                    <a:pt x="0" y="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69" name="Freeform 52">
              <a:extLst>
                <a:ext uri="{FF2B5EF4-FFF2-40B4-BE49-F238E27FC236}">
                  <a16:creationId xmlns:a16="http://schemas.microsoft.com/office/drawing/2014/main" id="{B3783144-C63C-4729-AD1A-71BE67998F7B}"/>
                </a:ext>
              </a:extLst>
            </p:cNvPr>
            <p:cNvSpPr>
              <a:spLocks noEditPoints="1"/>
            </p:cNvSpPr>
            <p:nvPr/>
          </p:nvSpPr>
          <p:spPr bwMode="auto">
            <a:xfrm>
              <a:off x="6140821" y="2367600"/>
              <a:ext cx="73988" cy="85360"/>
            </a:xfrm>
            <a:custGeom>
              <a:avLst/>
              <a:gdLst>
                <a:gd name="T0" fmla="*/ 27 w 28"/>
                <a:gd name="T1" fmla="*/ 25 h 32"/>
                <a:gd name="T2" fmla="*/ 27 w 28"/>
                <a:gd name="T3" fmla="*/ 32 h 32"/>
                <a:gd name="T4" fmla="*/ 19 w 28"/>
                <a:gd name="T5" fmla="*/ 31 h 32"/>
                <a:gd name="T6" fmla="*/ 18 w 28"/>
                <a:gd name="T7" fmla="*/ 28 h 32"/>
                <a:gd name="T8" fmla="*/ 18 w 28"/>
                <a:gd name="T9" fmla="*/ 28 h 32"/>
                <a:gd name="T10" fmla="*/ 9 w 28"/>
                <a:gd name="T11" fmla="*/ 31 h 32"/>
                <a:gd name="T12" fmla="*/ 0 w 28"/>
                <a:gd name="T13" fmla="*/ 22 h 32"/>
                <a:gd name="T14" fmla="*/ 19 w 28"/>
                <a:gd name="T15" fmla="*/ 12 h 32"/>
                <a:gd name="T16" fmla="*/ 19 w 28"/>
                <a:gd name="T17" fmla="*/ 11 h 32"/>
                <a:gd name="T18" fmla="*/ 14 w 28"/>
                <a:gd name="T19" fmla="*/ 7 h 32"/>
                <a:gd name="T20" fmla="*/ 5 w 28"/>
                <a:gd name="T21" fmla="*/ 9 h 32"/>
                <a:gd name="T22" fmla="*/ 4 w 28"/>
                <a:gd name="T23" fmla="*/ 3 h 32"/>
                <a:gd name="T24" fmla="*/ 16 w 28"/>
                <a:gd name="T25" fmla="*/ 1 h 32"/>
                <a:gd name="T26" fmla="*/ 28 w 28"/>
                <a:gd name="T27" fmla="*/ 15 h 32"/>
                <a:gd name="T28" fmla="*/ 27 w 28"/>
                <a:gd name="T29" fmla="*/ 25 h 32"/>
                <a:gd name="T30" fmla="*/ 18 w 28"/>
                <a:gd name="T31" fmla="*/ 17 h 32"/>
                <a:gd name="T32" fmla="*/ 10 w 28"/>
                <a:gd name="T33" fmla="*/ 21 h 32"/>
                <a:gd name="T34" fmla="*/ 13 w 28"/>
                <a:gd name="T35" fmla="*/ 25 h 32"/>
                <a:gd name="T36" fmla="*/ 18 w 28"/>
                <a:gd name="T37" fmla="*/ 22 h 32"/>
                <a:gd name="T38" fmla="*/ 18 w 28"/>
                <a:gd name="T39" fmla="*/ 21 h 32"/>
                <a:gd name="T40" fmla="*/ 18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27" y="25"/>
                  </a:moveTo>
                  <a:cubicBezTo>
                    <a:pt x="27" y="28"/>
                    <a:pt x="27" y="30"/>
                    <a:pt x="27" y="32"/>
                  </a:cubicBezTo>
                  <a:cubicBezTo>
                    <a:pt x="19" y="31"/>
                    <a:pt x="19" y="31"/>
                    <a:pt x="19" y="31"/>
                  </a:cubicBezTo>
                  <a:cubicBezTo>
                    <a:pt x="18" y="28"/>
                    <a:pt x="18" y="28"/>
                    <a:pt x="18" y="28"/>
                  </a:cubicBezTo>
                  <a:cubicBezTo>
                    <a:pt x="18" y="28"/>
                    <a:pt x="18" y="28"/>
                    <a:pt x="18" y="28"/>
                  </a:cubicBezTo>
                  <a:cubicBezTo>
                    <a:pt x="16" y="31"/>
                    <a:pt x="13" y="32"/>
                    <a:pt x="9" y="31"/>
                  </a:cubicBezTo>
                  <a:cubicBezTo>
                    <a:pt x="3" y="31"/>
                    <a:pt x="0" y="26"/>
                    <a:pt x="0" y="22"/>
                  </a:cubicBezTo>
                  <a:cubicBezTo>
                    <a:pt x="1" y="14"/>
                    <a:pt x="8" y="11"/>
                    <a:pt x="19" y="12"/>
                  </a:cubicBezTo>
                  <a:cubicBezTo>
                    <a:pt x="19" y="11"/>
                    <a:pt x="19" y="11"/>
                    <a:pt x="19" y="11"/>
                  </a:cubicBezTo>
                  <a:cubicBezTo>
                    <a:pt x="19" y="10"/>
                    <a:pt x="18" y="7"/>
                    <a:pt x="14" y="7"/>
                  </a:cubicBezTo>
                  <a:cubicBezTo>
                    <a:pt x="10" y="7"/>
                    <a:pt x="7" y="8"/>
                    <a:pt x="5" y="9"/>
                  </a:cubicBezTo>
                  <a:cubicBezTo>
                    <a:pt x="4" y="3"/>
                    <a:pt x="4" y="3"/>
                    <a:pt x="4" y="3"/>
                  </a:cubicBezTo>
                  <a:cubicBezTo>
                    <a:pt x="6" y="2"/>
                    <a:pt x="10" y="0"/>
                    <a:pt x="16" y="1"/>
                  </a:cubicBezTo>
                  <a:cubicBezTo>
                    <a:pt x="25" y="2"/>
                    <a:pt x="28" y="8"/>
                    <a:pt x="28" y="15"/>
                  </a:cubicBezTo>
                  <a:lnTo>
                    <a:pt x="27" y="25"/>
                  </a:lnTo>
                  <a:close/>
                  <a:moveTo>
                    <a:pt x="18" y="17"/>
                  </a:moveTo>
                  <a:cubicBezTo>
                    <a:pt x="14" y="17"/>
                    <a:pt x="10" y="18"/>
                    <a:pt x="10" y="21"/>
                  </a:cubicBezTo>
                  <a:cubicBezTo>
                    <a:pt x="9" y="24"/>
                    <a:pt x="11" y="25"/>
                    <a:pt x="13" y="25"/>
                  </a:cubicBezTo>
                  <a:cubicBezTo>
                    <a:pt x="15" y="25"/>
                    <a:pt x="17" y="24"/>
                    <a:pt x="18" y="22"/>
                  </a:cubicBezTo>
                  <a:cubicBezTo>
                    <a:pt x="18" y="22"/>
                    <a:pt x="18" y="21"/>
                    <a:pt x="18" y="21"/>
                  </a:cubicBezTo>
                  <a:lnTo>
                    <a:pt x="18" y="1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0" name="Freeform 53">
              <a:extLst>
                <a:ext uri="{FF2B5EF4-FFF2-40B4-BE49-F238E27FC236}">
                  <a16:creationId xmlns:a16="http://schemas.microsoft.com/office/drawing/2014/main" id="{5BB8386A-EB22-409A-B240-3D15BA168BE4}"/>
                </a:ext>
              </a:extLst>
            </p:cNvPr>
            <p:cNvSpPr>
              <a:spLocks noEditPoints="1"/>
            </p:cNvSpPr>
            <p:nvPr/>
          </p:nvSpPr>
          <p:spPr bwMode="auto">
            <a:xfrm>
              <a:off x="6228261" y="2375462"/>
              <a:ext cx="87440" cy="120177"/>
            </a:xfrm>
            <a:custGeom>
              <a:avLst/>
              <a:gdLst>
                <a:gd name="T0" fmla="*/ 29 w 33"/>
                <a:gd name="T1" fmla="*/ 30 h 45"/>
                <a:gd name="T2" fmla="*/ 23 w 33"/>
                <a:gd name="T3" fmla="*/ 42 h 45"/>
                <a:gd name="T4" fmla="*/ 10 w 33"/>
                <a:gd name="T5" fmla="*/ 44 h 45"/>
                <a:gd name="T6" fmla="*/ 0 w 33"/>
                <a:gd name="T7" fmla="*/ 40 h 45"/>
                <a:gd name="T8" fmla="*/ 3 w 33"/>
                <a:gd name="T9" fmla="*/ 34 h 45"/>
                <a:gd name="T10" fmla="*/ 11 w 33"/>
                <a:gd name="T11" fmla="*/ 37 h 45"/>
                <a:gd name="T12" fmla="*/ 20 w 33"/>
                <a:gd name="T13" fmla="*/ 30 h 45"/>
                <a:gd name="T14" fmla="*/ 20 w 33"/>
                <a:gd name="T15" fmla="*/ 29 h 45"/>
                <a:gd name="T16" fmla="*/ 20 w 33"/>
                <a:gd name="T17" fmla="*/ 29 h 45"/>
                <a:gd name="T18" fmla="*/ 11 w 33"/>
                <a:gd name="T19" fmla="*/ 31 h 45"/>
                <a:gd name="T20" fmla="*/ 1 w 33"/>
                <a:gd name="T21" fmla="*/ 15 h 45"/>
                <a:gd name="T22" fmla="*/ 17 w 33"/>
                <a:gd name="T23" fmla="*/ 1 h 45"/>
                <a:gd name="T24" fmla="*/ 24 w 33"/>
                <a:gd name="T25" fmla="*/ 7 h 45"/>
                <a:gd name="T26" fmla="*/ 24 w 33"/>
                <a:gd name="T27" fmla="*/ 7 h 45"/>
                <a:gd name="T28" fmla="*/ 25 w 33"/>
                <a:gd name="T29" fmla="*/ 3 h 45"/>
                <a:gd name="T30" fmla="*/ 33 w 33"/>
                <a:gd name="T31" fmla="*/ 5 h 45"/>
                <a:gd name="T32" fmla="*/ 32 w 33"/>
                <a:gd name="T33" fmla="*/ 13 h 45"/>
                <a:gd name="T34" fmla="*/ 29 w 33"/>
                <a:gd name="T35" fmla="*/ 30 h 45"/>
                <a:gd name="T36" fmla="*/ 22 w 33"/>
                <a:gd name="T37" fmla="*/ 15 h 45"/>
                <a:gd name="T38" fmla="*/ 22 w 33"/>
                <a:gd name="T39" fmla="*/ 13 h 45"/>
                <a:gd name="T40" fmla="*/ 18 w 33"/>
                <a:gd name="T41" fmla="*/ 9 h 45"/>
                <a:gd name="T42" fmla="*/ 10 w 33"/>
                <a:gd name="T43" fmla="*/ 16 h 45"/>
                <a:gd name="T44" fmla="*/ 15 w 33"/>
                <a:gd name="T45" fmla="*/ 25 h 45"/>
                <a:gd name="T46" fmla="*/ 21 w 33"/>
                <a:gd name="T47" fmla="*/ 22 h 45"/>
                <a:gd name="T48" fmla="*/ 21 w 33"/>
                <a:gd name="T49" fmla="*/ 19 h 45"/>
                <a:gd name="T50" fmla="*/ 22 w 33"/>
                <a:gd name="T51" fmla="*/ 1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45">
                  <a:moveTo>
                    <a:pt x="29" y="30"/>
                  </a:moveTo>
                  <a:cubicBezTo>
                    <a:pt x="28" y="35"/>
                    <a:pt x="26" y="40"/>
                    <a:pt x="23" y="42"/>
                  </a:cubicBezTo>
                  <a:cubicBezTo>
                    <a:pt x="19" y="45"/>
                    <a:pt x="15" y="45"/>
                    <a:pt x="10" y="44"/>
                  </a:cubicBezTo>
                  <a:cubicBezTo>
                    <a:pt x="6" y="44"/>
                    <a:pt x="2" y="42"/>
                    <a:pt x="0" y="40"/>
                  </a:cubicBezTo>
                  <a:cubicBezTo>
                    <a:pt x="3" y="34"/>
                    <a:pt x="3" y="34"/>
                    <a:pt x="3" y="34"/>
                  </a:cubicBezTo>
                  <a:cubicBezTo>
                    <a:pt x="4" y="35"/>
                    <a:pt x="7" y="37"/>
                    <a:pt x="11" y="37"/>
                  </a:cubicBezTo>
                  <a:cubicBezTo>
                    <a:pt x="15" y="38"/>
                    <a:pt x="19" y="36"/>
                    <a:pt x="20" y="30"/>
                  </a:cubicBezTo>
                  <a:cubicBezTo>
                    <a:pt x="20" y="29"/>
                    <a:pt x="20" y="29"/>
                    <a:pt x="20" y="29"/>
                  </a:cubicBezTo>
                  <a:cubicBezTo>
                    <a:pt x="20" y="29"/>
                    <a:pt x="20" y="29"/>
                    <a:pt x="20" y="29"/>
                  </a:cubicBezTo>
                  <a:cubicBezTo>
                    <a:pt x="18" y="31"/>
                    <a:pt x="15" y="32"/>
                    <a:pt x="11" y="31"/>
                  </a:cubicBezTo>
                  <a:cubicBezTo>
                    <a:pt x="4" y="30"/>
                    <a:pt x="0" y="23"/>
                    <a:pt x="1" y="15"/>
                  </a:cubicBezTo>
                  <a:cubicBezTo>
                    <a:pt x="3" y="6"/>
                    <a:pt x="10" y="0"/>
                    <a:pt x="17" y="1"/>
                  </a:cubicBezTo>
                  <a:cubicBezTo>
                    <a:pt x="21" y="2"/>
                    <a:pt x="23" y="4"/>
                    <a:pt x="24" y="7"/>
                  </a:cubicBezTo>
                  <a:cubicBezTo>
                    <a:pt x="24" y="7"/>
                    <a:pt x="24" y="7"/>
                    <a:pt x="24" y="7"/>
                  </a:cubicBezTo>
                  <a:cubicBezTo>
                    <a:pt x="25" y="3"/>
                    <a:pt x="25" y="3"/>
                    <a:pt x="25" y="3"/>
                  </a:cubicBezTo>
                  <a:cubicBezTo>
                    <a:pt x="33" y="5"/>
                    <a:pt x="33" y="5"/>
                    <a:pt x="33" y="5"/>
                  </a:cubicBezTo>
                  <a:cubicBezTo>
                    <a:pt x="33" y="7"/>
                    <a:pt x="32" y="9"/>
                    <a:pt x="32" y="13"/>
                  </a:cubicBezTo>
                  <a:lnTo>
                    <a:pt x="29" y="30"/>
                  </a:lnTo>
                  <a:close/>
                  <a:moveTo>
                    <a:pt x="22" y="15"/>
                  </a:moveTo>
                  <a:cubicBezTo>
                    <a:pt x="22" y="15"/>
                    <a:pt x="22" y="14"/>
                    <a:pt x="22" y="13"/>
                  </a:cubicBezTo>
                  <a:cubicBezTo>
                    <a:pt x="22" y="11"/>
                    <a:pt x="20" y="9"/>
                    <a:pt x="18" y="9"/>
                  </a:cubicBezTo>
                  <a:cubicBezTo>
                    <a:pt x="14" y="8"/>
                    <a:pt x="11" y="11"/>
                    <a:pt x="10" y="16"/>
                  </a:cubicBezTo>
                  <a:cubicBezTo>
                    <a:pt x="10" y="21"/>
                    <a:pt x="11" y="24"/>
                    <a:pt x="15" y="25"/>
                  </a:cubicBezTo>
                  <a:cubicBezTo>
                    <a:pt x="18" y="25"/>
                    <a:pt x="20" y="24"/>
                    <a:pt x="21" y="22"/>
                  </a:cubicBezTo>
                  <a:cubicBezTo>
                    <a:pt x="21" y="21"/>
                    <a:pt x="21" y="20"/>
                    <a:pt x="21" y="19"/>
                  </a:cubicBezTo>
                  <a:lnTo>
                    <a:pt x="22"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1" name="Freeform 54">
              <a:extLst>
                <a:ext uri="{FF2B5EF4-FFF2-40B4-BE49-F238E27FC236}">
                  <a16:creationId xmlns:a16="http://schemas.microsoft.com/office/drawing/2014/main" id="{A0ED7687-C7FC-4556-8046-6E9C86CF13EE}"/>
                </a:ext>
              </a:extLst>
            </p:cNvPr>
            <p:cNvSpPr>
              <a:spLocks noEditPoints="1"/>
            </p:cNvSpPr>
            <p:nvPr/>
          </p:nvSpPr>
          <p:spPr bwMode="auto">
            <a:xfrm>
              <a:off x="6321306" y="2391187"/>
              <a:ext cx="85198" cy="90975"/>
            </a:xfrm>
            <a:custGeom>
              <a:avLst/>
              <a:gdLst>
                <a:gd name="T0" fmla="*/ 10 w 32"/>
                <a:gd name="T1" fmla="*/ 19 h 34"/>
                <a:gd name="T2" fmla="*/ 17 w 32"/>
                <a:gd name="T3" fmla="*/ 27 h 34"/>
                <a:gd name="T4" fmla="*/ 26 w 32"/>
                <a:gd name="T5" fmla="*/ 27 h 34"/>
                <a:gd name="T6" fmla="*/ 25 w 32"/>
                <a:gd name="T7" fmla="*/ 34 h 34"/>
                <a:gd name="T8" fmla="*/ 14 w 32"/>
                <a:gd name="T9" fmla="*/ 33 h 34"/>
                <a:gd name="T10" fmla="*/ 2 w 32"/>
                <a:gd name="T11" fmla="*/ 15 h 34"/>
                <a:gd name="T12" fmla="*/ 21 w 32"/>
                <a:gd name="T13" fmla="*/ 3 h 34"/>
                <a:gd name="T14" fmla="*/ 30 w 32"/>
                <a:gd name="T15" fmla="*/ 20 h 34"/>
                <a:gd name="T16" fmla="*/ 29 w 32"/>
                <a:gd name="T17" fmla="*/ 24 h 34"/>
                <a:gd name="T18" fmla="*/ 10 w 32"/>
                <a:gd name="T19" fmla="*/ 19 h 34"/>
                <a:gd name="T20" fmla="*/ 22 w 32"/>
                <a:gd name="T21" fmla="*/ 16 h 34"/>
                <a:gd name="T22" fmla="*/ 19 w 32"/>
                <a:gd name="T23" fmla="*/ 9 h 34"/>
                <a:gd name="T24" fmla="*/ 12 w 32"/>
                <a:gd name="T25" fmla="*/ 13 h 34"/>
                <a:gd name="T26" fmla="*/ 22 w 32"/>
                <a:gd name="T2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4">
                  <a:moveTo>
                    <a:pt x="10" y="19"/>
                  </a:moveTo>
                  <a:cubicBezTo>
                    <a:pt x="10" y="23"/>
                    <a:pt x="13" y="26"/>
                    <a:pt x="17" y="27"/>
                  </a:cubicBezTo>
                  <a:cubicBezTo>
                    <a:pt x="20" y="27"/>
                    <a:pt x="23" y="28"/>
                    <a:pt x="26" y="27"/>
                  </a:cubicBezTo>
                  <a:cubicBezTo>
                    <a:pt x="25" y="34"/>
                    <a:pt x="25" y="34"/>
                    <a:pt x="25" y="34"/>
                  </a:cubicBezTo>
                  <a:cubicBezTo>
                    <a:pt x="22" y="34"/>
                    <a:pt x="18" y="34"/>
                    <a:pt x="14" y="33"/>
                  </a:cubicBezTo>
                  <a:cubicBezTo>
                    <a:pt x="5" y="31"/>
                    <a:pt x="0" y="24"/>
                    <a:pt x="2" y="15"/>
                  </a:cubicBezTo>
                  <a:cubicBezTo>
                    <a:pt x="4" y="7"/>
                    <a:pt x="10" y="0"/>
                    <a:pt x="21" y="3"/>
                  </a:cubicBezTo>
                  <a:cubicBezTo>
                    <a:pt x="30" y="5"/>
                    <a:pt x="32" y="13"/>
                    <a:pt x="30" y="20"/>
                  </a:cubicBezTo>
                  <a:cubicBezTo>
                    <a:pt x="30" y="22"/>
                    <a:pt x="29" y="23"/>
                    <a:pt x="29" y="24"/>
                  </a:cubicBezTo>
                  <a:lnTo>
                    <a:pt x="10" y="19"/>
                  </a:lnTo>
                  <a:close/>
                  <a:moveTo>
                    <a:pt x="22" y="16"/>
                  </a:moveTo>
                  <a:cubicBezTo>
                    <a:pt x="23" y="13"/>
                    <a:pt x="23" y="9"/>
                    <a:pt x="19" y="9"/>
                  </a:cubicBezTo>
                  <a:cubicBezTo>
                    <a:pt x="15" y="8"/>
                    <a:pt x="12" y="11"/>
                    <a:pt x="12" y="13"/>
                  </a:cubicBezTo>
                  <a:lnTo>
                    <a:pt x="22" y="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2" name="Freeform 55">
              <a:extLst>
                <a:ext uri="{FF2B5EF4-FFF2-40B4-BE49-F238E27FC236}">
                  <a16:creationId xmlns:a16="http://schemas.microsoft.com/office/drawing/2014/main" id="{BF12BFBD-50D3-4E2D-8E5F-83239CB65A04}"/>
                </a:ext>
              </a:extLst>
            </p:cNvPr>
            <p:cNvSpPr>
              <a:spLocks/>
            </p:cNvSpPr>
            <p:nvPr/>
          </p:nvSpPr>
          <p:spPr bwMode="auto">
            <a:xfrm>
              <a:off x="4852760" y="2620310"/>
              <a:ext cx="377786" cy="290896"/>
            </a:xfrm>
            <a:custGeom>
              <a:avLst/>
              <a:gdLst>
                <a:gd name="T0" fmla="*/ 103 w 142"/>
                <a:gd name="T1" fmla="*/ 70 h 109"/>
                <a:gd name="T2" fmla="*/ 78 w 142"/>
                <a:gd name="T3" fmla="*/ 49 h 109"/>
                <a:gd name="T4" fmla="*/ 9 w 142"/>
                <a:gd name="T5" fmla="*/ 35 h 109"/>
                <a:gd name="T6" fmla="*/ 0 w 142"/>
                <a:gd name="T7" fmla="*/ 9 h 109"/>
                <a:gd name="T8" fmla="*/ 91 w 142"/>
                <a:gd name="T9" fmla="*/ 25 h 109"/>
                <a:gd name="T10" fmla="*/ 127 w 142"/>
                <a:gd name="T11" fmla="*/ 57 h 109"/>
                <a:gd name="T12" fmla="*/ 127 w 142"/>
                <a:gd name="T13" fmla="*/ 57 h 109"/>
                <a:gd name="T14" fmla="*/ 135 w 142"/>
                <a:gd name="T15" fmla="*/ 53 h 109"/>
                <a:gd name="T16" fmla="*/ 141 w 142"/>
                <a:gd name="T17" fmla="*/ 50 h 109"/>
                <a:gd name="T18" fmla="*/ 130 w 142"/>
                <a:gd name="T19" fmla="*/ 109 h 109"/>
                <a:gd name="T20" fmla="*/ 89 w 142"/>
                <a:gd name="T21" fmla="*/ 77 h 109"/>
                <a:gd name="T22" fmla="*/ 103 w 142"/>
                <a:gd name="T23" fmla="*/ 70 h 109"/>
                <a:gd name="T24" fmla="*/ 95 w 142"/>
                <a:gd name="T25" fmla="*/ 7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09">
                  <a:moveTo>
                    <a:pt x="103" y="70"/>
                  </a:moveTo>
                  <a:cubicBezTo>
                    <a:pt x="95" y="61"/>
                    <a:pt x="86" y="54"/>
                    <a:pt x="78" y="49"/>
                  </a:cubicBezTo>
                  <a:cubicBezTo>
                    <a:pt x="59" y="38"/>
                    <a:pt x="32" y="27"/>
                    <a:pt x="9" y="35"/>
                  </a:cubicBezTo>
                  <a:cubicBezTo>
                    <a:pt x="0" y="9"/>
                    <a:pt x="0" y="9"/>
                    <a:pt x="0" y="9"/>
                  </a:cubicBezTo>
                  <a:cubicBezTo>
                    <a:pt x="26" y="0"/>
                    <a:pt x="57" y="6"/>
                    <a:pt x="91" y="25"/>
                  </a:cubicBezTo>
                  <a:cubicBezTo>
                    <a:pt x="104" y="33"/>
                    <a:pt x="117" y="44"/>
                    <a:pt x="127" y="57"/>
                  </a:cubicBezTo>
                  <a:cubicBezTo>
                    <a:pt x="127" y="57"/>
                    <a:pt x="127" y="57"/>
                    <a:pt x="127" y="57"/>
                  </a:cubicBezTo>
                  <a:cubicBezTo>
                    <a:pt x="135" y="53"/>
                    <a:pt x="135" y="53"/>
                    <a:pt x="135" y="53"/>
                  </a:cubicBezTo>
                  <a:cubicBezTo>
                    <a:pt x="141" y="50"/>
                    <a:pt x="141" y="50"/>
                    <a:pt x="141" y="50"/>
                  </a:cubicBezTo>
                  <a:cubicBezTo>
                    <a:pt x="142" y="71"/>
                    <a:pt x="135" y="98"/>
                    <a:pt x="130" y="109"/>
                  </a:cubicBezTo>
                  <a:cubicBezTo>
                    <a:pt x="116" y="92"/>
                    <a:pt x="99" y="81"/>
                    <a:pt x="89" y="77"/>
                  </a:cubicBezTo>
                  <a:cubicBezTo>
                    <a:pt x="103" y="70"/>
                    <a:pt x="103" y="70"/>
                    <a:pt x="103" y="70"/>
                  </a:cubicBezTo>
                  <a:cubicBezTo>
                    <a:pt x="95" y="74"/>
                    <a:pt x="95" y="74"/>
                    <a:pt x="95" y="74"/>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3" name="Freeform 56">
              <a:extLst>
                <a:ext uri="{FF2B5EF4-FFF2-40B4-BE49-F238E27FC236}">
                  <a16:creationId xmlns:a16="http://schemas.microsoft.com/office/drawing/2014/main" id="{59D47C87-C620-43A3-92E4-2E3E4CA7BCAB}"/>
                </a:ext>
              </a:extLst>
            </p:cNvPr>
            <p:cNvSpPr>
              <a:spLocks/>
            </p:cNvSpPr>
            <p:nvPr/>
          </p:nvSpPr>
          <p:spPr bwMode="auto">
            <a:xfrm>
              <a:off x="4746262" y="2786537"/>
              <a:ext cx="380028" cy="293143"/>
            </a:xfrm>
            <a:custGeom>
              <a:avLst/>
              <a:gdLst>
                <a:gd name="T0" fmla="*/ 40 w 143"/>
                <a:gd name="T1" fmla="*/ 40 h 110"/>
                <a:gd name="T2" fmla="*/ 65 w 143"/>
                <a:gd name="T3" fmla="*/ 61 h 110"/>
                <a:gd name="T4" fmla="*/ 134 w 143"/>
                <a:gd name="T5" fmla="*/ 75 h 110"/>
                <a:gd name="T6" fmla="*/ 143 w 143"/>
                <a:gd name="T7" fmla="*/ 101 h 110"/>
                <a:gd name="T8" fmla="*/ 51 w 143"/>
                <a:gd name="T9" fmla="*/ 84 h 110"/>
                <a:gd name="T10" fmla="*/ 15 w 143"/>
                <a:gd name="T11" fmla="*/ 53 h 110"/>
                <a:gd name="T12" fmla="*/ 15 w 143"/>
                <a:gd name="T13" fmla="*/ 53 h 110"/>
                <a:gd name="T14" fmla="*/ 8 w 143"/>
                <a:gd name="T15" fmla="*/ 57 h 110"/>
                <a:gd name="T16" fmla="*/ 2 w 143"/>
                <a:gd name="T17" fmla="*/ 60 h 110"/>
                <a:gd name="T18" fmla="*/ 13 w 143"/>
                <a:gd name="T19" fmla="*/ 0 h 110"/>
                <a:gd name="T20" fmla="*/ 54 w 143"/>
                <a:gd name="T21" fmla="*/ 33 h 110"/>
                <a:gd name="T22" fmla="*/ 40 w 143"/>
                <a:gd name="T23" fmla="*/ 40 h 110"/>
                <a:gd name="T24" fmla="*/ 48 w 143"/>
                <a:gd name="T25" fmla="*/ 3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10">
                  <a:moveTo>
                    <a:pt x="40" y="40"/>
                  </a:moveTo>
                  <a:cubicBezTo>
                    <a:pt x="48" y="48"/>
                    <a:pt x="56" y="56"/>
                    <a:pt x="65" y="61"/>
                  </a:cubicBezTo>
                  <a:cubicBezTo>
                    <a:pt x="84" y="72"/>
                    <a:pt x="111" y="83"/>
                    <a:pt x="134" y="75"/>
                  </a:cubicBezTo>
                  <a:cubicBezTo>
                    <a:pt x="143" y="101"/>
                    <a:pt x="143" y="101"/>
                    <a:pt x="143" y="101"/>
                  </a:cubicBezTo>
                  <a:cubicBezTo>
                    <a:pt x="117" y="110"/>
                    <a:pt x="86" y="104"/>
                    <a:pt x="51" y="84"/>
                  </a:cubicBezTo>
                  <a:cubicBezTo>
                    <a:pt x="38" y="77"/>
                    <a:pt x="26" y="66"/>
                    <a:pt x="15" y="53"/>
                  </a:cubicBezTo>
                  <a:cubicBezTo>
                    <a:pt x="15" y="53"/>
                    <a:pt x="15" y="53"/>
                    <a:pt x="15" y="53"/>
                  </a:cubicBezTo>
                  <a:cubicBezTo>
                    <a:pt x="8" y="57"/>
                    <a:pt x="8" y="57"/>
                    <a:pt x="8" y="57"/>
                  </a:cubicBezTo>
                  <a:cubicBezTo>
                    <a:pt x="2" y="60"/>
                    <a:pt x="2" y="60"/>
                    <a:pt x="2" y="60"/>
                  </a:cubicBezTo>
                  <a:cubicBezTo>
                    <a:pt x="0" y="39"/>
                    <a:pt x="8" y="11"/>
                    <a:pt x="13" y="0"/>
                  </a:cubicBezTo>
                  <a:cubicBezTo>
                    <a:pt x="26" y="18"/>
                    <a:pt x="44" y="29"/>
                    <a:pt x="54" y="33"/>
                  </a:cubicBezTo>
                  <a:cubicBezTo>
                    <a:pt x="40" y="40"/>
                    <a:pt x="40" y="40"/>
                    <a:pt x="40" y="40"/>
                  </a:cubicBezTo>
                  <a:cubicBezTo>
                    <a:pt x="48" y="36"/>
                    <a:pt x="48" y="36"/>
                    <a:pt x="48" y="36"/>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4" name="Freeform 57">
              <a:extLst>
                <a:ext uri="{FF2B5EF4-FFF2-40B4-BE49-F238E27FC236}">
                  <a16:creationId xmlns:a16="http://schemas.microsoft.com/office/drawing/2014/main" id="{3E71FDAE-0145-4367-AA80-07133CCAA9DE}"/>
                </a:ext>
              </a:extLst>
            </p:cNvPr>
            <p:cNvSpPr>
              <a:spLocks/>
            </p:cNvSpPr>
            <p:nvPr/>
          </p:nvSpPr>
          <p:spPr bwMode="auto">
            <a:xfrm>
              <a:off x="5895316" y="4543149"/>
              <a:ext cx="154702" cy="432414"/>
            </a:xfrm>
            <a:custGeom>
              <a:avLst/>
              <a:gdLst>
                <a:gd name="T0" fmla="*/ 36 w 58"/>
                <a:gd name="T1" fmla="*/ 43 h 162"/>
                <a:gd name="T2" fmla="*/ 30 w 58"/>
                <a:gd name="T3" fmla="*/ 75 h 162"/>
                <a:gd name="T4" fmla="*/ 50 w 58"/>
                <a:gd name="T5" fmla="*/ 142 h 162"/>
                <a:gd name="T6" fmla="*/ 31 w 58"/>
                <a:gd name="T7" fmla="*/ 162 h 162"/>
                <a:gd name="T8" fmla="*/ 2 w 58"/>
                <a:gd name="T9" fmla="*/ 74 h 162"/>
                <a:gd name="T10" fmla="*/ 12 w 58"/>
                <a:gd name="T11" fmla="*/ 27 h 162"/>
                <a:gd name="T12" fmla="*/ 12 w 58"/>
                <a:gd name="T13" fmla="*/ 27 h 162"/>
                <a:gd name="T14" fmla="*/ 5 w 58"/>
                <a:gd name="T15" fmla="*/ 23 h 162"/>
                <a:gd name="T16" fmla="*/ 0 w 58"/>
                <a:gd name="T17" fmla="*/ 19 h 162"/>
                <a:gd name="T18" fmla="*/ 58 w 58"/>
                <a:gd name="T19" fmla="*/ 0 h 162"/>
                <a:gd name="T20" fmla="*/ 49 w 58"/>
                <a:gd name="T21" fmla="*/ 51 h 162"/>
                <a:gd name="T22" fmla="*/ 36 w 58"/>
                <a:gd name="T23" fmla="*/ 43 h 162"/>
                <a:gd name="T24" fmla="*/ 43 w 58"/>
                <a:gd name="T25" fmla="*/ 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62">
                  <a:moveTo>
                    <a:pt x="36" y="43"/>
                  </a:moveTo>
                  <a:cubicBezTo>
                    <a:pt x="32" y="54"/>
                    <a:pt x="30" y="65"/>
                    <a:pt x="30" y="75"/>
                  </a:cubicBezTo>
                  <a:cubicBezTo>
                    <a:pt x="29" y="96"/>
                    <a:pt x="32" y="126"/>
                    <a:pt x="50" y="142"/>
                  </a:cubicBezTo>
                  <a:cubicBezTo>
                    <a:pt x="31" y="162"/>
                    <a:pt x="31" y="162"/>
                    <a:pt x="31" y="162"/>
                  </a:cubicBezTo>
                  <a:cubicBezTo>
                    <a:pt x="11" y="144"/>
                    <a:pt x="1" y="114"/>
                    <a:pt x="2" y="74"/>
                  </a:cubicBezTo>
                  <a:cubicBezTo>
                    <a:pt x="3" y="59"/>
                    <a:pt x="6" y="43"/>
                    <a:pt x="12" y="27"/>
                  </a:cubicBezTo>
                  <a:cubicBezTo>
                    <a:pt x="12" y="27"/>
                    <a:pt x="12" y="27"/>
                    <a:pt x="12" y="27"/>
                  </a:cubicBezTo>
                  <a:cubicBezTo>
                    <a:pt x="5" y="23"/>
                    <a:pt x="5" y="23"/>
                    <a:pt x="5" y="23"/>
                  </a:cubicBezTo>
                  <a:cubicBezTo>
                    <a:pt x="0" y="19"/>
                    <a:pt x="0" y="19"/>
                    <a:pt x="0" y="19"/>
                  </a:cubicBezTo>
                  <a:cubicBezTo>
                    <a:pt x="17" y="7"/>
                    <a:pt x="45" y="1"/>
                    <a:pt x="58" y="0"/>
                  </a:cubicBezTo>
                  <a:cubicBezTo>
                    <a:pt x="49" y="20"/>
                    <a:pt x="47" y="41"/>
                    <a:pt x="49" y="51"/>
                  </a:cubicBezTo>
                  <a:cubicBezTo>
                    <a:pt x="36" y="43"/>
                    <a:pt x="36" y="43"/>
                    <a:pt x="36" y="43"/>
                  </a:cubicBezTo>
                  <a:cubicBezTo>
                    <a:pt x="43" y="47"/>
                    <a:pt x="43" y="47"/>
                    <a:pt x="43" y="47"/>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5" name="Freeform 58">
              <a:extLst>
                <a:ext uri="{FF2B5EF4-FFF2-40B4-BE49-F238E27FC236}">
                  <a16:creationId xmlns:a16="http://schemas.microsoft.com/office/drawing/2014/main" id="{4389764D-F1BB-4FB3-AE6C-B1B180ECCCB4}"/>
                </a:ext>
              </a:extLst>
            </p:cNvPr>
            <p:cNvSpPr>
              <a:spLocks/>
            </p:cNvSpPr>
            <p:nvPr/>
          </p:nvSpPr>
          <p:spPr bwMode="auto">
            <a:xfrm>
              <a:off x="6137458" y="4537532"/>
              <a:ext cx="154702" cy="432414"/>
            </a:xfrm>
            <a:custGeom>
              <a:avLst/>
              <a:gdLst>
                <a:gd name="T0" fmla="*/ 22 w 58"/>
                <a:gd name="T1" fmla="*/ 119 h 162"/>
                <a:gd name="T2" fmla="*/ 28 w 58"/>
                <a:gd name="T3" fmla="*/ 88 h 162"/>
                <a:gd name="T4" fmla="*/ 8 w 58"/>
                <a:gd name="T5" fmla="*/ 20 h 162"/>
                <a:gd name="T6" fmla="*/ 27 w 58"/>
                <a:gd name="T7" fmla="*/ 0 h 162"/>
                <a:gd name="T8" fmla="*/ 56 w 58"/>
                <a:gd name="T9" fmla="*/ 88 h 162"/>
                <a:gd name="T10" fmla="*/ 45 w 58"/>
                <a:gd name="T11" fmla="*/ 135 h 162"/>
                <a:gd name="T12" fmla="*/ 45 w 58"/>
                <a:gd name="T13" fmla="*/ 135 h 162"/>
                <a:gd name="T14" fmla="*/ 53 w 58"/>
                <a:gd name="T15" fmla="*/ 139 h 162"/>
                <a:gd name="T16" fmla="*/ 58 w 58"/>
                <a:gd name="T17" fmla="*/ 143 h 162"/>
                <a:gd name="T18" fmla="*/ 0 w 58"/>
                <a:gd name="T19" fmla="*/ 162 h 162"/>
                <a:gd name="T20" fmla="*/ 9 w 58"/>
                <a:gd name="T21" fmla="*/ 111 h 162"/>
                <a:gd name="T22" fmla="*/ 22 w 58"/>
                <a:gd name="T23" fmla="*/ 119 h 162"/>
                <a:gd name="T24" fmla="*/ 15 w 58"/>
                <a:gd name="T25" fmla="*/ 1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62">
                  <a:moveTo>
                    <a:pt x="22" y="119"/>
                  </a:moveTo>
                  <a:cubicBezTo>
                    <a:pt x="26" y="109"/>
                    <a:pt x="28" y="98"/>
                    <a:pt x="28" y="88"/>
                  </a:cubicBezTo>
                  <a:cubicBezTo>
                    <a:pt x="29" y="66"/>
                    <a:pt x="26" y="36"/>
                    <a:pt x="8" y="20"/>
                  </a:cubicBezTo>
                  <a:cubicBezTo>
                    <a:pt x="27" y="0"/>
                    <a:pt x="27" y="0"/>
                    <a:pt x="27" y="0"/>
                  </a:cubicBezTo>
                  <a:cubicBezTo>
                    <a:pt x="47" y="19"/>
                    <a:pt x="57" y="48"/>
                    <a:pt x="56" y="88"/>
                  </a:cubicBezTo>
                  <a:cubicBezTo>
                    <a:pt x="55" y="103"/>
                    <a:pt x="52" y="119"/>
                    <a:pt x="45" y="135"/>
                  </a:cubicBezTo>
                  <a:cubicBezTo>
                    <a:pt x="45" y="135"/>
                    <a:pt x="45" y="135"/>
                    <a:pt x="45" y="135"/>
                  </a:cubicBezTo>
                  <a:cubicBezTo>
                    <a:pt x="53" y="139"/>
                    <a:pt x="53" y="139"/>
                    <a:pt x="53" y="139"/>
                  </a:cubicBezTo>
                  <a:cubicBezTo>
                    <a:pt x="58" y="143"/>
                    <a:pt x="58" y="143"/>
                    <a:pt x="58" y="143"/>
                  </a:cubicBezTo>
                  <a:cubicBezTo>
                    <a:pt x="40" y="155"/>
                    <a:pt x="13" y="161"/>
                    <a:pt x="0" y="162"/>
                  </a:cubicBezTo>
                  <a:cubicBezTo>
                    <a:pt x="9" y="142"/>
                    <a:pt x="11" y="121"/>
                    <a:pt x="9" y="111"/>
                  </a:cubicBezTo>
                  <a:cubicBezTo>
                    <a:pt x="22" y="119"/>
                    <a:pt x="22" y="119"/>
                    <a:pt x="22" y="119"/>
                  </a:cubicBezTo>
                  <a:cubicBezTo>
                    <a:pt x="15" y="115"/>
                    <a:pt x="15" y="115"/>
                    <a:pt x="15" y="115"/>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6" name="Freeform 59">
              <a:extLst>
                <a:ext uri="{FF2B5EF4-FFF2-40B4-BE49-F238E27FC236}">
                  <a16:creationId xmlns:a16="http://schemas.microsoft.com/office/drawing/2014/main" id="{AEFE7377-5592-4E9C-8461-469FC41EBC48}"/>
                </a:ext>
              </a:extLst>
            </p:cNvPr>
            <p:cNvSpPr>
              <a:spLocks/>
            </p:cNvSpPr>
            <p:nvPr/>
          </p:nvSpPr>
          <p:spPr bwMode="auto">
            <a:xfrm>
              <a:off x="7063427" y="2786537"/>
              <a:ext cx="378907" cy="293143"/>
            </a:xfrm>
            <a:custGeom>
              <a:avLst/>
              <a:gdLst>
                <a:gd name="T0" fmla="*/ 102 w 142"/>
                <a:gd name="T1" fmla="*/ 40 h 110"/>
                <a:gd name="T2" fmla="*/ 77 w 142"/>
                <a:gd name="T3" fmla="*/ 61 h 110"/>
                <a:gd name="T4" fmla="*/ 9 w 142"/>
                <a:gd name="T5" fmla="*/ 75 h 110"/>
                <a:gd name="T6" fmla="*/ 0 w 142"/>
                <a:gd name="T7" fmla="*/ 101 h 110"/>
                <a:gd name="T8" fmla="*/ 91 w 142"/>
                <a:gd name="T9" fmla="*/ 84 h 110"/>
                <a:gd name="T10" fmla="*/ 127 w 142"/>
                <a:gd name="T11" fmla="*/ 53 h 110"/>
                <a:gd name="T12" fmla="*/ 127 w 142"/>
                <a:gd name="T13" fmla="*/ 53 h 110"/>
                <a:gd name="T14" fmla="*/ 135 w 142"/>
                <a:gd name="T15" fmla="*/ 57 h 110"/>
                <a:gd name="T16" fmla="*/ 141 w 142"/>
                <a:gd name="T17" fmla="*/ 60 h 110"/>
                <a:gd name="T18" fmla="*/ 129 w 142"/>
                <a:gd name="T19" fmla="*/ 0 h 110"/>
                <a:gd name="T20" fmla="*/ 89 w 142"/>
                <a:gd name="T21" fmla="*/ 33 h 110"/>
                <a:gd name="T22" fmla="*/ 102 w 142"/>
                <a:gd name="T23" fmla="*/ 40 h 110"/>
                <a:gd name="T24" fmla="*/ 95 w 142"/>
                <a:gd name="T25" fmla="*/ 3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10">
                  <a:moveTo>
                    <a:pt x="102" y="40"/>
                  </a:moveTo>
                  <a:cubicBezTo>
                    <a:pt x="95" y="48"/>
                    <a:pt x="86" y="56"/>
                    <a:pt x="77" y="61"/>
                  </a:cubicBezTo>
                  <a:cubicBezTo>
                    <a:pt x="59" y="72"/>
                    <a:pt x="31" y="83"/>
                    <a:pt x="9" y="75"/>
                  </a:cubicBezTo>
                  <a:cubicBezTo>
                    <a:pt x="0" y="101"/>
                    <a:pt x="0" y="101"/>
                    <a:pt x="0" y="101"/>
                  </a:cubicBezTo>
                  <a:cubicBezTo>
                    <a:pt x="26" y="110"/>
                    <a:pt x="57" y="104"/>
                    <a:pt x="91" y="84"/>
                  </a:cubicBezTo>
                  <a:cubicBezTo>
                    <a:pt x="104" y="77"/>
                    <a:pt x="117" y="66"/>
                    <a:pt x="127" y="53"/>
                  </a:cubicBezTo>
                  <a:cubicBezTo>
                    <a:pt x="127" y="53"/>
                    <a:pt x="127" y="53"/>
                    <a:pt x="127" y="53"/>
                  </a:cubicBezTo>
                  <a:cubicBezTo>
                    <a:pt x="135" y="57"/>
                    <a:pt x="135" y="57"/>
                    <a:pt x="135" y="57"/>
                  </a:cubicBezTo>
                  <a:cubicBezTo>
                    <a:pt x="141" y="60"/>
                    <a:pt x="141" y="60"/>
                    <a:pt x="141" y="60"/>
                  </a:cubicBezTo>
                  <a:cubicBezTo>
                    <a:pt x="142" y="39"/>
                    <a:pt x="135" y="12"/>
                    <a:pt x="129" y="0"/>
                  </a:cubicBezTo>
                  <a:cubicBezTo>
                    <a:pt x="116" y="18"/>
                    <a:pt x="99" y="29"/>
                    <a:pt x="89" y="33"/>
                  </a:cubicBezTo>
                  <a:cubicBezTo>
                    <a:pt x="102" y="40"/>
                    <a:pt x="102" y="40"/>
                    <a:pt x="102" y="40"/>
                  </a:cubicBezTo>
                  <a:cubicBezTo>
                    <a:pt x="95" y="36"/>
                    <a:pt x="95" y="36"/>
                    <a:pt x="95" y="36"/>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7" name="Freeform 60">
              <a:extLst>
                <a:ext uri="{FF2B5EF4-FFF2-40B4-BE49-F238E27FC236}">
                  <a16:creationId xmlns:a16="http://schemas.microsoft.com/office/drawing/2014/main" id="{4607A3A7-BAB7-4B51-8243-F2DFFB33CF08}"/>
                </a:ext>
              </a:extLst>
            </p:cNvPr>
            <p:cNvSpPr>
              <a:spLocks/>
            </p:cNvSpPr>
            <p:nvPr/>
          </p:nvSpPr>
          <p:spPr bwMode="auto">
            <a:xfrm>
              <a:off x="6958051" y="2620310"/>
              <a:ext cx="377786" cy="294266"/>
            </a:xfrm>
            <a:custGeom>
              <a:avLst/>
              <a:gdLst>
                <a:gd name="T0" fmla="*/ 40 w 142"/>
                <a:gd name="T1" fmla="*/ 70 h 110"/>
                <a:gd name="T2" fmla="*/ 65 w 142"/>
                <a:gd name="T3" fmla="*/ 49 h 110"/>
                <a:gd name="T4" fmla="*/ 134 w 142"/>
                <a:gd name="T5" fmla="*/ 35 h 110"/>
                <a:gd name="T6" fmla="*/ 142 w 142"/>
                <a:gd name="T7" fmla="*/ 9 h 110"/>
                <a:gd name="T8" fmla="*/ 51 w 142"/>
                <a:gd name="T9" fmla="*/ 26 h 110"/>
                <a:gd name="T10" fmla="*/ 15 w 142"/>
                <a:gd name="T11" fmla="*/ 57 h 110"/>
                <a:gd name="T12" fmla="*/ 15 w 142"/>
                <a:gd name="T13" fmla="*/ 57 h 110"/>
                <a:gd name="T14" fmla="*/ 8 w 142"/>
                <a:gd name="T15" fmla="*/ 53 h 110"/>
                <a:gd name="T16" fmla="*/ 2 w 142"/>
                <a:gd name="T17" fmla="*/ 50 h 110"/>
                <a:gd name="T18" fmla="*/ 13 w 142"/>
                <a:gd name="T19" fmla="*/ 110 h 110"/>
                <a:gd name="T20" fmla="*/ 53 w 142"/>
                <a:gd name="T21" fmla="*/ 77 h 110"/>
                <a:gd name="T22" fmla="*/ 40 w 142"/>
                <a:gd name="T23" fmla="*/ 70 h 110"/>
                <a:gd name="T24" fmla="*/ 47 w 142"/>
                <a:gd name="T25" fmla="*/ 7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10">
                  <a:moveTo>
                    <a:pt x="40" y="70"/>
                  </a:moveTo>
                  <a:cubicBezTo>
                    <a:pt x="48" y="62"/>
                    <a:pt x="56" y="54"/>
                    <a:pt x="65" y="49"/>
                  </a:cubicBezTo>
                  <a:cubicBezTo>
                    <a:pt x="84" y="38"/>
                    <a:pt x="111" y="27"/>
                    <a:pt x="134" y="35"/>
                  </a:cubicBezTo>
                  <a:cubicBezTo>
                    <a:pt x="142" y="9"/>
                    <a:pt x="142" y="9"/>
                    <a:pt x="142" y="9"/>
                  </a:cubicBezTo>
                  <a:cubicBezTo>
                    <a:pt x="116" y="0"/>
                    <a:pt x="86" y="6"/>
                    <a:pt x="51" y="26"/>
                  </a:cubicBezTo>
                  <a:cubicBezTo>
                    <a:pt x="38" y="33"/>
                    <a:pt x="26" y="44"/>
                    <a:pt x="15" y="57"/>
                  </a:cubicBezTo>
                  <a:cubicBezTo>
                    <a:pt x="15" y="57"/>
                    <a:pt x="15" y="57"/>
                    <a:pt x="15" y="57"/>
                  </a:cubicBezTo>
                  <a:cubicBezTo>
                    <a:pt x="8" y="53"/>
                    <a:pt x="8" y="53"/>
                    <a:pt x="8" y="53"/>
                  </a:cubicBezTo>
                  <a:cubicBezTo>
                    <a:pt x="2" y="50"/>
                    <a:pt x="2" y="50"/>
                    <a:pt x="2" y="50"/>
                  </a:cubicBezTo>
                  <a:cubicBezTo>
                    <a:pt x="0" y="71"/>
                    <a:pt x="8" y="98"/>
                    <a:pt x="13" y="110"/>
                  </a:cubicBezTo>
                  <a:cubicBezTo>
                    <a:pt x="26" y="92"/>
                    <a:pt x="44" y="81"/>
                    <a:pt x="53" y="77"/>
                  </a:cubicBezTo>
                  <a:cubicBezTo>
                    <a:pt x="40" y="70"/>
                    <a:pt x="40" y="70"/>
                    <a:pt x="40" y="70"/>
                  </a:cubicBezTo>
                  <a:cubicBezTo>
                    <a:pt x="47" y="74"/>
                    <a:pt x="47" y="74"/>
                    <a:pt x="47" y="74"/>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8" name="Freeform 61">
              <a:extLst>
                <a:ext uri="{FF2B5EF4-FFF2-40B4-BE49-F238E27FC236}">
                  <a16:creationId xmlns:a16="http://schemas.microsoft.com/office/drawing/2014/main" id="{B3CC6BC9-5831-41A6-AED4-C59FBEFBA333}"/>
                </a:ext>
              </a:extLst>
            </p:cNvPr>
            <p:cNvSpPr>
              <a:spLocks/>
            </p:cNvSpPr>
            <p:nvPr/>
          </p:nvSpPr>
          <p:spPr bwMode="auto">
            <a:xfrm>
              <a:off x="5895316" y="3308803"/>
              <a:ext cx="388997" cy="138148"/>
            </a:xfrm>
            <a:custGeom>
              <a:avLst/>
              <a:gdLst>
                <a:gd name="T0" fmla="*/ 108 w 146"/>
                <a:gd name="T1" fmla="*/ 32 h 52"/>
                <a:gd name="T2" fmla="*/ 79 w 146"/>
                <a:gd name="T3" fmla="*/ 27 h 52"/>
                <a:gd name="T4" fmla="*/ 18 w 146"/>
                <a:gd name="T5" fmla="*/ 45 h 52"/>
                <a:gd name="T6" fmla="*/ 0 w 146"/>
                <a:gd name="T7" fmla="*/ 28 h 52"/>
                <a:gd name="T8" fmla="*/ 80 w 146"/>
                <a:gd name="T9" fmla="*/ 2 h 52"/>
                <a:gd name="T10" fmla="*/ 121 w 146"/>
                <a:gd name="T11" fmla="*/ 11 h 52"/>
                <a:gd name="T12" fmla="*/ 121 w 146"/>
                <a:gd name="T13" fmla="*/ 11 h 52"/>
                <a:gd name="T14" fmla="*/ 126 w 146"/>
                <a:gd name="T15" fmla="*/ 5 h 52"/>
                <a:gd name="T16" fmla="*/ 129 w 146"/>
                <a:gd name="T17" fmla="*/ 0 h 52"/>
                <a:gd name="T18" fmla="*/ 146 w 146"/>
                <a:gd name="T19" fmla="*/ 52 h 52"/>
                <a:gd name="T20" fmla="*/ 100 w 146"/>
                <a:gd name="T21" fmla="*/ 44 h 52"/>
                <a:gd name="T22" fmla="*/ 108 w 146"/>
                <a:gd name="T23" fmla="*/ 32 h 52"/>
                <a:gd name="T24" fmla="*/ 103 w 146"/>
                <a:gd name="T25"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52">
                  <a:moveTo>
                    <a:pt x="108" y="32"/>
                  </a:moveTo>
                  <a:cubicBezTo>
                    <a:pt x="98" y="29"/>
                    <a:pt x="88" y="27"/>
                    <a:pt x="79" y="27"/>
                  </a:cubicBezTo>
                  <a:cubicBezTo>
                    <a:pt x="59" y="26"/>
                    <a:pt x="33" y="29"/>
                    <a:pt x="18" y="45"/>
                  </a:cubicBezTo>
                  <a:cubicBezTo>
                    <a:pt x="0" y="28"/>
                    <a:pt x="0" y="28"/>
                    <a:pt x="0" y="28"/>
                  </a:cubicBezTo>
                  <a:cubicBezTo>
                    <a:pt x="17" y="10"/>
                    <a:pt x="44" y="1"/>
                    <a:pt x="80" y="2"/>
                  </a:cubicBezTo>
                  <a:cubicBezTo>
                    <a:pt x="93" y="2"/>
                    <a:pt x="108" y="5"/>
                    <a:pt x="121" y="11"/>
                  </a:cubicBezTo>
                  <a:cubicBezTo>
                    <a:pt x="121" y="11"/>
                    <a:pt x="121" y="11"/>
                    <a:pt x="121" y="11"/>
                  </a:cubicBezTo>
                  <a:cubicBezTo>
                    <a:pt x="126" y="5"/>
                    <a:pt x="126" y="5"/>
                    <a:pt x="126" y="5"/>
                  </a:cubicBezTo>
                  <a:cubicBezTo>
                    <a:pt x="129" y="0"/>
                    <a:pt x="129" y="0"/>
                    <a:pt x="129" y="0"/>
                  </a:cubicBezTo>
                  <a:cubicBezTo>
                    <a:pt x="139" y="16"/>
                    <a:pt x="146" y="41"/>
                    <a:pt x="146" y="52"/>
                  </a:cubicBezTo>
                  <a:cubicBezTo>
                    <a:pt x="128" y="44"/>
                    <a:pt x="109" y="42"/>
                    <a:pt x="100" y="44"/>
                  </a:cubicBezTo>
                  <a:cubicBezTo>
                    <a:pt x="108" y="32"/>
                    <a:pt x="108" y="32"/>
                    <a:pt x="108" y="32"/>
                  </a:cubicBezTo>
                  <a:cubicBezTo>
                    <a:pt x="103" y="39"/>
                    <a:pt x="103" y="39"/>
                    <a:pt x="103"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79" name="Freeform 62">
              <a:extLst>
                <a:ext uri="{FF2B5EF4-FFF2-40B4-BE49-F238E27FC236}">
                  <a16:creationId xmlns:a16="http://schemas.microsoft.com/office/drawing/2014/main" id="{BD4F726D-5FB9-461F-B8B4-AA07F5340F18}"/>
                </a:ext>
              </a:extLst>
            </p:cNvPr>
            <p:cNvSpPr>
              <a:spLocks/>
            </p:cNvSpPr>
            <p:nvPr/>
          </p:nvSpPr>
          <p:spPr bwMode="auto">
            <a:xfrm>
              <a:off x="5900921" y="3527818"/>
              <a:ext cx="388997" cy="138148"/>
            </a:xfrm>
            <a:custGeom>
              <a:avLst/>
              <a:gdLst>
                <a:gd name="T0" fmla="*/ 38 w 146"/>
                <a:gd name="T1" fmla="*/ 20 h 52"/>
                <a:gd name="T2" fmla="*/ 67 w 146"/>
                <a:gd name="T3" fmla="*/ 25 h 52"/>
                <a:gd name="T4" fmla="*/ 128 w 146"/>
                <a:gd name="T5" fmla="*/ 7 h 52"/>
                <a:gd name="T6" fmla="*/ 146 w 146"/>
                <a:gd name="T7" fmla="*/ 24 h 52"/>
                <a:gd name="T8" fmla="*/ 67 w 146"/>
                <a:gd name="T9" fmla="*/ 50 h 52"/>
                <a:gd name="T10" fmla="*/ 25 w 146"/>
                <a:gd name="T11" fmla="*/ 41 h 52"/>
                <a:gd name="T12" fmla="*/ 25 w 146"/>
                <a:gd name="T13" fmla="*/ 41 h 52"/>
                <a:gd name="T14" fmla="*/ 20 w 146"/>
                <a:gd name="T15" fmla="*/ 47 h 52"/>
                <a:gd name="T16" fmla="*/ 17 w 146"/>
                <a:gd name="T17" fmla="*/ 52 h 52"/>
                <a:gd name="T18" fmla="*/ 0 w 146"/>
                <a:gd name="T19" fmla="*/ 0 h 52"/>
                <a:gd name="T20" fmla="*/ 46 w 146"/>
                <a:gd name="T21" fmla="*/ 8 h 52"/>
                <a:gd name="T22" fmla="*/ 38 w 146"/>
                <a:gd name="T23" fmla="*/ 20 h 52"/>
                <a:gd name="T24" fmla="*/ 43 w 146"/>
                <a:gd name="T2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52">
                  <a:moveTo>
                    <a:pt x="38" y="20"/>
                  </a:moveTo>
                  <a:cubicBezTo>
                    <a:pt x="48" y="23"/>
                    <a:pt x="58" y="25"/>
                    <a:pt x="67" y="25"/>
                  </a:cubicBezTo>
                  <a:cubicBezTo>
                    <a:pt x="87" y="26"/>
                    <a:pt x="113" y="23"/>
                    <a:pt x="128" y="7"/>
                  </a:cubicBezTo>
                  <a:cubicBezTo>
                    <a:pt x="146" y="24"/>
                    <a:pt x="146" y="24"/>
                    <a:pt x="146" y="24"/>
                  </a:cubicBezTo>
                  <a:cubicBezTo>
                    <a:pt x="129" y="42"/>
                    <a:pt x="102" y="51"/>
                    <a:pt x="67" y="50"/>
                  </a:cubicBezTo>
                  <a:cubicBezTo>
                    <a:pt x="53" y="50"/>
                    <a:pt x="38" y="46"/>
                    <a:pt x="25" y="41"/>
                  </a:cubicBezTo>
                  <a:cubicBezTo>
                    <a:pt x="25" y="41"/>
                    <a:pt x="25" y="41"/>
                    <a:pt x="25" y="41"/>
                  </a:cubicBezTo>
                  <a:cubicBezTo>
                    <a:pt x="20" y="47"/>
                    <a:pt x="20" y="47"/>
                    <a:pt x="20" y="47"/>
                  </a:cubicBezTo>
                  <a:cubicBezTo>
                    <a:pt x="17" y="52"/>
                    <a:pt x="17" y="52"/>
                    <a:pt x="17" y="52"/>
                  </a:cubicBezTo>
                  <a:cubicBezTo>
                    <a:pt x="7" y="36"/>
                    <a:pt x="1" y="11"/>
                    <a:pt x="0" y="0"/>
                  </a:cubicBezTo>
                  <a:cubicBezTo>
                    <a:pt x="18" y="8"/>
                    <a:pt x="37" y="10"/>
                    <a:pt x="46" y="8"/>
                  </a:cubicBezTo>
                  <a:cubicBezTo>
                    <a:pt x="38" y="20"/>
                    <a:pt x="38" y="20"/>
                    <a:pt x="38" y="20"/>
                  </a:cubicBezTo>
                  <a:cubicBezTo>
                    <a:pt x="43" y="13"/>
                    <a:pt x="43" y="13"/>
                    <a:pt x="43"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380" name="Freeform 220">
              <a:extLst>
                <a:ext uri="{FF2B5EF4-FFF2-40B4-BE49-F238E27FC236}">
                  <a16:creationId xmlns:a16="http://schemas.microsoft.com/office/drawing/2014/main" id="{304709AB-24BD-4913-BEF7-236F51F0D5D8}"/>
                </a:ext>
              </a:extLst>
            </p:cNvPr>
            <p:cNvSpPr>
              <a:spLocks/>
            </p:cNvSpPr>
            <p:nvPr/>
          </p:nvSpPr>
          <p:spPr bwMode="auto">
            <a:xfrm>
              <a:off x="3908264" y="3528461"/>
              <a:ext cx="604947" cy="604947"/>
            </a:xfrm>
            <a:custGeom>
              <a:avLst/>
              <a:gdLst>
                <a:gd name="T0" fmla="*/ 56 w 227"/>
                <a:gd name="T1" fmla="*/ 195 h 227"/>
                <a:gd name="T2" fmla="*/ 31 w 227"/>
                <a:gd name="T3" fmla="*/ 56 h 227"/>
                <a:gd name="T4" fmla="*/ 170 w 227"/>
                <a:gd name="T5" fmla="*/ 31 h 227"/>
                <a:gd name="T6" fmla="*/ 195 w 227"/>
                <a:gd name="T7" fmla="*/ 170 h 227"/>
                <a:gd name="T8" fmla="*/ 56 w 227"/>
                <a:gd name="T9" fmla="*/ 195 h 227"/>
              </a:gdLst>
              <a:ahLst/>
              <a:cxnLst>
                <a:cxn ang="0">
                  <a:pos x="T0" y="T1"/>
                </a:cxn>
                <a:cxn ang="0">
                  <a:pos x="T2" y="T3"/>
                </a:cxn>
                <a:cxn ang="0">
                  <a:pos x="T4" y="T5"/>
                </a:cxn>
                <a:cxn ang="0">
                  <a:pos x="T6" y="T7"/>
                </a:cxn>
                <a:cxn ang="0">
                  <a:pos x="T8" y="T9"/>
                </a:cxn>
              </a:cxnLst>
              <a:rect l="0" t="0" r="r" b="b"/>
              <a:pathLst>
                <a:path w="227" h="227">
                  <a:moveTo>
                    <a:pt x="56" y="195"/>
                  </a:moveTo>
                  <a:cubicBezTo>
                    <a:pt x="11" y="164"/>
                    <a:pt x="0" y="102"/>
                    <a:pt x="31" y="56"/>
                  </a:cubicBezTo>
                  <a:cubicBezTo>
                    <a:pt x="63" y="11"/>
                    <a:pt x="125" y="0"/>
                    <a:pt x="170" y="31"/>
                  </a:cubicBezTo>
                  <a:cubicBezTo>
                    <a:pt x="215" y="63"/>
                    <a:pt x="227" y="125"/>
                    <a:pt x="195" y="170"/>
                  </a:cubicBezTo>
                  <a:cubicBezTo>
                    <a:pt x="164" y="216"/>
                    <a:pt x="102" y="227"/>
                    <a:pt x="56"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Explore stakeholders</a:t>
              </a:r>
            </a:p>
            <a:p>
              <a:pPr algn="ctr">
                <a:lnSpc>
                  <a:spcPct val="120000"/>
                </a:lnSpc>
              </a:pPr>
              <a:r>
                <a:rPr lang="en-GB" sz="650" b="1" dirty="0">
                  <a:solidFill>
                    <a:srgbClr val="141414"/>
                  </a:solidFill>
                  <a:latin typeface="+mj-lt"/>
                </a:rPr>
                <a:t>&amp; context</a:t>
              </a:r>
            </a:p>
          </p:txBody>
        </p:sp>
        <p:sp>
          <p:nvSpPr>
            <p:cNvPr id="381" name="Freeform 221">
              <a:extLst>
                <a:ext uri="{FF2B5EF4-FFF2-40B4-BE49-F238E27FC236}">
                  <a16:creationId xmlns:a16="http://schemas.microsoft.com/office/drawing/2014/main" id="{47F5B941-E2CD-444C-BCB2-E67BDEC45D12}"/>
                </a:ext>
              </a:extLst>
            </p:cNvPr>
            <p:cNvSpPr>
              <a:spLocks/>
            </p:cNvSpPr>
            <p:nvPr/>
          </p:nvSpPr>
          <p:spPr bwMode="auto">
            <a:xfrm>
              <a:off x="3897149" y="2914902"/>
              <a:ext cx="604947" cy="604947"/>
            </a:xfrm>
            <a:custGeom>
              <a:avLst/>
              <a:gdLst>
                <a:gd name="T0" fmla="*/ 57 w 227"/>
                <a:gd name="T1" fmla="*/ 196 h 227"/>
                <a:gd name="T2" fmla="*/ 32 w 227"/>
                <a:gd name="T3" fmla="*/ 57 h 227"/>
                <a:gd name="T4" fmla="*/ 171 w 227"/>
                <a:gd name="T5" fmla="*/ 32 h 227"/>
                <a:gd name="T6" fmla="*/ 196 w 227"/>
                <a:gd name="T7" fmla="*/ 171 h 227"/>
                <a:gd name="T8" fmla="*/ 57 w 227"/>
                <a:gd name="T9" fmla="*/ 196 h 227"/>
              </a:gdLst>
              <a:ahLst/>
              <a:cxnLst>
                <a:cxn ang="0">
                  <a:pos x="T0" y="T1"/>
                </a:cxn>
                <a:cxn ang="0">
                  <a:pos x="T2" y="T3"/>
                </a:cxn>
                <a:cxn ang="0">
                  <a:pos x="T4" y="T5"/>
                </a:cxn>
                <a:cxn ang="0">
                  <a:pos x="T6" y="T7"/>
                </a:cxn>
                <a:cxn ang="0">
                  <a:pos x="T8" y="T9"/>
                </a:cxn>
              </a:cxnLst>
              <a:rect l="0" t="0" r="r" b="b"/>
              <a:pathLst>
                <a:path w="227" h="227">
                  <a:moveTo>
                    <a:pt x="57" y="196"/>
                  </a:moveTo>
                  <a:cubicBezTo>
                    <a:pt x="11" y="164"/>
                    <a:pt x="0" y="102"/>
                    <a:pt x="32" y="57"/>
                  </a:cubicBezTo>
                  <a:cubicBezTo>
                    <a:pt x="63" y="12"/>
                    <a:pt x="125" y="0"/>
                    <a:pt x="171" y="32"/>
                  </a:cubicBezTo>
                  <a:cubicBezTo>
                    <a:pt x="216" y="63"/>
                    <a:pt x="227" y="126"/>
                    <a:pt x="196" y="171"/>
                  </a:cubicBezTo>
                  <a:cubicBezTo>
                    <a:pt x="164" y="216"/>
                    <a:pt x="102" y="227"/>
                    <a:pt x="57"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Engage</a:t>
              </a:r>
            </a:p>
            <a:p>
              <a:pPr algn="ctr">
                <a:lnSpc>
                  <a:spcPct val="120000"/>
                </a:lnSpc>
              </a:pPr>
              <a:r>
                <a:rPr lang="en-GB" sz="650" b="1" dirty="0">
                  <a:solidFill>
                    <a:srgbClr val="141414"/>
                  </a:solidFill>
                  <a:latin typeface="+mj-lt"/>
                </a:rPr>
                <a:t>with</a:t>
              </a:r>
            </a:p>
            <a:p>
              <a:pPr algn="ctr">
                <a:lnSpc>
                  <a:spcPct val="120000"/>
                </a:lnSpc>
              </a:pPr>
              <a:r>
                <a:rPr lang="en-GB" sz="650" b="1" dirty="0">
                  <a:solidFill>
                    <a:srgbClr val="141414"/>
                  </a:solidFill>
                  <a:latin typeface="+mj-lt"/>
                </a:rPr>
                <a:t>users</a:t>
              </a:r>
            </a:p>
          </p:txBody>
        </p:sp>
        <p:sp>
          <p:nvSpPr>
            <p:cNvPr id="382" name="Freeform 222">
              <a:extLst>
                <a:ext uri="{FF2B5EF4-FFF2-40B4-BE49-F238E27FC236}">
                  <a16:creationId xmlns:a16="http://schemas.microsoft.com/office/drawing/2014/main" id="{2F5CC36D-155C-47C4-9174-EB3F02602DBC}"/>
                </a:ext>
              </a:extLst>
            </p:cNvPr>
            <p:cNvSpPr>
              <a:spLocks/>
            </p:cNvSpPr>
            <p:nvPr/>
          </p:nvSpPr>
          <p:spPr bwMode="auto">
            <a:xfrm>
              <a:off x="4939493" y="1469925"/>
              <a:ext cx="604947" cy="604947"/>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Capture</a:t>
              </a:r>
              <a:br>
                <a:rPr lang="en-GB" sz="650" b="1" dirty="0">
                  <a:solidFill>
                    <a:srgbClr val="141414"/>
                  </a:solidFill>
                  <a:latin typeface="+mj-lt"/>
                </a:rPr>
              </a:br>
              <a:r>
                <a:rPr lang="en-GB" sz="650" b="1" dirty="0">
                  <a:solidFill>
                    <a:srgbClr val="141414"/>
                  </a:solidFill>
                  <a:latin typeface="+mj-lt"/>
                </a:rPr>
                <a:t>wants &amp;</a:t>
              </a:r>
              <a:br>
                <a:rPr lang="en-GB" sz="650" b="1" dirty="0">
                  <a:solidFill>
                    <a:srgbClr val="141414"/>
                  </a:solidFill>
                  <a:latin typeface="+mj-lt"/>
                </a:rPr>
              </a:br>
              <a:r>
                <a:rPr lang="en-GB" sz="650" b="1" dirty="0">
                  <a:solidFill>
                    <a:srgbClr val="141414"/>
                  </a:solidFill>
                  <a:latin typeface="+mj-lt"/>
                </a:rPr>
                <a:t>needs</a:t>
              </a:r>
            </a:p>
          </p:txBody>
        </p:sp>
        <p:sp>
          <p:nvSpPr>
            <p:cNvPr id="383" name="Freeform 223">
              <a:extLst>
                <a:ext uri="{FF2B5EF4-FFF2-40B4-BE49-F238E27FC236}">
                  <a16:creationId xmlns:a16="http://schemas.microsoft.com/office/drawing/2014/main" id="{4ACA02D4-16EC-421B-A1D7-C9C584419E4B}"/>
                </a:ext>
              </a:extLst>
            </p:cNvPr>
            <p:cNvSpPr>
              <a:spLocks/>
            </p:cNvSpPr>
            <p:nvPr/>
          </p:nvSpPr>
          <p:spPr bwMode="auto">
            <a:xfrm>
              <a:off x="4075841" y="2324421"/>
              <a:ext cx="604947" cy="604947"/>
            </a:xfrm>
            <a:custGeom>
              <a:avLst/>
              <a:gdLst>
                <a:gd name="T0" fmla="*/ 57 w 227"/>
                <a:gd name="T1" fmla="*/ 195 h 227"/>
                <a:gd name="T2" fmla="*/ 32 w 227"/>
                <a:gd name="T3" fmla="*/ 56 h 227"/>
                <a:gd name="T4" fmla="*/ 171 w 227"/>
                <a:gd name="T5" fmla="*/ 31 h 227"/>
                <a:gd name="T6" fmla="*/ 196 w 227"/>
                <a:gd name="T7" fmla="*/ 170 h 227"/>
                <a:gd name="T8" fmla="*/ 57 w 227"/>
                <a:gd name="T9" fmla="*/ 195 h 227"/>
              </a:gdLst>
              <a:ahLst/>
              <a:cxnLst>
                <a:cxn ang="0">
                  <a:pos x="T0" y="T1"/>
                </a:cxn>
                <a:cxn ang="0">
                  <a:pos x="T2" y="T3"/>
                </a:cxn>
                <a:cxn ang="0">
                  <a:pos x="T4" y="T5"/>
                </a:cxn>
                <a:cxn ang="0">
                  <a:pos x="T6" y="T7"/>
                </a:cxn>
                <a:cxn ang="0">
                  <a:pos x="T8" y="T9"/>
                </a:cxn>
              </a:cxnLst>
              <a:rect l="0" t="0" r="r" b="b"/>
              <a:pathLst>
                <a:path w="227" h="227">
                  <a:moveTo>
                    <a:pt x="57" y="195"/>
                  </a:moveTo>
                  <a:cubicBezTo>
                    <a:pt x="11" y="164"/>
                    <a:pt x="0" y="101"/>
                    <a:pt x="32" y="56"/>
                  </a:cubicBezTo>
                  <a:cubicBezTo>
                    <a:pt x="63" y="11"/>
                    <a:pt x="125" y="0"/>
                    <a:pt x="171" y="31"/>
                  </a:cubicBezTo>
                  <a:cubicBezTo>
                    <a:pt x="216" y="63"/>
                    <a:pt x="227" y="125"/>
                    <a:pt x="196" y="170"/>
                  </a:cubicBezTo>
                  <a:cubicBezTo>
                    <a:pt x="164" y="215"/>
                    <a:pt x="102" y="227"/>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Under-</a:t>
              </a:r>
            </a:p>
            <a:p>
              <a:pPr algn="ctr">
                <a:lnSpc>
                  <a:spcPct val="120000"/>
                </a:lnSpc>
              </a:pPr>
              <a:r>
                <a:rPr lang="en-GB" sz="650" b="1" dirty="0">
                  <a:solidFill>
                    <a:srgbClr val="141414"/>
                  </a:solidFill>
                  <a:latin typeface="+mj-lt"/>
                </a:rPr>
                <a:t>stand user</a:t>
              </a:r>
              <a:br>
                <a:rPr lang="en-GB" sz="650" b="1" dirty="0">
                  <a:solidFill>
                    <a:srgbClr val="141414"/>
                  </a:solidFill>
                  <a:latin typeface="+mj-lt"/>
                </a:rPr>
              </a:br>
              <a:r>
                <a:rPr lang="en-GB" sz="650" b="1" dirty="0">
                  <a:solidFill>
                    <a:srgbClr val="141414"/>
                  </a:solidFill>
                  <a:latin typeface="+mj-lt"/>
                </a:rPr>
                <a:t>diversity</a:t>
              </a:r>
            </a:p>
          </p:txBody>
        </p:sp>
        <p:sp>
          <p:nvSpPr>
            <p:cNvPr id="384" name="Freeform 224">
              <a:extLst>
                <a:ext uri="{FF2B5EF4-FFF2-40B4-BE49-F238E27FC236}">
                  <a16:creationId xmlns:a16="http://schemas.microsoft.com/office/drawing/2014/main" id="{EE34CCCF-7E51-45FA-9ED7-05C5BE4F620D}"/>
                </a:ext>
              </a:extLst>
            </p:cNvPr>
            <p:cNvSpPr>
              <a:spLocks/>
            </p:cNvSpPr>
            <p:nvPr/>
          </p:nvSpPr>
          <p:spPr bwMode="auto">
            <a:xfrm>
              <a:off x="4437086" y="1824236"/>
              <a:ext cx="604947" cy="604947"/>
            </a:xfrm>
            <a:custGeom>
              <a:avLst/>
              <a:gdLst>
                <a:gd name="T0" fmla="*/ 57 w 227"/>
                <a:gd name="T1" fmla="*/ 195 h 226"/>
                <a:gd name="T2" fmla="*/ 32 w 227"/>
                <a:gd name="T3" fmla="*/ 56 h 226"/>
                <a:gd name="T4" fmla="*/ 171 w 227"/>
                <a:gd name="T5" fmla="*/ 31 h 226"/>
                <a:gd name="T6" fmla="*/ 196 w 227"/>
                <a:gd name="T7" fmla="*/ 170 h 226"/>
                <a:gd name="T8" fmla="*/ 57 w 227"/>
                <a:gd name="T9" fmla="*/ 195 h 226"/>
              </a:gdLst>
              <a:ahLst/>
              <a:cxnLst>
                <a:cxn ang="0">
                  <a:pos x="T0" y="T1"/>
                </a:cxn>
                <a:cxn ang="0">
                  <a:pos x="T2" y="T3"/>
                </a:cxn>
                <a:cxn ang="0">
                  <a:pos x="T4" y="T5"/>
                </a:cxn>
                <a:cxn ang="0">
                  <a:pos x="T6" y="T7"/>
                </a:cxn>
                <a:cxn ang="0">
                  <a:pos x="T8" y="T9"/>
                </a:cxn>
              </a:cxnLst>
              <a:rect l="0" t="0" r="r" b="b"/>
              <a:pathLst>
                <a:path w="227" h="226">
                  <a:moveTo>
                    <a:pt x="57" y="195"/>
                  </a:moveTo>
                  <a:cubicBezTo>
                    <a:pt x="12" y="164"/>
                    <a:pt x="0" y="101"/>
                    <a:pt x="32" y="56"/>
                  </a:cubicBezTo>
                  <a:cubicBezTo>
                    <a:pt x="63" y="11"/>
                    <a:pt x="125" y="0"/>
                    <a:pt x="171" y="31"/>
                  </a:cubicBezTo>
                  <a:cubicBezTo>
                    <a:pt x="216" y="62"/>
                    <a:pt x="227" y="125"/>
                    <a:pt x="196" y="170"/>
                  </a:cubicBezTo>
                  <a:cubicBezTo>
                    <a:pt x="164" y="215"/>
                    <a:pt x="102" y="226"/>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Examine</a:t>
              </a:r>
              <a:br>
                <a:rPr lang="en-GB" sz="650" b="1" dirty="0">
                  <a:solidFill>
                    <a:srgbClr val="141414"/>
                  </a:solidFill>
                  <a:latin typeface="+mj-lt"/>
                </a:rPr>
              </a:br>
              <a:r>
                <a:rPr lang="en-GB" sz="650" b="1" dirty="0">
                  <a:solidFill>
                    <a:srgbClr val="141414"/>
                  </a:solidFill>
                  <a:latin typeface="+mj-lt"/>
                </a:rPr>
                <a:t>user</a:t>
              </a:r>
            </a:p>
            <a:p>
              <a:pPr algn="ctr">
                <a:lnSpc>
                  <a:spcPct val="120000"/>
                </a:lnSpc>
              </a:pPr>
              <a:r>
                <a:rPr lang="en-GB" sz="650" b="1" dirty="0">
                  <a:solidFill>
                    <a:srgbClr val="141414"/>
                  </a:solidFill>
                  <a:latin typeface="+mj-lt"/>
                </a:rPr>
                <a:t>journeys</a:t>
              </a:r>
            </a:p>
          </p:txBody>
        </p:sp>
        <p:grpSp>
          <p:nvGrpSpPr>
            <p:cNvPr id="385" name="Group 384">
              <a:extLst>
                <a:ext uri="{FF2B5EF4-FFF2-40B4-BE49-F238E27FC236}">
                  <a16:creationId xmlns:a16="http://schemas.microsoft.com/office/drawing/2014/main" id="{1EBBD6EA-29CA-42B8-9E18-9EA26C3F4851}"/>
                </a:ext>
              </a:extLst>
            </p:cNvPr>
            <p:cNvGrpSpPr/>
            <p:nvPr/>
          </p:nvGrpSpPr>
          <p:grpSpPr>
            <a:xfrm>
              <a:off x="5230972" y="3183108"/>
              <a:ext cx="1725365" cy="609394"/>
              <a:chOff x="2123278" y="2829353"/>
              <a:chExt cx="2464206" cy="870350"/>
            </a:xfrm>
          </p:grpSpPr>
          <p:sp>
            <p:nvSpPr>
              <p:cNvPr id="396" name="Freeform 222">
                <a:extLst>
                  <a:ext uri="{FF2B5EF4-FFF2-40B4-BE49-F238E27FC236}">
                    <a16:creationId xmlns:a16="http://schemas.microsoft.com/office/drawing/2014/main" id="{2BBC945B-F717-4017-8206-FC332EC645A7}"/>
                  </a:ext>
                </a:extLst>
              </p:cNvPr>
              <p:cNvSpPr>
                <a:spLocks/>
              </p:cNvSpPr>
              <p:nvPr/>
            </p:nvSpPr>
            <p:spPr bwMode="auto">
              <a:xfrm>
                <a:off x="2123278" y="2835703"/>
                <a:ext cx="864000" cy="864000"/>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Refine</a:t>
                </a:r>
              </a:p>
              <a:p>
                <a:pPr algn="ctr">
                  <a:lnSpc>
                    <a:spcPct val="120000"/>
                  </a:lnSpc>
                </a:pPr>
                <a:r>
                  <a:rPr lang="en-GB" sz="650" b="1" dirty="0">
                    <a:solidFill>
                      <a:srgbClr val="141414"/>
                    </a:solidFill>
                    <a:latin typeface="+mj-lt"/>
                  </a:rPr>
                  <a:t>project summary</a:t>
                </a:r>
              </a:p>
            </p:txBody>
          </p:sp>
          <p:sp>
            <p:nvSpPr>
              <p:cNvPr id="397" name="Freeform 222">
                <a:extLst>
                  <a:ext uri="{FF2B5EF4-FFF2-40B4-BE49-F238E27FC236}">
                    <a16:creationId xmlns:a16="http://schemas.microsoft.com/office/drawing/2014/main" id="{963BC67D-77E9-46A0-9A62-E35C85CDD219}"/>
                  </a:ext>
                </a:extLst>
              </p:cNvPr>
              <p:cNvSpPr>
                <a:spLocks/>
              </p:cNvSpPr>
              <p:nvPr/>
            </p:nvSpPr>
            <p:spPr bwMode="auto">
              <a:xfrm>
                <a:off x="3723484" y="2829353"/>
                <a:ext cx="864000" cy="864000"/>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Agree</a:t>
                </a:r>
                <a:br>
                  <a:rPr lang="en-GB" sz="650" b="1" dirty="0">
                    <a:solidFill>
                      <a:srgbClr val="141414"/>
                    </a:solidFill>
                    <a:latin typeface="+mj-lt"/>
                  </a:rPr>
                </a:br>
                <a:r>
                  <a:rPr lang="en-GB" sz="650" b="1" dirty="0">
                    <a:solidFill>
                      <a:srgbClr val="141414"/>
                    </a:solidFill>
                    <a:latin typeface="+mj-lt"/>
                  </a:rPr>
                  <a:t>next</a:t>
                </a:r>
                <a:br>
                  <a:rPr lang="en-GB" sz="650" b="1" dirty="0">
                    <a:solidFill>
                      <a:srgbClr val="141414"/>
                    </a:solidFill>
                    <a:latin typeface="+mj-lt"/>
                  </a:rPr>
                </a:br>
                <a:r>
                  <a:rPr lang="en-GB" sz="650" b="1" dirty="0">
                    <a:solidFill>
                      <a:srgbClr val="141414"/>
                    </a:solidFill>
                    <a:latin typeface="+mj-lt"/>
                  </a:rPr>
                  <a:t>steps</a:t>
                </a:r>
              </a:p>
            </p:txBody>
          </p:sp>
        </p:grpSp>
        <p:sp>
          <p:nvSpPr>
            <p:cNvPr id="386" name="Freeform 225">
              <a:extLst>
                <a:ext uri="{FF2B5EF4-FFF2-40B4-BE49-F238E27FC236}">
                  <a16:creationId xmlns:a16="http://schemas.microsoft.com/office/drawing/2014/main" id="{C2EEAE5B-201C-477F-867F-753E07EE2EA6}"/>
                </a:ext>
              </a:extLst>
            </p:cNvPr>
            <p:cNvSpPr>
              <a:spLocks/>
            </p:cNvSpPr>
            <p:nvPr/>
          </p:nvSpPr>
          <p:spPr bwMode="auto">
            <a:xfrm>
              <a:off x="6457567" y="1389895"/>
              <a:ext cx="604947" cy="604947"/>
            </a:xfrm>
            <a:custGeom>
              <a:avLst/>
              <a:gdLst>
                <a:gd name="T0" fmla="*/ 72 w 227"/>
                <a:gd name="T1" fmla="*/ 23 h 227"/>
                <a:gd name="T2" fmla="*/ 205 w 227"/>
                <a:gd name="T3" fmla="*/ 72 h 227"/>
                <a:gd name="T4" fmla="*/ 155 w 227"/>
                <a:gd name="T5" fmla="*/ 205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2" y="0"/>
                    <a:pt x="182" y="22"/>
                    <a:pt x="205" y="72"/>
                  </a:cubicBezTo>
                  <a:cubicBezTo>
                    <a:pt x="227" y="122"/>
                    <a:pt x="205" y="182"/>
                    <a:pt x="155" y="205"/>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Involve</a:t>
              </a:r>
            </a:p>
            <a:p>
              <a:pPr algn="ctr">
                <a:lnSpc>
                  <a:spcPct val="120000"/>
                </a:lnSpc>
              </a:pPr>
              <a:r>
                <a:rPr lang="en-GB" sz="650" b="1" dirty="0">
                  <a:solidFill>
                    <a:srgbClr val="141414"/>
                  </a:solidFill>
                  <a:latin typeface="+mj-lt"/>
                </a:rPr>
                <a:t>users</a:t>
              </a:r>
            </a:p>
          </p:txBody>
        </p:sp>
        <p:sp>
          <p:nvSpPr>
            <p:cNvPr id="387" name="Freeform 226">
              <a:extLst>
                <a:ext uri="{FF2B5EF4-FFF2-40B4-BE49-F238E27FC236}">
                  <a16:creationId xmlns:a16="http://schemas.microsoft.com/office/drawing/2014/main" id="{09BCD64E-6FC5-4E1F-92FC-5CDD7A399C16}"/>
                </a:ext>
              </a:extLst>
            </p:cNvPr>
            <p:cNvSpPr>
              <a:spLocks/>
            </p:cNvSpPr>
            <p:nvPr/>
          </p:nvSpPr>
          <p:spPr bwMode="auto">
            <a:xfrm>
              <a:off x="6992209" y="1688631"/>
              <a:ext cx="604947" cy="604947"/>
            </a:xfrm>
            <a:custGeom>
              <a:avLst/>
              <a:gdLst>
                <a:gd name="T0" fmla="*/ 73 w 228"/>
                <a:gd name="T1" fmla="*/ 22 h 227"/>
                <a:gd name="T2" fmla="*/ 205 w 228"/>
                <a:gd name="T3" fmla="*/ 72 h 227"/>
                <a:gd name="T4" fmla="*/ 156 w 228"/>
                <a:gd name="T5" fmla="*/ 204 h 227"/>
                <a:gd name="T6" fmla="*/ 23 w 228"/>
                <a:gd name="T7" fmla="*/ 155 h 227"/>
                <a:gd name="T8" fmla="*/ 73 w 228"/>
                <a:gd name="T9" fmla="*/ 22 h 227"/>
              </a:gdLst>
              <a:ahLst/>
              <a:cxnLst>
                <a:cxn ang="0">
                  <a:pos x="T0" y="T1"/>
                </a:cxn>
                <a:cxn ang="0">
                  <a:pos x="T2" y="T3"/>
                </a:cxn>
                <a:cxn ang="0">
                  <a:pos x="T4" y="T5"/>
                </a:cxn>
                <a:cxn ang="0">
                  <a:pos x="T6" y="T7"/>
                </a:cxn>
                <a:cxn ang="0">
                  <a:pos x="T8" y="T9"/>
                </a:cxn>
              </a:cxnLst>
              <a:rect l="0" t="0" r="r" b="b"/>
              <a:pathLst>
                <a:path w="228" h="227">
                  <a:moveTo>
                    <a:pt x="73" y="22"/>
                  </a:moveTo>
                  <a:cubicBezTo>
                    <a:pt x="123" y="0"/>
                    <a:pt x="182" y="22"/>
                    <a:pt x="205" y="72"/>
                  </a:cubicBezTo>
                  <a:cubicBezTo>
                    <a:pt x="228" y="122"/>
                    <a:pt x="206" y="181"/>
                    <a:pt x="156" y="204"/>
                  </a:cubicBezTo>
                  <a:cubicBezTo>
                    <a:pt x="105" y="227"/>
                    <a:pt x="46" y="205"/>
                    <a:pt x="23" y="155"/>
                  </a:cubicBezTo>
                  <a:cubicBezTo>
                    <a:pt x="0" y="105"/>
                    <a:pt x="23" y="45"/>
                    <a:pt x="73" y="22"/>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Involve</a:t>
              </a:r>
              <a:br>
                <a:rPr lang="en-GB" sz="650" b="1" dirty="0">
                  <a:solidFill>
                    <a:srgbClr val="141414"/>
                  </a:solidFill>
                  <a:latin typeface="+mj-lt"/>
                </a:rPr>
              </a:br>
              <a:r>
                <a:rPr lang="en-GB" sz="650" b="1" dirty="0">
                  <a:solidFill>
                    <a:srgbClr val="141414"/>
                  </a:solidFill>
                  <a:latin typeface="+mj-lt"/>
                </a:rPr>
                <a:t>other stake-holders</a:t>
              </a:r>
            </a:p>
          </p:txBody>
        </p:sp>
        <p:sp>
          <p:nvSpPr>
            <p:cNvPr id="388" name="Freeform 228">
              <a:extLst>
                <a:ext uri="{FF2B5EF4-FFF2-40B4-BE49-F238E27FC236}">
                  <a16:creationId xmlns:a16="http://schemas.microsoft.com/office/drawing/2014/main" id="{1CF9E5AC-3569-43C5-AA7D-214DFF956A04}"/>
                </a:ext>
              </a:extLst>
            </p:cNvPr>
            <p:cNvSpPr>
              <a:spLocks/>
            </p:cNvSpPr>
            <p:nvPr/>
          </p:nvSpPr>
          <p:spPr bwMode="auto">
            <a:xfrm>
              <a:off x="7402886" y="2148538"/>
              <a:ext cx="604947" cy="604947"/>
            </a:xfrm>
            <a:custGeom>
              <a:avLst/>
              <a:gdLst>
                <a:gd name="T0" fmla="*/ 72 w 228"/>
                <a:gd name="T1" fmla="*/ 23 h 228"/>
                <a:gd name="T2" fmla="*/ 205 w 228"/>
                <a:gd name="T3" fmla="*/ 72 h 228"/>
                <a:gd name="T4" fmla="*/ 155 w 228"/>
                <a:gd name="T5" fmla="*/ 205 h 228"/>
                <a:gd name="T6" fmla="*/ 23 w 228"/>
                <a:gd name="T7" fmla="*/ 155 h 228"/>
                <a:gd name="T8" fmla="*/ 72 w 228"/>
                <a:gd name="T9" fmla="*/ 23 h 228"/>
              </a:gdLst>
              <a:ahLst/>
              <a:cxnLst>
                <a:cxn ang="0">
                  <a:pos x="T0" y="T1"/>
                </a:cxn>
                <a:cxn ang="0">
                  <a:pos x="T2" y="T3"/>
                </a:cxn>
                <a:cxn ang="0">
                  <a:pos x="T4" y="T5"/>
                </a:cxn>
                <a:cxn ang="0">
                  <a:pos x="T6" y="T7"/>
                </a:cxn>
                <a:cxn ang="0">
                  <a:pos x="T8" y="T9"/>
                </a:cxn>
              </a:cxnLst>
              <a:rect l="0" t="0" r="r" b="b"/>
              <a:pathLst>
                <a:path w="228" h="228">
                  <a:moveTo>
                    <a:pt x="72" y="23"/>
                  </a:moveTo>
                  <a:cubicBezTo>
                    <a:pt x="123" y="0"/>
                    <a:pt x="182" y="22"/>
                    <a:pt x="205" y="72"/>
                  </a:cubicBezTo>
                  <a:cubicBezTo>
                    <a:pt x="228" y="123"/>
                    <a:pt x="205" y="182"/>
                    <a:pt x="155" y="205"/>
                  </a:cubicBezTo>
                  <a:cubicBezTo>
                    <a:pt x="105" y="228"/>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Stimulate</a:t>
              </a:r>
              <a:br>
                <a:rPr lang="en-GB" sz="650" b="1" dirty="0">
                  <a:solidFill>
                    <a:srgbClr val="141414"/>
                  </a:solidFill>
                  <a:latin typeface="+mj-lt"/>
                </a:rPr>
              </a:br>
              <a:r>
                <a:rPr lang="en-GB" sz="650" b="1" dirty="0">
                  <a:solidFill>
                    <a:srgbClr val="141414"/>
                  </a:solidFill>
                  <a:latin typeface="+mj-lt"/>
                </a:rPr>
                <a:t>ideas</a:t>
              </a:r>
            </a:p>
          </p:txBody>
        </p:sp>
        <p:sp>
          <p:nvSpPr>
            <p:cNvPr id="389" name="Freeform 229">
              <a:extLst>
                <a:ext uri="{FF2B5EF4-FFF2-40B4-BE49-F238E27FC236}">
                  <a16:creationId xmlns:a16="http://schemas.microsoft.com/office/drawing/2014/main" id="{7CB8CB44-8A10-4335-BDF8-C902E7C9CE58}"/>
                </a:ext>
              </a:extLst>
            </p:cNvPr>
            <p:cNvSpPr>
              <a:spLocks/>
            </p:cNvSpPr>
            <p:nvPr/>
          </p:nvSpPr>
          <p:spPr bwMode="auto">
            <a:xfrm>
              <a:off x="7648532" y="2714302"/>
              <a:ext cx="604947" cy="604947"/>
            </a:xfrm>
            <a:custGeom>
              <a:avLst/>
              <a:gdLst>
                <a:gd name="T0" fmla="*/ 72 w 227"/>
                <a:gd name="T1" fmla="*/ 23 h 227"/>
                <a:gd name="T2" fmla="*/ 205 w 227"/>
                <a:gd name="T3" fmla="*/ 72 h 227"/>
                <a:gd name="T4" fmla="*/ 155 w 227"/>
                <a:gd name="T5" fmla="*/ 205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3" y="0"/>
                    <a:pt x="182" y="22"/>
                    <a:pt x="205" y="72"/>
                  </a:cubicBezTo>
                  <a:cubicBezTo>
                    <a:pt x="227" y="122"/>
                    <a:pt x="205" y="182"/>
                    <a:pt x="155" y="205"/>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Develop</a:t>
              </a:r>
              <a:br>
                <a:rPr lang="en-GB" sz="650" b="1" dirty="0">
                  <a:solidFill>
                    <a:srgbClr val="141414"/>
                  </a:solidFill>
                  <a:latin typeface="+mj-lt"/>
                </a:rPr>
              </a:br>
              <a:r>
                <a:rPr lang="en-GB" sz="650" b="1" dirty="0">
                  <a:solidFill>
                    <a:srgbClr val="141414"/>
                  </a:solidFill>
                  <a:latin typeface="+mj-lt"/>
                </a:rPr>
                <a:t>&amp; refine</a:t>
              </a:r>
              <a:br>
                <a:rPr lang="en-GB" sz="650" b="1" dirty="0">
                  <a:solidFill>
                    <a:srgbClr val="141414"/>
                  </a:solidFill>
                  <a:latin typeface="+mj-lt"/>
                </a:rPr>
              </a:br>
              <a:r>
                <a:rPr lang="en-GB" sz="650" b="1" dirty="0">
                  <a:solidFill>
                    <a:srgbClr val="141414"/>
                  </a:solidFill>
                  <a:latin typeface="+mj-lt"/>
                </a:rPr>
                <a:t>ideas</a:t>
              </a:r>
            </a:p>
          </p:txBody>
        </p:sp>
        <p:sp>
          <p:nvSpPr>
            <p:cNvPr id="390" name="Freeform 227">
              <a:extLst>
                <a:ext uri="{FF2B5EF4-FFF2-40B4-BE49-F238E27FC236}">
                  <a16:creationId xmlns:a16="http://schemas.microsoft.com/office/drawing/2014/main" id="{82C36D9A-8D94-4A3D-9D8B-FC946DD1E591}"/>
                </a:ext>
              </a:extLst>
            </p:cNvPr>
            <p:cNvSpPr>
              <a:spLocks/>
            </p:cNvSpPr>
            <p:nvPr/>
          </p:nvSpPr>
          <p:spPr bwMode="auto">
            <a:xfrm>
              <a:off x="7701885" y="3327862"/>
              <a:ext cx="604947" cy="604947"/>
            </a:xfrm>
            <a:custGeom>
              <a:avLst/>
              <a:gdLst>
                <a:gd name="T0" fmla="*/ 72 w 227"/>
                <a:gd name="T1" fmla="*/ 23 h 227"/>
                <a:gd name="T2" fmla="*/ 204 w 227"/>
                <a:gd name="T3" fmla="*/ 72 h 227"/>
                <a:gd name="T4" fmla="*/ 155 w 227"/>
                <a:gd name="T5" fmla="*/ 204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2" y="0"/>
                    <a:pt x="182" y="22"/>
                    <a:pt x="204" y="72"/>
                  </a:cubicBezTo>
                  <a:cubicBezTo>
                    <a:pt x="227" y="122"/>
                    <a:pt x="205" y="182"/>
                    <a:pt x="155" y="204"/>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Make storyboards</a:t>
              </a:r>
              <a:br>
                <a:rPr lang="en-GB" sz="650" b="1" dirty="0">
                  <a:solidFill>
                    <a:srgbClr val="141414"/>
                  </a:solidFill>
                  <a:latin typeface="+mj-lt"/>
                </a:rPr>
              </a:br>
              <a:r>
                <a:rPr lang="en-GB" sz="650" b="1" dirty="0">
                  <a:solidFill>
                    <a:srgbClr val="141414"/>
                  </a:solidFill>
                  <a:latin typeface="+mj-lt"/>
                </a:rPr>
                <a:t>or proto-</a:t>
              </a:r>
              <a:br>
                <a:rPr lang="en-GB" sz="650" b="1" dirty="0">
                  <a:solidFill>
                    <a:srgbClr val="141414"/>
                  </a:solidFill>
                  <a:latin typeface="+mj-lt"/>
                </a:rPr>
              </a:br>
              <a:r>
                <a:rPr lang="en-GB" sz="650" b="1" dirty="0">
                  <a:solidFill>
                    <a:srgbClr val="141414"/>
                  </a:solidFill>
                  <a:latin typeface="+mj-lt"/>
                </a:rPr>
                <a:t>types</a:t>
              </a:r>
            </a:p>
          </p:txBody>
        </p:sp>
        <p:sp>
          <p:nvSpPr>
            <p:cNvPr id="391" name="Freeform 220">
              <a:extLst>
                <a:ext uri="{FF2B5EF4-FFF2-40B4-BE49-F238E27FC236}">
                  <a16:creationId xmlns:a16="http://schemas.microsoft.com/office/drawing/2014/main" id="{9AD33262-ED74-4C69-AA54-EA85611C8940}"/>
                </a:ext>
              </a:extLst>
            </p:cNvPr>
            <p:cNvSpPr>
              <a:spLocks/>
            </p:cNvSpPr>
            <p:nvPr/>
          </p:nvSpPr>
          <p:spPr bwMode="auto">
            <a:xfrm>
              <a:off x="4737459" y="4786176"/>
              <a:ext cx="604947" cy="604947"/>
            </a:xfrm>
            <a:custGeom>
              <a:avLst/>
              <a:gdLst>
                <a:gd name="T0" fmla="*/ 56 w 227"/>
                <a:gd name="T1" fmla="*/ 195 h 227"/>
                <a:gd name="T2" fmla="*/ 31 w 227"/>
                <a:gd name="T3" fmla="*/ 56 h 227"/>
                <a:gd name="T4" fmla="*/ 170 w 227"/>
                <a:gd name="T5" fmla="*/ 31 h 227"/>
                <a:gd name="T6" fmla="*/ 195 w 227"/>
                <a:gd name="T7" fmla="*/ 170 h 227"/>
                <a:gd name="T8" fmla="*/ 56 w 227"/>
                <a:gd name="T9" fmla="*/ 195 h 227"/>
              </a:gdLst>
              <a:ahLst/>
              <a:cxnLst>
                <a:cxn ang="0">
                  <a:pos x="T0" y="T1"/>
                </a:cxn>
                <a:cxn ang="0">
                  <a:pos x="T2" y="T3"/>
                </a:cxn>
                <a:cxn ang="0">
                  <a:pos x="T4" y="T5"/>
                </a:cxn>
                <a:cxn ang="0">
                  <a:pos x="T6" y="T7"/>
                </a:cxn>
                <a:cxn ang="0">
                  <a:pos x="T8" y="T9"/>
                </a:cxn>
              </a:cxnLst>
              <a:rect l="0" t="0" r="r" b="b"/>
              <a:pathLst>
                <a:path w="227" h="227">
                  <a:moveTo>
                    <a:pt x="56" y="195"/>
                  </a:moveTo>
                  <a:cubicBezTo>
                    <a:pt x="11" y="164"/>
                    <a:pt x="0" y="102"/>
                    <a:pt x="31" y="56"/>
                  </a:cubicBezTo>
                  <a:cubicBezTo>
                    <a:pt x="63" y="11"/>
                    <a:pt x="125" y="0"/>
                    <a:pt x="170" y="31"/>
                  </a:cubicBezTo>
                  <a:cubicBezTo>
                    <a:pt x="215" y="63"/>
                    <a:pt x="227" y="125"/>
                    <a:pt x="195" y="170"/>
                  </a:cubicBezTo>
                  <a:cubicBezTo>
                    <a:pt x="164" y="216"/>
                    <a:pt x="102" y="227"/>
                    <a:pt x="56"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Identify</a:t>
              </a:r>
            </a:p>
            <a:p>
              <a:pPr algn="ctr">
                <a:lnSpc>
                  <a:spcPct val="120000"/>
                </a:lnSpc>
              </a:pPr>
              <a:r>
                <a:rPr lang="en-GB" sz="650" b="1" dirty="0">
                  <a:solidFill>
                    <a:srgbClr val="141414"/>
                  </a:solidFill>
                  <a:latin typeface="+mj-lt"/>
                </a:rPr>
                <a:t>strengths</a:t>
              </a:r>
            </a:p>
            <a:p>
              <a:pPr algn="ctr">
                <a:lnSpc>
                  <a:spcPct val="120000"/>
                </a:lnSpc>
              </a:pPr>
              <a:r>
                <a:rPr lang="en-GB" sz="650" b="1" dirty="0">
                  <a:solidFill>
                    <a:srgbClr val="141414"/>
                  </a:solidFill>
                  <a:latin typeface="+mj-lt"/>
                </a:rPr>
                <a:t>&amp; weak-</a:t>
              </a:r>
              <a:br>
                <a:rPr lang="en-GB" sz="650" b="1" dirty="0">
                  <a:solidFill>
                    <a:srgbClr val="141414"/>
                  </a:solidFill>
                  <a:latin typeface="+mj-lt"/>
                </a:rPr>
              </a:br>
              <a:r>
                <a:rPr lang="en-GB" sz="650" b="1" dirty="0" err="1">
                  <a:solidFill>
                    <a:srgbClr val="141414"/>
                  </a:solidFill>
                  <a:latin typeface="+mj-lt"/>
                </a:rPr>
                <a:t>nesses</a:t>
              </a:r>
              <a:endParaRPr lang="en-GB" sz="650" b="1" dirty="0">
                <a:solidFill>
                  <a:srgbClr val="141414"/>
                </a:solidFill>
                <a:latin typeface="+mj-lt"/>
              </a:endParaRPr>
            </a:p>
          </p:txBody>
        </p:sp>
        <p:sp>
          <p:nvSpPr>
            <p:cNvPr id="392" name="Freeform 221">
              <a:extLst>
                <a:ext uri="{FF2B5EF4-FFF2-40B4-BE49-F238E27FC236}">
                  <a16:creationId xmlns:a16="http://schemas.microsoft.com/office/drawing/2014/main" id="{FDD33065-B47E-43EE-8B63-EB3CFB35240E}"/>
                </a:ext>
              </a:extLst>
            </p:cNvPr>
            <p:cNvSpPr>
              <a:spLocks/>
            </p:cNvSpPr>
            <p:nvPr/>
          </p:nvSpPr>
          <p:spPr bwMode="auto">
            <a:xfrm>
              <a:off x="5297665" y="5032935"/>
              <a:ext cx="604947" cy="604947"/>
            </a:xfrm>
            <a:custGeom>
              <a:avLst/>
              <a:gdLst>
                <a:gd name="T0" fmla="*/ 57 w 227"/>
                <a:gd name="T1" fmla="*/ 196 h 227"/>
                <a:gd name="T2" fmla="*/ 32 w 227"/>
                <a:gd name="T3" fmla="*/ 57 h 227"/>
                <a:gd name="T4" fmla="*/ 171 w 227"/>
                <a:gd name="T5" fmla="*/ 32 h 227"/>
                <a:gd name="T6" fmla="*/ 196 w 227"/>
                <a:gd name="T7" fmla="*/ 171 h 227"/>
                <a:gd name="T8" fmla="*/ 57 w 227"/>
                <a:gd name="T9" fmla="*/ 196 h 227"/>
              </a:gdLst>
              <a:ahLst/>
              <a:cxnLst>
                <a:cxn ang="0">
                  <a:pos x="T0" y="T1"/>
                </a:cxn>
                <a:cxn ang="0">
                  <a:pos x="T2" y="T3"/>
                </a:cxn>
                <a:cxn ang="0">
                  <a:pos x="T4" y="T5"/>
                </a:cxn>
                <a:cxn ang="0">
                  <a:pos x="T6" y="T7"/>
                </a:cxn>
                <a:cxn ang="0">
                  <a:pos x="T8" y="T9"/>
                </a:cxn>
              </a:cxnLst>
              <a:rect l="0" t="0" r="r" b="b"/>
              <a:pathLst>
                <a:path w="227" h="227">
                  <a:moveTo>
                    <a:pt x="57" y="196"/>
                  </a:moveTo>
                  <a:cubicBezTo>
                    <a:pt x="11" y="164"/>
                    <a:pt x="0" y="102"/>
                    <a:pt x="32" y="57"/>
                  </a:cubicBezTo>
                  <a:cubicBezTo>
                    <a:pt x="63" y="12"/>
                    <a:pt x="125" y="0"/>
                    <a:pt x="171" y="32"/>
                  </a:cubicBezTo>
                  <a:cubicBezTo>
                    <a:pt x="216" y="63"/>
                    <a:pt x="227" y="126"/>
                    <a:pt x="196" y="171"/>
                  </a:cubicBezTo>
                  <a:cubicBezTo>
                    <a:pt x="164" y="216"/>
                    <a:pt x="102" y="227"/>
                    <a:pt x="57"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Estimate</a:t>
              </a:r>
              <a:br>
                <a:rPr lang="en-GB" sz="650" b="1" dirty="0">
                  <a:solidFill>
                    <a:srgbClr val="141414"/>
                  </a:solidFill>
                  <a:latin typeface="+mj-lt"/>
                </a:rPr>
              </a:br>
              <a:r>
                <a:rPr lang="en-GB" sz="650" b="1" dirty="0">
                  <a:solidFill>
                    <a:srgbClr val="141414"/>
                  </a:solidFill>
                  <a:latin typeface="+mj-lt"/>
                </a:rPr>
                <a:t>exclusion</a:t>
              </a:r>
            </a:p>
          </p:txBody>
        </p:sp>
        <p:sp>
          <p:nvSpPr>
            <p:cNvPr id="393" name="Freeform 222">
              <a:extLst>
                <a:ext uri="{FF2B5EF4-FFF2-40B4-BE49-F238E27FC236}">
                  <a16:creationId xmlns:a16="http://schemas.microsoft.com/office/drawing/2014/main" id="{0F512F22-CCFB-4C03-B26C-FE0E6BDF2FF0}"/>
                </a:ext>
              </a:extLst>
            </p:cNvPr>
            <p:cNvSpPr>
              <a:spLocks/>
            </p:cNvSpPr>
            <p:nvPr/>
          </p:nvSpPr>
          <p:spPr bwMode="auto">
            <a:xfrm>
              <a:off x="7034425" y="4640012"/>
              <a:ext cx="604947" cy="604947"/>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Agree</a:t>
              </a:r>
              <a:br>
                <a:rPr lang="en-GB" sz="650" b="1" dirty="0">
                  <a:solidFill>
                    <a:srgbClr val="141414"/>
                  </a:solidFill>
                  <a:latin typeface="+mj-lt"/>
                </a:rPr>
              </a:br>
              <a:r>
                <a:rPr lang="en-GB" sz="650" b="1" dirty="0">
                  <a:solidFill>
                    <a:srgbClr val="141414"/>
                  </a:solidFill>
                  <a:latin typeface="+mj-lt"/>
                </a:rPr>
                <a:t>success</a:t>
              </a:r>
              <a:br>
                <a:rPr lang="en-GB" sz="650" b="1" dirty="0">
                  <a:solidFill>
                    <a:srgbClr val="141414"/>
                  </a:solidFill>
                  <a:latin typeface="+mj-lt"/>
                </a:rPr>
              </a:br>
              <a:r>
                <a:rPr lang="en-GB" sz="650" b="1" dirty="0">
                  <a:solidFill>
                    <a:srgbClr val="141414"/>
                  </a:solidFill>
                  <a:latin typeface="+mj-lt"/>
                </a:rPr>
                <a:t>criteria</a:t>
              </a:r>
            </a:p>
          </p:txBody>
        </p:sp>
        <p:sp>
          <p:nvSpPr>
            <p:cNvPr id="394" name="Freeform 223">
              <a:extLst>
                <a:ext uri="{FF2B5EF4-FFF2-40B4-BE49-F238E27FC236}">
                  <a16:creationId xmlns:a16="http://schemas.microsoft.com/office/drawing/2014/main" id="{3EF4E415-FD8E-46D6-A4DB-7A56B266F13B}"/>
                </a:ext>
              </a:extLst>
            </p:cNvPr>
            <p:cNvSpPr>
              <a:spLocks/>
            </p:cNvSpPr>
            <p:nvPr/>
          </p:nvSpPr>
          <p:spPr bwMode="auto">
            <a:xfrm>
              <a:off x="5914560" y="5096291"/>
              <a:ext cx="604947" cy="604947"/>
            </a:xfrm>
            <a:custGeom>
              <a:avLst/>
              <a:gdLst>
                <a:gd name="T0" fmla="*/ 57 w 227"/>
                <a:gd name="T1" fmla="*/ 195 h 227"/>
                <a:gd name="T2" fmla="*/ 32 w 227"/>
                <a:gd name="T3" fmla="*/ 56 h 227"/>
                <a:gd name="T4" fmla="*/ 171 w 227"/>
                <a:gd name="T5" fmla="*/ 31 h 227"/>
                <a:gd name="T6" fmla="*/ 196 w 227"/>
                <a:gd name="T7" fmla="*/ 170 h 227"/>
                <a:gd name="T8" fmla="*/ 57 w 227"/>
                <a:gd name="T9" fmla="*/ 195 h 227"/>
              </a:gdLst>
              <a:ahLst/>
              <a:cxnLst>
                <a:cxn ang="0">
                  <a:pos x="T0" y="T1"/>
                </a:cxn>
                <a:cxn ang="0">
                  <a:pos x="T2" y="T3"/>
                </a:cxn>
                <a:cxn ang="0">
                  <a:pos x="T4" y="T5"/>
                </a:cxn>
                <a:cxn ang="0">
                  <a:pos x="T6" y="T7"/>
                </a:cxn>
                <a:cxn ang="0">
                  <a:pos x="T8" y="T9"/>
                </a:cxn>
              </a:cxnLst>
              <a:rect l="0" t="0" r="r" b="b"/>
              <a:pathLst>
                <a:path w="227" h="227">
                  <a:moveTo>
                    <a:pt x="57" y="195"/>
                  </a:moveTo>
                  <a:cubicBezTo>
                    <a:pt x="11" y="164"/>
                    <a:pt x="0" y="101"/>
                    <a:pt x="32" y="56"/>
                  </a:cubicBezTo>
                  <a:cubicBezTo>
                    <a:pt x="63" y="11"/>
                    <a:pt x="125" y="0"/>
                    <a:pt x="171" y="31"/>
                  </a:cubicBezTo>
                  <a:cubicBezTo>
                    <a:pt x="216" y="63"/>
                    <a:pt x="227" y="125"/>
                    <a:pt x="196" y="170"/>
                  </a:cubicBezTo>
                  <a:cubicBezTo>
                    <a:pt x="164" y="215"/>
                    <a:pt x="102" y="227"/>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Gather</a:t>
              </a:r>
              <a:br>
                <a:rPr lang="en-GB" sz="650" b="1" dirty="0">
                  <a:solidFill>
                    <a:srgbClr val="141414"/>
                  </a:solidFill>
                  <a:latin typeface="+mj-lt"/>
                </a:rPr>
              </a:br>
              <a:r>
                <a:rPr lang="en-GB" sz="650" b="1" dirty="0">
                  <a:solidFill>
                    <a:srgbClr val="141414"/>
                  </a:solidFill>
                  <a:latin typeface="+mj-lt"/>
                </a:rPr>
                <a:t>expert</a:t>
              </a:r>
              <a:br>
                <a:rPr lang="en-GB" sz="650" b="1" dirty="0">
                  <a:solidFill>
                    <a:srgbClr val="141414"/>
                  </a:solidFill>
                  <a:latin typeface="+mj-lt"/>
                </a:rPr>
              </a:br>
              <a:r>
                <a:rPr lang="en-GB" sz="650" b="1" dirty="0">
                  <a:solidFill>
                    <a:srgbClr val="141414"/>
                  </a:solidFill>
                  <a:latin typeface="+mj-lt"/>
                </a:rPr>
                <a:t>feedback</a:t>
              </a:r>
            </a:p>
          </p:txBody>
        </p:sp>
        <p:sp>
          <p:nvSpPr>
            <p:cNvPr id="395" name="Freeform 224">
              <a:extLst>
                <a:ext uri="{FF2B5EF4-FFF2-40B4-BE49-F238E27FC236}">
                  <a16:creationId xmlns:a16="http://schemas.microsoft.com/office/drawing/2014/main" id="{4275A3C3-5527-4C3E-A1A3-0335334FA9FB}"/>
                </a:ext>
              </a:extLst>
            </p:cNvPr>
            <p:cNvSpPr>
              <a:spLocks/>
            </p:cNvSpPr>
            <p:nvPr/>
          </p:nvSpPr>
          <p:spPr bwMode="auto">
            <a:xfrm>
              <a:off x="6509223" y="4966243"/>
              <a:ext cx="604947" cy="604947"/>
            </a:xfrm>
            <a:custGeom>
              <a:avLst/>
              <a:gdLst>
                <a:gd name="T0" fmla="*/ 57 w 227"/>
                <a:gd name="T1" fmla="*/ 195 h 226"/>
                <a:gd name="T2" fmla="*/ 32 w 227"/>
                <a:gd name="T3" fmla="*/ 56 h 226"/>
                <a:gd name="T4" fmla="*/ 171 w 227"/>
                <a:gd name="T5" fmla="*/ 31 h 226"/>
                <a:gd name="T6" fmla="*/ 196 w 227"/>
                <a:gd name="T7" fmla="*/ 170 h 226"/>
                <a:gd name="T8" fmla="*/ 57 w 227"/>
                <a:gd name="T9" fmla="*/ 195 h 226"/>
              </a:gdLst>
              <a:ahLst/>
              <a:cxnLst>
                <a:cxn ang="0">
                  <a:pos x="T0" y="T1"/>
                </a:cxn>
                <a:cxn ang="0">
                  <a:pos x="T2" y="T3"/>
                </a:cxn>
                <a:cxn ang="0">
                  <a:pos x="T4" y="T5"/>
                </a:cxn>
                <a:cxn ang="0">
                  <a:pos x="T6" y="T7"/>
                </a:cxn>
                <a:cxn ang="0">
                  <a:pos x="T8" y="T9"/>
                </a:cxn>
              </a:cxnLst>
              <a:rect l="0" t="0" r="r" b="b"/>
              <a:pathLst>
                <a:path w="227" h="226">
                  <a:moveTo>
                    <a:pt x="57" y="195"/>
                  </a:moveTo>
                  <a:cubicBezTo>
                    <a:pt x="12" y="164"/>
                    <a:pt x="0" y="101"/>
                    <a:pt x="32" y="56"/>
                  </a:cubicBezTo>
                  <a:cubicBezTo>
                    <a:pt x="63" y="11"/>
                    <a:pt x="125" y="0"/>
                    <a:pt x="171" y="31"/>
                  </a:cubicBezTo>
                  <a:cubicBezTo>
                    <a:pt x="216" y="62"/>
                    <a:pt x="227" y="125"/>
                    <a:pt x="196" y="170"/>
                  </a:cubicBezTo>
                  <a:cubicBezTo>
                    <a:pt x="164" y="215"/>
                    <a:pt x="102" y="226"/>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Gather</a:t>
              </a:r>
              <a:br>
                <a:rPr lang="en-GB" sz="650" b="1" dirty="0">
                  <a:solidFill>
                    <a:srgbClr val="141414"/>
                  </a:solidFill>
                  <a:latin typeface="+mj-lt"/>
                </a:rPr>
              </a:br>
              <a:r>
                <a:rPr lang="en-GB" sz="650" b="1" dirty="0">
                  <a:solidFill>
                    <a:srgbClr val="141414"/>
                  </a:solidFill>
                  <a:latin typeface="+mj-lt"/>
                </a:rPr>
                <a:t>user</a:t>
              </a:r>
              <a:br>
                <a:rPr lang="en-GB" sz="650" b="1" dirty="0">
                  <a:solidFill>
                    <a:srgbClr val="141414"/>
                  </a:solidFill>
                  <a:latin typeface="+mj-lt"/>
                </a:rPr>
              </a:br>
              <a:r>
                <a:rPr lang="en-GB" sz="650" b="1" dirty="0">
                  <a:solidFill>
                    <a:srgbClr val="141414"/>
                  </a:solidFill>
                  <a:latin typeface="+mj-lt"/>
                </a:rPr>
                <a:t>feedback</a:t>
              </a:r>
            </a:p>
          </p:txBody>
        </p:sp>
        <p:sp>
          <p:nvSpPr>
            <p:cNvPr id="398" name="Oval 397">
              <a:extLst>
                <a:ext uri="{FF2B5EF4-FFF2-40B4-BE49-F238E27FC236}">
                  <a16:creationId xmlns:a16="http://schemas.microsoft.com/office/drawing/2014/main" id="{F2AEB29C-4CBF-4286-8CAE-51F00E7400D4}"/>
                </a:ext>
              </a:extLst>
            </p:cNvPr>
            <p:cNvSpPr/>
            <p:nvPr userDrawn="1"/>
          </p:nvSpPr>
          <p:spPr>
            <a:xfrm>
              <a:off x="5225268" y="2706366"/>
              <a:ext cx="1754993" cy="16561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650">
                <a:latin typeface="+mj-lt"/>
              </a:endParaRPr>
            </a:p>
          </p:txBody>
        </p:sp>
      </p:grpSp>
      <p:sp>
        <p:nvSpPr>
          <p:cNvPr id="83" name="off">
            <a:extLst>
              <a:ext uri="{FF2B5EF4-FFF2-40B4-BE49-F238E27FC236}">
                <a16:creationId xmlns:a16="http://schemas.microsoft.com/office/drawing/2014/main" id="{57D23891-2E07-40A6-8365-B04F0481DF50}"/>
              </a:ext>
            </a:extLst>
          </p:cNvPr>
          <p:cNvSpPr txBox="1"/>
          <p:nvPr userDrawn="1"/>
        </p:nvSpPr>
        <p:spPr>
          <a:xfrm>
            <a:off x="5513413" y="2639968"/>
            <a:ext cx="1146469" cy="230832"/>
          </a:xfrm>
          <a:prstGeom prst="rect">
            <a:avLst/>
          </a:prstGeom>
          <a:noFill/>
        </p:spPr>
        <p:txBody>
          <a:bodyPr wrap="none" rtlCol="0">
            <a:spAutoFit/>
          </a:bodyPr>
          <a:lstStyle/>
          <a:p>
            <a:pPr algn="ctr"/>
            <a:r>
              <a:rPr lang="en-GB" sz="900" dirty="0">
                <a:solidFill>
                  <a:schemeClr val="bg1"/>
                </a:solidFill>
              </a:rPr>
              <a:t>Project proposition</a:t>
            </a:r>
          </a:p>
        </p:txBody>
      </p:sp>
      <p:sp>
        <p:nvSpPr>
          <p:cNvPr id="84" name="off">
            <a:extLst>
              <a:ext uri="{FF2B5EF4-FFF2-40B4-BE49-F238E27FC236}">
                <a16:creationId xmlns:a16="http://schemas.microsoft.com/office/drawing/2014/main" id="{4DCC40B4-9659-49F3-AF90-ACEEED52C549}"/>
              </a:ext>
            </a:extLst>
          </p:cNvPr>
          <p:cNvSpPr txBox="1"/>
          <p:nvPr userDrawn="1"/>
        </p:nvSpPr>
        <p:spPr>
          <a:xfrm>
            <a:off x="5561503" y="3472420"/>
            <a:ext cx="1050289" cy="230832"/>
          </a:xfrm>
          <a:prstGeom prst="rect">
            <a:avLst/>
          </a:prstGeom>
          <a:noFill/>
        </p:spPr>
        <p:txBody>
          <a:bodyPr wrap="none" rtlCol="0">
            <a:spAutoFit/>
          </a:bodyPr>
          <a:lstStyle/>
          <a:p>
            <a:pPr algn="ctr"/>
            <a:r>
              <a:rPr lang="en-GB" sz="900" dirty="0">
                <a:solidFill>
                  <a:schemeClr val="bg1"/>
                </a:solidFill>
              </a:rPr>
              <a:t>Project summary</a:t>
            </a:r>
          </a:p>
        </p:txBody>
      </p:sp>
    </p:spTree>
    <p:extLst>
      <p:ext uri="{BB962C8B-B14F-4D97-AF65-F5344CB8AC3E}">
        <p14:creationId xmlns:p14="http://schemas.microsoft.com/office/powerpoint/2010/main" val="432971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D3F4F9"/>
        </a:solidFill>
        <a:effectLst/>
      </p:bgPr>
    </p:bg>
    <p:spTree>
      <p:nvGrpSpPr>
        <p:cNvPr id="1" name=""/>
        <p:cNvGrpSpPr/>
        <p:nvPr/>
      </p:nvGrpSpPr>
      <p:grpSpPr>
        <a:xfrm>
          <a:off x="0" y="0"/>
          <a:ext cx="0" cy="0"/>
          <a:chOff x="0" y="0"/>
          <a:chExt cx="0" cy="0"/>
        </a:xfrm>
      </p:grpSpPr>
      <p:sp>
        <p:nvSpPr>
          <p:cNvPr id="89" name="Freeform 70">
            <a:extLst>
              <a:ext uri="{FF2B5EF4-FFF2-40B4-BE49-F238E27FC236}">
                <a16:creationId xmlns:a16="http://schemas.microsoft.com/office/drawing/2014/main" id="{F3492D90-8F0A-4636-B0A9-FF36FDF81CAE}"/>
              </a:ext>
            </a:extLst>
          </p:cNvPr>
          <p:cNvSpPr>
            <a:spLocks/>
          </p:cNvSpPr>
          <p:nvPr userDrawn="1"/>
        </p:nvSpPr>
        <p:spPr bwMode="auto">
          <a:xfrm flipH="1">
            <a:off x="6045555" y="0"/>
            <a:ext cx="45719" cy="3428871"/>
          </a:xfrm>
          <a:custGeom>
            <a:avLst/>
            <a:gdLst>
              <a:gd name="T0" fmla="*/ 0 h 38204"/>
              <a:gd name="T1" fmla="*/ 38204 h 38204"/>
              <a:gd name="T2" fmla="*/ 38204 h 38204"/>
              <a:gd name="T3" fmla="*/ 38204 h 38204"/>
              <a:gd name="T4" fmla="*/ 38204 h 38204"/>
            </a:gdLst>
            <a:ahLst/>
            <a:cxnLst>
              <a:cxn ang="0">
                <a:pos x="0" y="T0"/>
              </a:cxn>
              <a:cxn ang="0">
                <a:pos x="0" y="T1"/>
              </a:cxn>
              <a:cxn ang="0">
                <a:pos x="0" y="T2"/>
              </a:cxn>
              <a:cxn ang="0">
                <a:pos x="0" y="T3"/>
              </a:cxn>
              <a:cxn ang="0">
                <a:pos x="0" y="T4"/>
              </a:cxn>
            </a:cxnLst>
            <a:rect l="0" t="0" r="r" b="b"/>
            <a:pathLst>
              <a:path h="38204">
                <a:moveTo>
                  <a:pt x="0" y="0"/>
                </a:moveTo>
                <a:lnTo>
                  <a:pt x="0" y="38204"/>
                </a:lnTo>
                <a:lnTo>
                  <a:pt x="0" y="38204"/>
                </a:lnTo>
                <a:lnTo>
                  <a:pt x="0" y="38204"/>
                </a:lnTo>
                <a:lnTo>
                  <a:pt x="0" y="38204"/>
                </a:lnTo>
              </a:path>
            </a:pathLst>
          </a:custGeom>
          <a:noFill/>
          <a:ln w="61722"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90" name="Line 71">
            <a:extLst>
              <a:ext uri="{FF2B5EF4-FFF2-40B4-BE49-F238E27FC236}">
                <a16:creationId xmlns:a16="http://schemas.microsoft.com/office/drawing/2014/main" id="{D2F33CC6-0B0B-4B1E-B92E-889AF896DE8B}"/>
              </a:ext>
            </a:extLst>
          </p:cNvPr>
          <p:cNvSpPr>
            <a:spLocks noChangeShapeType="1"/>
          </p:cNvSpPr>
          <p:nvPr userDrawn="1"/>
        </p:nvSpPr>
        <p:spPr bwMode="auto">
          <a:xfrm flipH="1" flipV="1">
            <a:off x="6108344" y="3453560"/>
            <a:ext cx="6020337" cy="3323675"/>
          </a:xfrm>
          <a:prstGeom prst="line">
            <a:avLst/>
          </a:prstGeom>
          <a:noFill/>
          <a:ln w="61722"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91" name="Line 69">
            <a:extLst>
              <a:ext uri="{FF2B5EF4-FFF2-40B4-BE49-F238E27FC236}">
                <a16:creationId xmlns:a16="http://schemas.microsoft.com/office/drawing/2014/main" id="{FDE58547-44C3-4E1A-B117-B46EB0B18E7D}"/>
              </a:ext>
            </a:extLst>
          </p:cNvPr>
          <p:cNvSpPr>
            <a:spLocks noChangeShapeType="1"/>
          </p:cNvSpPr>
          <p:nvPr userDrawn="1"/>
        </p:nvSpPr>
        <p:spPr bwMode="auto">
          <a:xfrm flipV="1">
            <a:off x="0" y="3453560"/>
            <a:ext cx="6108345" cy="3404440"/>
          </a:xfrm>
          <a:prstGeom prst="line">
            <a:avLst/>
          </a:prstGeom>
          <a:noFill/>
          <a:ln w="61722"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grpSp>
        <p:nvGrpSpPr>
          <p:cNvPr id="82" name="Group 81">
            <a:extLst>
              <a:ext uri="{FF2B5EF4-FFF2-40B4-BE49-F238E27FC236}">
                <a16:creationId xmlns:a16="http://schemas.microsoft.com/office/drawing/2014/main" id="{78C912BB-E538-4F56-9FAE-B51BC69B4538}"/>
              </a:ext>
            </a:extLst>
          </p:cNvPr>
          <p:cNvGrpSpPr/>
          <p:nvPr userDrawn="1"/>
        </p:nvGrpSpPr>
        <p:grpSpPr>
          <a:xfrm>
            <a:off x="3857287" y="1261294"/>
            <a:ext cx="4548010" cy="4684673"/>
            <a:chOff x="3857287" y="1261294"/>
            <a:chExt cx="4548010" cy="4684673"/>
          </a:xfrm>
        </p:grpSpPr>
        <p:sp>
          <p:nvSpPr>
            <p:cNvPr id="83" name="Oval 82">
              <a:extLst>
                <a:ext uri="{FF2B5EF4-FFF2-40B4-BE49-F238E27FC236}">
                  <a16:creationId xmlns:a16="http://schemas.microsoft.com/office/drawing/2014/main" id="{F263C518-39FB-4217-901A-5D527538AC22}"/>
                </a:ext>
              </a:extLst>
            </p:cNvPr>
            <p:cNvSpPr>
              <a:spLocks noChangeArrowheads="1"/>
            </p:cNvSpPr>
            <p:nvPr/>
          </p:nvSpPr>
          <p:spPr bwMode="auto">
            <a:xfrm>
              <a:off x="5131896" y="2524842"/>
              <a:ext cx="1921442" cy="1925085"/>
            </a:xfrm>
            <a:prstGeom prst="ellipse">
              <a:avLst/>
            </a:prstGeom>
            <a:solidFill>
              <a:schemeClr val="tx2"/>
            </a:solidFill>
            <a:ln w="11112"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84" name="Freeform 6">
              <a:extLst>
                <a:ext uri="{FF2B5EF4-FFF2-40B4-BE49-F238E27FC236}">
                  <a16:creationId xmlns:a16="http://schemas.microsoft.com/office/drawing/2014/main" id="{BEF15CF3-C71A-42F1-A228-84914510E40F}"/>
                </a:ext>
              </a:extLst>
            </p:cNvPr>
            <p:cNvSpPr>
              <a:spLocks/>
            </p:cNvSpPr>
            <p:nvPr/>
          </p:nvSpPr>
          <p:spPr bwMode="auto">
            <a:xfrm>
              <a:off x="4511968" y="4378045"/>
              <a:ext cx="3428103" cy="1490425"/>
            </a:xfrm>
            <a:custGeom>
              <a:avLst/>
              <a:gdLst>
                <a:gd name="T0" fmla="*/ 1288 w 1288"/>
                <a:gd name="T1" fmla="*/ 134 h 559"/>
                <a:gd name="T2" fmla="*/ 1013 w 1288"/>
                <a:gd name="T3" fmla="*/ 391 h 559"/>
                <a:gd name="T4" fmla="*/ 111 w 1288"/>
                <a:gd name="T5" fmla="*/ 350 h 559"/>
                <a:gd name="T6" fmla="*/ 111 w 1288"/>
                <a:gd name="T7" fmla="*/ 350 h 559"/>
                <a:gd name="T8" fmla="*/ 90 w 1288"/>
                <a:gd name="T9" fmla="*/ 379 h 559"/>
                <a:gd name="T10" fmla="*/ 0 w 1288"/>
                <a:gd name="T11" fmla="*/ 67 h 559"/>
                <a:gd name="T12" fmla="*/ 271 w 1288"/>
                <a:gd name="T13" fmla="*/ 123 h 559"/>
                <a:gd name="T14" fmla="*/ 250 w 1288"/>
                <a:gd name="T15" fmla="*/ 153 h 559"/>
                <a:gd name="T16" fmla="*/ 250 w 1288"/>
                <a:gd name="T17" fmla="*/ 153 h 559"/>
                <a:gd name="T18" fmla="*/ 892 w 1288"/>
                <a:gd name="T19" fmla="*/ 183 h 559"/>
                <a:gd name="T20" fmla="*/ 1089 w 1288"/>
                <a:gd name="T21" fmla="*/ 0 h 559"/>
                <a:gd name="T22" fmla="*/ 1288 w 1288"/>
                <a:gd name="T23" fmla="*/ 13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8" h="559">
                  <a:moveTo>
                    <a:pt x="1288" y="134"/>
                  </a:moveTo>
                  <a:cubicBezTo>
                    <a:pt x="1219" y="236"/>
                    <a:pt x="1127" y="325"/>
                    <a:pt x="1013" y="391"/>
                  </a:cubicBezTo>
                  <a:cubicBezTo>
                    <a:pt x="721" y="559"/>
                    <a:pt x="369" y="532"/>
                    <a:pt x="111" y="350"/>
                  </a:cubicBezTo>
                  <a:cubicBezTo>
                    <a:pt x="111" y="350"/>
                    <a:pt x="111" y="350"/>
                    <a:pt x="111" y="350"/>
                  </a:cubicBezTo>
                  <a:cubicBezTo>
                    <a:pt x="90" y="379"/>
                    <a:pt x="90" y="379"/>
                    <a:pt x="90" y="379"/>
                  </a:cubicBezTo>
                  <a:cubicBezTo>
                    <a:pt x="32" y="282"/>
                    <a:pt x="1" y="132"/>
                    <a:pt x="0" y="67"/>
                  </a:cubicBezTo>
                  <a:cubicBezTo>
                    <a:pt x="104" y="116"/>
                    <a:pt x="217" y="130"/>
                    <a:pt x="271" y="123"/>
                  </a:cubicBezTo>
                  <a:cubicBezTo>
                    <a:pt x="250" y="153"/>
                    <a:pt x="250" y="153"/>
                    <a:pt x="250" y="153"/>
                  </a:cubicBezTo>
                  <a:cubicBezTo>
                    <a:pt x="250" y="153"/>
                    <a:pt x="250" y="153"/>
                    <a:pt x="250" y="153"/>
                  </a:cubicBezTo>
                  <a:cubicBezTo>
                    <a:pt x="434" y="283"/>
                    <a:pt x="684" y="303"/>
                    <a:pt x="892" y="183"/>
                  </a:cubicBezTo>
                  <a:cubicBezTo>
                    <a:pt x="974" y="136"/>
                    <a:pt x="1040" y="72"/>
                    <a:pt x="1089" y="0"/>
                  </a:cubicBezTo>
                  <a:lnTo>
                    <a:pt x="1288" y="134"/>
                  </a:lnTo>
                  <a:close/>
                </a:path>
              </a:pathLst>
            </a:custGeom>
            <a:solidFill>
              <a:srgbClr val="612D70"/>
            </a:solidFill>
            <a:ln w="21114" cap="flat">
              <a:solidFill>
                <a:srgbClr val="612D70"/>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85" name="Line 7">
              <a:extLst>
                <a:ext uri="{FF2B5EF4-FFF2-40B4-BE49-F238E27FC236}">
                  <a16:creationId xmlns:a16="http://schemas.microsoft.com/office/drawing/2014/main" id="{49E759E0-2553-43E8-B0D0-20E1E2477DE1}"/>
                </a:ext>
              </a:extLst>
            </p:cNvPr>
            <p:cNvSpPr>
              <a:spLocks noChangeShapeType="1"/>
            </p:cNvSpPr>
            <p:nvPr/>
          </p:nvSpPr>
          <p:spPr bwMode="auto">
            <a:xfrm>
              <a:off x="4844913" y="4372429"/>
              <a:ext cx="0" cy="0"/>
            </a:xfrm>
            <a:prstGeom prst="line">
              <a:avLst/>
            </a:prstGeom>
            <a:noFill/>
            <a:ln w="358927" cap="flat">
              <a:solidFill>
                <a:srgbClr val="6666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86" name="Freeform 8">
              <a:extLst>
                <a:ext uri="{FF2B5EF4-FFF2-40B4-BE49-F238E27FC236}">
                  <a16:creationId xmlns:a16="http://schemas.microsoft.com/office/drawing/2014/main" id="{F33AACFA-7420-4C1D-8658-701CDC91B287}"/>
                </a:ext>
              </a:extLst>
            </p:cNvPr>
            <p:cNvSpPr>
              <a:spLocks/>
            </p:cNvSpPr>
            <p:nvPr/>
          </p:nvSpPr>
          <p:spPr bwMode="auto">
            <a:xfrm>
              <a:off x="3865135" y="1367994"/>
              <a:ext cx="2094080" cy="3097657"/>
            </a:xfrm>
            <a:custGeom>
              <a:avLst/>
              <a:gdLst>
                <a:gd name="T0" fmla="*/ 85 w 787"/>
                <a:gd name="T1" fmla="*/ 1162 h 1162"/>
                <a:gd name="T2" fmla="*/ 0 w 787"/>
                <a:gd name="T3" fmla="*/ 795 h 1162"/>
                <a:gd name="T4" fmla="*/ 486 w 787"/>
                <a:gd name="T5" fmla="*/ 35 h 1162"/>
                <a:gd name="T6" fmla="*/ 486 w 787"/>
                <a:gd name="T7" fmla="*/ 35 h 1162"/>
                <a:gd name="T8" fmla="*/ 472 w 787"/>
                <a:gd name="T9" fmla="*/ 2 h 1162"/>
                <a:gd name="T10" fmla="*/ 787 w 787"/>
                <a:gd name="T11" fmla="*/ 80 h 1162"/>
                <a:gd name="T12" fmla="*/ 603 w 787"/>
                <a:gd name="T13" fmla="*/ 287 h 1162"/>
                <a:gd name="T14" fmla="*/ 587 w 787"/>
                <a:gd name="T15" fmla="*/ 253 h 1162"/>
                <a:gd name="T16" fmla="*/ 587 w 787"/>
                <a:gd name="T17" fmla="*/ 253 h 1162"/>
                <a:gd name="T18" fmla="*/ 241 w 787"/>
                <a:gd name="T19" fmla="*/ 795 h 1162"/>
                <a:gd name="T20" fmla="*/ 301 w 787"/>
                <a:gd name="T21" fmla="*/ 1056 h 1162"/>
                <a:gd name="T22" fmla="*/ 85 w 787"/>
                <a:gd name="T23" fmla="*/ 116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7" h="1162">
                  <a:moveTo>
                    <a:pt x="85" y="1162"/>
                  </a:moveTo>
                  <a:cubicBezTo>
                    <a:pt x="30" y="1051"/>
                    <a:pt x="0" y="927"/>
                    <a:pt x="0" y="795"/>
                  </a:cubicBezTo>
                  <a:cubicBezTo>
                    <a:pt x="0" y="458"/>
                    <a:pt x="199" y="167"/>
                    <a:pt x="486" y="35"/>
                  </a:cubicBezTo>
                  <a:cubicBezTo>
                    <a:pt x="486" y="35"/>
                    <a:pt x="486" y="35"/>
                    <a:pt x="486" y="35"/>
                  </a:cubicBezTo>
                  <a:cubicBezTo>
                    <a:pt x="472" y="2"/>
                    <a:pt x="472" y="2"/>
                    <a:pt x="472" y="2"/>
                  </a:cubicBezTo>
                  <a:cubicBezTo>
                    <a:pt x="585" y="0"/>
                    <a:pt x="730" y="48"/>
                    <a:pt x="787" y="80"/>
                  </a:cubicBezTo>
                  <a:cubicBezTo>
                    <a:pt x="692" y="146"/>
                    <a:pt x="624" y="236"/>
                    <a:pt x="603" y="287"/>
                  </a:cubicBezTo>
                  <a:cubicBezTo>
                    <a:pt x="587" y="253"/>
                    <a:pt x="587" y="253"/>
                    <a:pt x="587" y="253"/>
                  </a:cubicBezTo>
                  <a:cubicBezTo>
                    <a:pt x="587" y="253"/>
                    <a:pt x="587" y="253"/>
                    <a:pt x="587" y="253"/>
                  </a:cubicBezTo>
                  <a:cubicBezTo>
                    <a:pt x="383" y="348"/>
                    <a:pt x="241" y="555"/>
                    <a:pt x="241" y="795"/>
                  </a:cubicBezTo>
                  <a:cubicBezTo>
                    <a:pt x="241" y="889"/>
                    <a:pt x="262" y="978"/>
                    <a:pt x="301" y="1056"/>
                  </a:cubicBezTo>
                  <a:lnTo>
                    <a:pt x="85" y="1162"/>
                  </a:lnTo>
                  <a:close/>
                </a:path>
              </a:pathLst>
            </a:custGeom>
            <a:solidFill>
              <a:schemeClr val="accent3"/>
            </a:solidFill>
            <a:ln w="21114"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87" name="Freeform 9">
              <a:extLst>
                <a:ext uri="{FF2B5EF4-FFF2-40B4-BE49-F238E27FC236}">
                  <a16:creationId xmlns:a16="http://schemas.microsoft.com/office/drawing/2014/main" id="{4C8F15C8-3344-4277-B201-31620350FDAF}"/>
                </a:ext>
              </a:extLst>
            </p:cNvPr>
            <p:cNvSpPr>
              <a:spLocks/>
            </p:cNvSpPr>
            <p:nvPr/>
          </p:nvSpPr>
          <p:spPr bwMode="auto">
            <a:xfrm>
              <a:off x="6204720" y="1261294"/>
              <a:ext cx="2200577" cy="3062839"/>
            </a:xfrm>
            <a:custGeom>
              <a:avLst/>
              <a:gdLst>
                <a:gd name="T0" fmla="*/ 16 w 827"/>
                <a:gd name="T1" fmla="*/ 0 h 1149"/>
                <a:gd name="T2" fmla="*/ 377 w 827"/>
                <a:gd name="T3" fmla="*/ 110 h 1149"/>
                <a:gd name="T4" fmla="*/ 792 w 827"/>
                <a:gd name="T5" fmla="*/ 911 h 1149"/>
                <a:gd name="T6" fmla="*/ 792 w 827"/>
                <a:gd name="T7" fmla="*/ 911 h 1149"/>
                <a:gd name="T8" fmla="*/ 827 w 827"/>
                <a:gd name="T9" fmla="*/ 915 h 1149"/>
                <a:gd name="T10" fmla="*/ 602 w 827"/>
                <a:gd name="T11" fmla="*/ 1149 h 1149"/>
                <a:gd name="T12" fmla="*/ 516 w 827"/>
                <a:gd name="T13" fmla="*/ 886 h 1149"/>
                <a:gd name="T14" fmla="*/ 552 w 827"/>
                <a:gd name="T15" fmla="*/ 889 h 1149"/>
                <a:gd name="T16" fmla="*/ 552 w 827"/>
                <a:gd name="T17" fmla="*/ 889 h 1149"/>
                <a:gd name="T18" fmla="*/ 256 w 827"/>
                <a:gd name="T19" fmla="*/ 318 h 1149"/>
                <a:gd name="T20" fmla="*/ 0 w 827"/>
                <a:gd name="T21" fmla="*/ 240 h 1149"/>
                <a:gd name="T22" fmla="*/ 16 w 827"/>
                <a:gd name="T23"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7" h="1149">
                  <a:moveTo>
                    <a:pt x="16" y="0"/>
                  </a:moveTo>
                  <a:cubicBezTo>
                    <a:pt x="140" y="8"/>
                    <a:pt x="263" y="44"/>
                    <a:pt x="377" y="110"/>
                  </a:cubicBezTo>
                  <a:cubicBezTo>
                    <a:pt x="669" y="279"/>
                    <a:pt x="821" y="596"/>
                    <a:pt x="792" y="911"/>
                  </a:cubicBezTo>
                  <a:cubicBezTo>
                    <a:pt x="792" y="911"/>
                    <a:pt x="792" y="911"/>
                    <a:pt x="792" y="911"/>
                  </a:cubicBezTo>
                  <a:cubicBezTo>
                    <a:pt x="827" y="915"/>
                    <a:pt x="827" y="915"/>
                    <a:pt x="827" y="915"/>
                  </a:cubicBezTo>
                  <a:cubicBezTo>
                    <a:pt x="773" y="1014"/>
                    <a:pt x="659" y="1115"/>
                    <a:pt x="602" y="1149"/>
                  </a:cubicBezTo>
                  <a:cubicBezTo>
                    <a:pt x="593" y="1034"/>
                    <a:pt x="548" y="930"/>
                    <a:pt x="516" y="886"/>
                  </a:cubicBezTo>
                  <a:cubicBezTo>
                    <a:pt x="552" y="889"/>
                    <a:pt x="552" y="889"/>
                    <a:pt x="552" y="889"/>
                  </a:cubicBezTo>
                  <a:cubicBezTo>
                    <a:pt x="552" y="889"/>
                    <a:pt x="552" y="889"/>
                    <a:pt x="552" y="889"/>
                  </a:cubicBezTo>
                  <a:cubicBezTo>
                    <a:pt x="573" y="665"/>
                    <a:pt x="464" y="438"/>
                    <a:pt x="256" y="318"/>
                  </a:cubicBezTo>
                  <a:cubicBezTo>
                    <a:pt x="175" y="271"/>
                    <a:pt x="87" y="246"/>
                    <a:pt x="0" y="240"/>
                  </a:cubicBezTo>
                  <a:lnTo>
                    <a:pt x="16" y="0"/>
                  </a:lnTo>
                  <a:close/>
                </a:path>
              </a:pathLst>
            </a:custGeom>
            <a:solidFill>
              <a:schemeClr val="accent1"/>
            </a:solidFill>
            <a:ln w="21114"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88" name="Line 10">
              <a:extLst>
                <a:ext uri="{FF2B5EF4-FFF2-40B4-BE49-F238E27FC236}">
                  <a16:creationId xmlns:a16="http://schemas.microsoft.com/office/drawing/2014/main" id="{326A9678-C319-41DC-82EF-6094104A4830}"/>
                </a:ext>
              </a:extLst>
            </p:cNvPr>
            <p:cNvSpPr>
              <a:spLocks noChangeShapeType="1"/>
            </p:cNvSpPr>
            <p:nvPr/>
          </p:nvSpPr>
          <p:spPr bwMode="auto">
            <a:xfrm>
              <a:off x="6464798" y="3093157"/>
              <a:ext cx="0" cy="0"/>
            </a:xfrm>
            <a:prstGeom prst="line">
              <a:avLst/>
            </a:prstGeom>
            <a:noFill/>
            <a:ln w="24447" cap="flat">
              <a:solidFill>
                <a:srgbClr val="003B7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69" name="Freeform 11">
              <a:extLst>
                <a:ext uri="{FF2B5EF4-FFF2-40B4-BE49-F238E27FC236}">
                  <a16:creationId xmlns:a16="http://schemas.microsoft.com/office/drawing/2014/main" id="{2490CC7D-19AD-4C65-968B-49B6E283F8C3}"/>
                </a:ext>
              </a:extLst>
            </p:cNvPr>
            <p:cNvSpPr>
              <a:spLocks/>
            </p:cNvSpPr>
            <p:nvPr/>
          </p:nvSpPr>
          <p:spPr bwMode="auto">
            <a:xfrm>
              <a:off x="3857287" y="2482162"/>
              <a:ext cx="127797" cy="106700"/>
            </a:xfrm>
            <a:custGeom>
              <a:avLst/>
              <a:gdLst>
                <a:gd name="T0" fmla="*/ 74 w 114"/>
                <a:gd name="T1" fmla="*/ 24 h 95"/>
                <a:gd name="T2" fmla="*/ 59 w 114"/>
                <a:gd name="T3" fmla="*/ 57 h 95"/>
                <a:gd name="T4" fmla="*/ 81 w 114"/>
                <a:gd name="T5" fmla="*/ 66 h 95"/>
                <a:gd name="T6" fmla="*/ 97 w 114"/>
                <a:gd name="T7" fmla="*/ 31 h 95"/>
                <a:gd name="T8" fmla="*/ 114 w 114"/>
                <a:gd name="T9" fmla="*/ 38 h 95"/>
                <a:gd name="T10" fmla="*/ 90 w 114"/>
                <a:gd name="T11" fmla="*/ 95 h 95"/>
                <a:gd name="T12" fmla="*/ 0 w 114"/>
                <a:gd name="T13" fmla="*/ 55 h 95"/>
                <a:gd name="T14" fmla="*/ 24 w 114"/>
                <a:gd name="T15" fmla="*/ 0 h 95"/>
                <a:gd name="T16" fmla="*/ 40 w 114"/>
                <a:gd name="T17" fmla="*/ 7 h 95"/>
                <a:gd name="T18" fmla="*/ 26 w 114"/>
                <a:gd name="T19" fmla="*/ 43 h 95"/>
                <a:gd name="T20" fmla="*/ 45 w 114"/>
                <a:gd name="T21" fmla="*/ 50 h 95"/>
                <a:gd name="T22" fmla="*/ 59 w 114"/>
                <a:gd name="T23" fmla="*/ 17 h 95"/>
                <a:gd name="T24" fmla="*/ 74 w 114"/>
                <a:gd name="T25"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95">
                  <a:moveTo>
                    <a:pt x="74" y="24"/>
                  </a:moveTo>
                  <a:lnTo>
                    <a:pt x="59" y="57"/>
                  </a:lnTo>
                  <a:lnTo>
                    <a:pt x="81" y="66"/>
                  </a:lnTo>
                  <a:lnTo>
                    <a:pt x="97" y="31"/>
                  </a:lnTo>
                  <a:lnTo>
                    <a:pt x="114" y="38"/>
                  </a:lnTo>
                  <a:lnTo>
                    <a:pt x="90" y="95"/>
                  </a:lnTo>
                  <a:lnTo>
                    <a:pt x="0" y="55"/>
                  </a:lnTo>
                  <a:lnTo>
                    <a:pt x="24" y="0"/>
                  </a:lnTo>
                  <a:lnTo>
                    <a:pt x="40" y="7"/>
                  </a:lnTo>
                  <a:lnTo>
                    <a:pt x="26" y="43"/>
                  </a:lnTo>
                  <a:lnTo>
                    <a:pt x="45" y="50"/>
                  </a:lnTo>
                  <a:lnTo>
                    <a:pt x="59" y="17"/>
                  </a:lnTo>
                  <a:lnTo>
                    <a:pt x="74" y="2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0" name="Freeform 12">
              <a:extLst>
                <a:ext uri="{FF2B5EF4-FFF2-40B4-BE49-F238E27FC236}">
                  <a16:creationId xmlns:a16="http://schemas.microsoft.com/office/drawing/2014/main" id="{BFDA7400-DD17-4C06-8AC1-952807A5173E}"/>
                </a:ext>
              </a:extLst>
            </p:cNvPr>
            <p:cNvSpPr>
              <a:spLocks/>
            </p:cNvSpPr>
            <p:nvPr/>
          </p:nvSpPr>
          <p:spPr bwMode="auto">
            <a:xfrm>
              <a:off x="3915580" y="2410280"/>
              <a:ext cx="108740" cy="108946"/>
            </a:xfrm>
            <a:custGeom>
              <a:avLst/>
              <a:gdLst>
                <a:gd name="T0" fmla="*/ 5 w 41"/>
                <a:gd name="T1" fmla="*/ 18 h 41"/>
                <a:gd name="T2" fmla="*/ 11 w 41"/>
                <a:gd name="T3" fmla="*/ 18 h 41"/>
                <a:gd name="T4" fmla="*/ 16 w 41"/>
                <a:gd name="T5" fmla="*/ 17 h 41"/>
                <a:gd name="T6" fmla="*/ 16 w 41"/>
                <a:gd name="T7" fmla="*/ 17 h 41"/>
                <a:gd name="T8" fmla="*/ 13 w 41"/>
                <a:gd name="T9" fmla="*/ 13 h 41"/>
                <a:gd name="T10" fmla="*/ 9 w 41"/>
                <a:gd name="T11" fmla="*/ 9 h 41"/>
                <a:gd name="T12" fmla="*/ 14 w 41"/>
                <a:gd name="T13" fmla="*/ 0 h 41"/>
                <a:gd name="T14" fmla="*/ 22 w 41"/>
                <a:gd name="T15" fmla="*/ 15 h 41"/>
                <a:gd name="T16" fmla="*/ 41 w 41"/>
                <a:gd name="T17" fmla="*/ 12 h 41"/>
                <a:gd name="T18" fmla="*/ 36 w 41"/>
                <a:gd name="T19" fmla="*/ 22 h 41"/>
                <a:gd name="T20" fmla="*/ 30 w 41"/>
                <a:gd name="T21" fmla="*/ 22 h 41"/>
                <a:gd name="T22" fmla="*/ 25 w 41"/>
                <a:gd name="T23" fmla="*/ 22 h 41"/>
                <a:gd name="T24" fmla="*/ 25 w 41"/>
                <a:gd name="T25" fmla="*/ 23 h 41"/>
                <a:gd name="T26" fmla="*/ 28 w 41"/>
                <a:gd name="T27" fmla="*/ 27 h 41"/>
                <a:gd name="T28" fmla="*/ 31 w 41"/>
                <a:gd name="T29" fmla="*/ 31 h 41"/>
                <a:gd name="T30" fmla="*/ 27 w 41"/>
                <a:gd name="T31" fmla="*/ 41 h 41"/>
                <a:gd name="T32" fmla="*/ 18 w 41"/>
                <a:gd name="T33" fmla="*/ 25 h 41"/>
                <a:gd name="T34" fmla="*/ 0 w 41"/>
                <a:gd name="T35" fmla="*/ 27 h 41"/>
                <a:gd name="T36" fmla="*/ 5 w 41"/>
                <a:gd name="T37"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1">
                  <a:moveTo>
                    <a:pt x="5" y="18"/>
                  </a:moveTo>
                  <a:cubicBezTo>
                    <a:pt x="11" y="18"/>
                    <a:pt x="11" y="18"/>
                    <a:pt x="11" y="18"/>
                  </a:cubicBezTo>
                  <a:cubicBezTo>
                    <a:pt x="12" y="17"/>
                    <a:pt x="14" y="17"/>
                    <a:pt x="16" y="17"/>
                  </a:cubicBezTo>
                  <a:cubicBezTo>
                    <a:pt x="16" y="17"/>
                    <a:pt x="16" y="17"/>
                    <a:pt x="16" y="17"/>
                  </a:cubicBezTo>
                  <a:cubicBezTo>
                    <a:pt x="15" y="16"/>
                    <a:pt x="14" y="14"/>
                    <a:pt x="13" y="13"/>
                  </a:cubicBezTo>
                  <a:cubicBezTo>
                    <a:pt x="9" y="9"/>
                    <a:pt x="9" y="9"/>
                    <a:pt x="9" y="9"/>
                  </a:cubicBezTo>
                  <a:cubicBezTo>
                    <a:pt x="14" y="0"/>
                    <a:pt x="14" y="0"/>
                    <a:pt x="14" y="0"/>
                  </a:cubicBezTo>
                  <a:cubicBezTo>
                    <a:pt x="22" y="15"/>
                    <a:pt x="22" y="15"/>
                    <a:pt x="22" y="15"/>
                  </a:cubicBezTo>
                  <a:cubicBezTo>
                    <a:pt x="41" y="12"/>
                    <a:pt x="41" y="12"/>
                    <a:pt x="41" y="12"/>
                  </a:cubicBezTo>
                  <a:cubicBezTo>
                    <a:pt x="36" y="22"/>
                    <a:pt x="36" y="22"/>
                    <a:pt x="36" y="22"/>
                  </a:cubicBezTo>
                  <a:cubicBezTo>
                    <a:pt x="30" y="22"/>
                    <a:pt x="30" y="22"/>
                    <a:pt x="30" y="22"/>
                  </a:cubicBezTo>
                  <a:cubicBezTo>
                    <a:pt x="28" y="22"/>
                    <a:pt x="27" y="22"/>
                    <a:pt x="25" y="22"/>
                  </a:cubicBezTo>
                  <a:cubicBezTo>
                    <a:pt x="25" y="23"/>
                    <a:pt x="25" y="23"/>
                    <a:pt x="25" y="23"/>
                  </a:cubicBezTo>
                  <a:cubicBezTo>
                    <a:pt x="26" y="24"/>
                    <a:pt x="27" y="25"/>
                    <a:pt x="28" y="27"/>
                  </a:cubicBezTo>
                  <a:cubicBezTo>
                    <a:pt x="31" y="31"/>
                    <a:pt x="31" y="31"/>
                    <a:pt x="31" y="31"/>
                  </a:cubicBezTo>
                  <a:cubicBezTo>
                    <a:pt x="27" y="41"/>
                    <a:pt x="27" y="41"/>
                    <a:pt x="27" y="41"/>
                  </a:cubicBezTo>
                  <a:cubicBezTo>
                    <a:pt x="18" y="25"/>
                    <a:pt x="18" y="25"/>
                    <a:pt x="18" y="25"/>
                  </a:cubicBezTo>
                  <a:cubicBezTo>
                    <a:pt x="0" y="27"/>
                    <a:pt x="0" y="27"/>
                    <a:pt x="0" y="27"/>
                  </a:cubicBezTo>
                  <a:lnTo>
                    <a:pt x="5" y="1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1" name="Freeform 13">
              <a:extLst>
                <a:ext uri="{FF2B5EF4-FFF2-40B4-BE49-F238E27FC236}">
                  <a16:creationId xmlns:a16="http://schemas.microsoft.com/office/drawing/2014/main" id="{D7C4DB18-703A-4EF5-94F3-FCA35DF2F89A}"/>
                </a:ext>
              </a:extLst>
            </p:cNvPr>
            <p:cNvSpPr>
              <a:spLocks noEditPoints="1"/>
            </p:cNvSpPr>
            <p:nvPr/>
          </p:nvSpPr>
          <p:spPr bwMode="auto">
            <a:xfrm>
              <a:off x="3958179" y="2330536"/>
              <a:ext cx="108740" cy="119054"/>
            </a:xfrm>
            <a:custGeom>
              <a:avLst/>
              <a:gdLst>
                <a:gd name="T0" fmla="*/ 9 w 41"/>
                <a:gd name="T1" fmla="*/ 30 h 45"/>
                <a:gd name="T2" fmla="*/ 0 w 41"/>
                <a:gd name="T3" fmla="*/ 25 h 45"/>
                <a:gd name="T4" fmla="*/ 4 w 41"/>
                <a:gd name="T5" fmla="*/ 18 h 45"/>
                <a:gd name="T6" fmla="*/ 8 w 41"/>
                <a:gd name="T7" fmla="*/ 20 h 45"/>
                <a:gd name="T8" fmla="*/ 8 w 41"/>
                <a:gd name="T9" fmla="*/ 20 h 45"/>
                <a:gd name="T10" fmla="*/ 8 w 41"/>
                <a:gd name="T11" fmla="*/ 9 h 45"/>
                <a:gd name="T12" fmla="*/ 27 w 41"/>
                <a:gd name="T13" fmla="*/ 5 h 45"/>
                <a:gd name="T14" fmla="*/ 35 w 41"/>
                <a:gd name="T15" fmla="*/ 24 h 45"/>
                <a:gd name="T16" fmla="*/ 28 w 41"/>
                <a:gd name="T17" fmla="*/ 29 h 45"/>
                <a:gd name="T18" fmla="*/ 28 w 41"/>
                <a:gd name="T19" fmla="*/ 30 h 45"/>
                <a:gd name="T20" fmla="*/ 41 w 41"/>
                <a:gd name="T21" fmla="*/ 36 h 45"/>
                <a:gd name="T22" fmla="*/ 37 w 41"/>
                <a:gd name="T23" fmla="*/ 45 h 45"/>
                <a:gd name="T24" fmla="*/ 9 w 41"/>
                <a:gd name="T25" fmla="*/ 30 h 45"/>
                <a:gd name="T26" fmla="*/ 19 w 41"/>
                <a:gd name="T27" fmla="*/ 25 h 45"/>
                <a:gd name="T28" fmla="*/ 21 w 41"/>
                <a:gd name="T29" fmla="*/ 26 h 45"/>
                <a:gd name="T30" fmla="*/ 28 w 41"/>
                <a:gd name="T31" fmla="*/ 23 h 45"/>
                <a:gd name="T32" fmla="*/ 23 w 41"/>
                <a:gd name="T33" fmla="*/ 13 h 45"/>
                <a:gd name="T34" fmla="*/ 13 w 41"/>
                <a:gd name="T35" fmla="*/ 15 h 45"/>
                <a:gd name="T36" fmla="*/ 14 w 41"/>
                <a:gd name="T37" fmla="*/ 22 h 45"/>
                <a:gd name="T38" fmla="*/ 16 w 41"/>
                <a:gd name="T39" fmla="*/ 23 h 45"/>
                <a:gd name="T40" fmla="*/ 19 w 41"/>
                <a:gd name="T41" fmla="*/ 2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45">
                  <a:moveTo>
                    <a:pt x="9" y="30"/>
                  </a:moveTo>
                  <a:cubicBezTo>
                    <a:pt x="6" y="28"/>
                    <a:pt x="2" y="26"/>
                    <a:pt x="0" y="25"/>
                  </a:cubicBezTo>
                  <a:cubicBezTo>
                    <a:pt x="4" y="18"/>
                    <a:pt x="4" y="18"/>
                    <a:pt x="4" y="18"/>
                  </a:cubicBezTo>
                  <a:cubicBezTo>
                    <a:pt x="8" y="20"/>
                    <a:pt x="8" y="20"/>
                    <a:pt x="8" y="20"/>
                  </a:cubicBezTo>
                  <a:cubicBezTo>
                    <a:pt x="8" y="20"/>
                    <a:pt x="8" y="20"/>
                    <a:pt x="8" y="20"/>
                  </a:cubicBezTo>
                  <a:cubicBezTo>
                    <a:pt x="6" y="16"/>
                    <a:pt x="6" y="12"/>
                    <a:pt x="8" y="9"/>
                  </a:cubicBezTo>
                  <a:cubicBezTo>
                    <a:pt x="11" y="3"/>
                    <a:pt x="19" y="0"/>
                    <a:pt x="27" y="5"/>
                  </a:cubicBezTo>
                  <a:cubicBezTo>
                    <a:pt x="37" y="10"/>
                    <a:pt x="38" y="18"/>
                    <a:pt x="35" y="24"/>
                  </a:cubicBezTo>
                  <a:cubicBezTo>
                    <a:pt x="33" y="27"/>
                    <a:pt x="31" y="29"/>
                    <a:pt x="28" y="29"/>
                  </a:cubicBezTo>
                  <a:cubicBezTo>
                    <a:pt x="28" y="30"/>
                    <a:pt x="28" y="30"/>
                    <a:pt x="28" y="30"/>
                  </a:cubicBezTo>
                  <a:cubicBezTo>
                    <a:pt x="41" y="36"/>
                    <a:pt x="41" y="36"/>
                    <a:pt x="41" y="36"/>
                  </a:cubicBezTo>
                  <a:cubicBezTo>
                    <a:pt x="37" y="45"/>
                    <a:pt x="37" y="45"/>
                    <a:pt x="37" y="45"/>
                  </a:cubicBezTo>
                  <a:lnTo>
                    <a:pt x="9" y="30"/>
                  </a:lnTo>
                  <a:close/>
                  <a:moveTo>
                    <a:pt x="19" y="25"/>
                  </a:moveTo>
                  <a:cubicBezTo>
                    <a:pt x="20" y="25"/>
                    <a:pt x="21" y="25"/>
                    <a:pt x="21" y="26"/>
                  </a:cubicBezTo>
                  <a:cubicBezTo>
                    <a:pt x="24" y="26"/>
                    <a:pt x="26" y="25"/>
                    <a:pt x="28" y="23"/>
                  </a:cubicBezTo>
                  <a:cubicBezTo>
                    <a:pt x="30" y="19"/>
                    <a:pt x="28" y="16"/>
                    <a:pt x="23" y="13"/>
                  </a:cubicBezTo>
                  <a:cubicBezTo>
                    <a:pt x="19" y="11"/>
                    <a:pt x="15" y="11"/>
                    <a:pt x="13" y="15"/>
                  </a:cubicBezTo>
                  <a:cubicBezTo>
                    <a:pt x="12" y="17"/>
                    <a:pt x="12" y="20"/>
                    <a:pt x="14" y="22"/>
                  </a:cubicBezTo>
                  <a:cubicBezTo>
                    <a:pt x="15" y="22"/>
                    <a:pt x="15" y="23"/>
                    <a:pt x="16" y="23"/>
                  </a:cubicBezTo>
                  <a:lnTo>
                    <a:pt x="19" y="2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2" name="Freeform 14">
              <a:extLst>
                <a:ext uri="{FF2B5EF4-FFF2-40B4-BE49-F238E27FC236}">
                  <a16:creationId xmlns:a16="http://schemas.microsoft.com/office/drawing/2014/main" id="{97DA8E53-EEA2-4A57-AAA9-3E5EA12F7E70}"/>
                </a:ext>
              </a:extLst>
            </p:cNvPr>
            <p:cNvSpPr>
              <a:spLocks/>
            </p:cNvSpPr>
            <p:nvPr/>
          </p:nvSpPr>
          <p:spPr bwMode="auto">
            <a:xfrm>
              <a:off x="3973875" y="2271009"/>
              <a:ext cx="112103" cy="77498"/>
            </a:xfrm>
            <a:custGeom>
              <a:avLst/>
              <a:gdLst>
                <a:gd name="T0" fmla="*/ 0 w 100"/>
                <a:gd name="T1" fmla="*/ 19 h 69"/>
                <a:gd name="T2" fmla="*/ 12 w 100"/>
                <a:gd name="T3" fmla="*/ 0 h 69"/>
                <a:gd name="T4" fmla="*/ 100 w 100"/>
                <a:gd name="T5" fmla="*/ 50 h 69"/>
                <a:gd name="T6" fmla="*/ 91 w 100"/>
                <a:gd name="T7" fmla="*/ 69 h 69"/>
                <a:gd name="T8" fmla="*/ 0 w 100"/>
                <a:gd name="T9" fmla="*/ 19 h 69"/>
              </a:gdLst>
              <a:ahLst/>
              <a:cxnLst>
                <a:cxn ang="0">
                  <a:pos x="T0" y="T1"/>
                </a:cxn>
                <a:cxn ang="0">
                  <a:pos x="T2" y="T3"/>
                </a:cxn>
                <a:cxn ang="0">
                  <a:pos x="T4" y="T5"/>
                </a:cxn>
                <a:cxn ang="0">
                  <a:pos x="T6" y="T7"/>
                </a:cxn>
                <a:cxn ang="0">
                  <a:pos x="T8" y="T9"/>
                </a:cxn>
              </a:cxnLst>
              <a:rect l="0" t="0" r="r" b="b"/>
              <a:pathLst>
                <a:path w="100" h="69">
                  <a:moveTo>
                    <a:pt x="0" y="19"/>
                  </a:moveTo>
                  <a:lnTo>
                    <a:pt x="12" y="0"/>
                  </a:lnTo>
                  <a:lnTo>
                    <a:pt x="100" y="50"/>
                  </a:lnTo>
                  <a:lnTo>
                    <a:pt x="91" y="69"/>
                  </a:lnTo>
                  <a:lnTo>
                    <a:pt x="0" y="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3" name="Freeform 15">
              <a:extLst>
                <a:ext uri="{FF2B5EF4-FFF2-40B4-BE49-F238E27FC236}">
                  <a16:creationId xmlns:a16="http://schemas.microsoft.com/office/drawing/2014/main" id="{0250D17B-E97C-464C-A69E-E99670D7EC9F}"/>
                </a:ext>
              </a:extLst>
            </p:cNvPr>
            <p:cNvSpPr>
              <a:spLocks noEditPoints="1"/>
            </p:cNvSpPr>
            <p:nvPr/>
          </p:nvSpPr>
          <p:spPr bwMode="auto">
            <a:xfrm>
              <a:off x="4033289" y="2210358"/>
              <a:ext cx="95288" cy="95468"/>
            </a:xfrm>
            <a:custGeom>
              <a:avLst/>
              <a:gdLst>
                <a:gd name="T0" fmla="*/ 26 w 36"/>
                <a:gd name="T1" fmla="*/ 4 h 36"/>
                <a:gd name="T2" fmla="*/ 32 w 36"/>
                <a:gd name="T3" fmla="*/ 26 h 36"/>
                <a:gd name="T4" fmla="*/ 11 w 36"/>
                <a:gd name="T5" fmla="*/ 31 h 36"/>
                <a:gd name="T6" fmla="*/ 5 w 36"/>
                <a:gd name="T7" fmla="*/ 9 h 36"/>
                <a:gd name="T8" fmla="*/ 26 w 36"/>
                <a:gd name="T9" fmla="*/ 4 h 36"/>
                <a:gd name="T10" fmla="*/ 15 w 36"/>
                <a:gd name="T11" fmla="*/ 23 h 36"/>
                <a:gd name="T12" fmla="*/ 26 w 36"/>
                <a:gd name="T13" fmla="*/ 22 h 36"/>
                <a:gd name="T14" fmla="*/ 22 w 36"/>
                <a:gd name="T15" fmla="*/ 13 h 36"/>
                <a:gd name="T16" fmla="*/ 11 w 36"/>
                <a:gd name="T17" fmla="*/ 13 h 36"/>
                <a:gd name="T18" fmla="*/ 15 w 36"/>
                <a:gd name="T1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26" y="4"/>
                  </a:moveTo>
                  <a:cubicBezTo>
                    <a:pt x="36" y="10"/>
                    <a:pt x="36" y="19"/>
                    <a:pt x="32" y="26"/>
                  </a:cubicBezTo>
                  <a:cubicBezTo>
                    <a:pt x="27" y="34"/>
                    <a:pt x="19" y="36"/>
                    <a:pt x="11" y="31"/>
                  </a:cubicBezTo>
                  <a:cubicBezTo>
                    <a:pt x="2" y="26"/>
                    <a:pt x="0" y="18"/>
                    <a:pt x="5" y="9"/>
                  </a:cubicBezTo>
                  <a:cubicBezTo>
                    <a:pt x="10" y="2"/>
                    <a:pt x="19" y="0"/>
                    <a:pt x="26" y="4"/>
                  </a:cubicBezTo>
                  <a:close/>
                  <a:moveTo>
                    <a:pt x="15" y="23"/>
                  </a:moveTo>
                  <a:cubicBezTo>
                    <a:pt x="20" y="26"/>
                    <a:pt x="24" y="26"/>
                    <a:pt x="26" y="22"/>
                  </a:cubicBezTo>
                  <a:cubicBezTo>
                    <a:pt x="28" y="19"/>
                    <a:pt x="26" y="16"/>
                    <a:pt x="22" y="13"/>
                  </a:cubicBezTo>
                  <a:cubicBezTo>
                    <a:pt x="18" y="10"/>
                    <a:pt x="13" y="10"/>
                    <a:pt x="11" y="13"/>
                  </a:cubicBezTo>
                  <a:cubicBezTo>
                    <a:pt x="9" y="17"/>
                    <a:pt x="12" y="21"/>
                    <a:pt x="15" y="2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4" name="Freeform 16">
              <a:extLst>
                <a:ext uri="{FF2B5EF4-FFF2-40B4-BE49-F238E27FC236}">
                  <a16:creationId xmlns:a16="http://schemas.microsoft.com/office/drawing/2014/main" id="{AF2934B1-3B8C-4A3E-B181-B303ED8693DE}"/>
                </a:ext>
              </a:extLst>
            </p:cNvPr>
            <p:cNvSpPr>
              <a:spLocks/>
            </p:cNvSpPr>
            <p:nvPr/>
          </p:nvSpPr>
          <p:spPr bwMode="auto">
            <a:xfrm>
              <a:off x="4078130" y="2146339"/>
              <a:ext cx="79593" cy="85360"/>
            </a:xfrm>
            <a:custGeom>
              <a:avLst/>
              <a:gdLst>
                <a:gd name="T0" fmla="*/ 9 w 30"/>
                <a:gd name="T1" fmla="*/ 21 h 32"/>
                <a:gd name="T2" fmla="*/ 0 w 30"/>
                <a:gd name="T3" fmla="*/ 16 h 32"/>
                <a:gd name="T4" fmla="*/ 5 w 30"/>
                <a:gd name="T5" fmla="*/ 9 h 32"/>
                <a:gd name="T6" fmla="*/ 10 w 30"/>
                <a:gd name="T7" fmla="*/ 12 h 32"/>
                <a:gd name="T8" fmla="*/ 10 w 30"/>
                <a:gd name="T9" fmla="*/ 11 h 32"/>
                <a:gd name="T10" fmla="*/ 9 w 30"/>
                <a:gd name="T11" fmla="*/ 1 h 32"/>
                <a:gd name="T12" fmla="*/ 10 w 30"/>
                <a:gd name="T13" fmla="*/ 0 h 32"/>
                <a:gd name="T14" fmla="*/ 17 w 30"/>
                <a:gd name="T15" fmla="*/ 5 h 32"/>
                <a:gd name="T16" fmla="*/ 16 w 30"/>
                <a:gd name="T17" fmla="*/ 7 h 32"/>
                <a:gd name="T18" fmla="*/ 16 w 30"/>
                <a:gd name="T19" fmla="*/ 14 h 32"/>
                <a:gd name="T20" fmla="*/ 18 w 30"/>
                <a:gd name="T21" fmla="*/ 16 h 32"/>
                <a:gd name="T22" fmla="*/ 30 w 30"/>
                <a:gd name="T23" fmla="*/ 24 h 32"/>
                <a:gd name="T24" fmla="*/ 25 w 30"/>
                <a:gd name="T25" fmla="*/ 32 h 32"/>
                <a:gd name="T26" fmla="*/ 9 w 30"/>
                <a:gd name="T2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9" y="21"/>
                  </a:moveTo>
                  <a:cubicBezTo>
                    <a:pt x="5" y="18"/>
                    <a:pt x="3" y="17"/>
                    <a:pt x="0" y="16"/>
                  </a:cubicBezTo>
                  <a:cubicBezTo>
                    <a:pt x="5" y="9"/>
                    <a:pt x="5" y="9"/>
                    <a:pt x="5" y="9"/>
                  </a:cubicBezTo>
                  <a:cubicBezTo>
                    <a:pt x="10" y="12"/>
                    <a:pt x="10" y="12"/>
                    <a:pt x="10" y="12"/>
                  </a:cubicBezTo>
                  <a:cubicBezTo>
                    <a:pt x="10" y="11"/>
                    <a:pt x="10" y="11"/>
                    <a:pt x="10" y="11"/>
                  </a:cubicBezTo>
                  <a:cubicBezTo>
                    <a:pt x="7" y="8"/>
                    <a:pt x="7" y="4"/>
                    <a:pt x="9" y="1"/>
                  </a:cubicBezTo>
                  <a:cubicBezTo>
                    <a:pt x="9" y="1"/>
                    <a:pt x="10" y="0"/>
                    <a:pt x="10" y="0"/>
                  </a:cubicBezTo>
                  <a:cubicBezTo>
                    <a:pt x="17" y="5"/>
                    <a:pt x="17" y="5"/>
                    <a:pt x="17" y="5"/>
                  </a:cubicBezTo>
                  <a:cubicBezTo>
                    <a:pt x="17" y="5"/>
                    <a:pt x="16" y="6"/>
                    <a:pt x="16" y="7"/>
                  </a:cubicBezTo>
                  <a:cubicBezTo>
                    <a:pt x="14" y="9"/>
                    <a:pt x="14" y="12"/>
                    <a:pt x="16" y="14"/>
                  </a:cubicBezTo>
                  <a:cubicBezTo>
                    <a:pt x="17" y="15"/>
                    <a:pt x="17" y="15"/>
                    <a:pt x="18" y="16"/>
                  </a:cubicBezTo>
                  <a:cubicBezTo>
                    <a:pt x="30" y="24"/>
                    <a:pt x="30" y="24"/>
                    <a:pt x="30" y="24"/>
                  </a:cubicBezTo>
                  <a:cubicBezTo>
                    <a:pt x="25" y="32"/>
                    <a:pt x="25" y="32"/>
                    <a:pt x="25" y="32"/>
                  </a:cubicBezTo>
                  <a:lnTo>
                    <a:pt x="9" y="2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5" name="Freeform 17">
              <a:extLst>
                <a:ext uri="{FF2B5EF4-FFF2-40B4-BE49-F238E27FC236}">
                  <a16:creationId xmlns:a16="http://schemas.microsoft.com/office/drawing/2014/main" id="{318B17BD-758F-4F81-87FA-F0971A0013AA}"/>
                </a:ext>
              </a:extLst>
            </p:cNvPr>
            <p:cNvSpPr>
              <a:spLocks noEditPoints="1"/>
            </p:cNvSpPr>
            <p:nvPr/>
          </p:nvSpPr>
          <p:spPr bwMode="auto">
            <a:xfrm>
              <a:off x="4118487" y="2082319"/>
              <a:ext cx="95288" cy="93221"/>
            </a:xfrm>
            <a:custGeom>
              <a:avLst/>
              <a:gdLst>
                <a:gd name="T0" fmla="*/ 17 w 36"/>
                <a:gd name="T1" fmla="*/ 24 h 35"/>
                <a:gd name="T2" fmla="*/ 27 w 36"/>
                <a:gd name="T3" fmla="*/ 20 h 35"/>
                <a:gd name="T4" fmla="*/ 30 w 36"/>
                <a:gd name="T5" fmla="*/ 13 h 35"/>
                <a:gd name="T6" fmla="*/ 36 w 36"/>
                <a:gd name="T7" fmla="*/ 16 h 35"/>
                <a:gd name="T8" fmla="*/ 32 w 36"/>
                <a:gd name="T9" fmla="*/ 25 h 35"/>
                <a:gd name="T10" fmla="*/ 10 w 36"/>
                <a:gd name="T11" fmla="*/ 30 h 35"/>
                <a:gd name="T12" fmla="*/ 6 w 36"/>
                <a:gd name="T13" fmla="*/ 8 h 35"/>
                <a:gd name="T14" fmla="*/ 25 w 36"/>
                <a:gd name="T15" fmla="*/ 6 h 35"/>
                <a:gd name="T16" fmla="*/ 28 w 36"/>
                <a:gd name="T17" fmla="*/ 8 h 35"/>
                <a:gd name="T18" fmla="*/ 17 w 36"/>
                <a:gd name="T19" fmla="*/ 24 h 35"/>
                <a:gd name="T20" fmla="*/ 18 w 36"/>
                <a:gd name="T21" fmla="*/ 11 h 35"/>
                <a:gd name="T22" fmla="*/ 10 w 36"/>
                <a:gd name="T23" fmla="*/ 12 h 35"/>
                <a:gd name="T24" fmla="*/ 12 w 36"/>
                <a:gd name="T25" fmla="*/ 20 h 35"/>
                <a:gd name="T26" fmla="*/ 18 w 36"/>
                <a:gd name="T2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5">
                  <a:moveTo>
                    <a:pt x="17" y="24"/>
                  </a:moveTo>
                  <a:cubicBezTo>
                    <a:pt x="21" y="26"/>
                    <a:pt x="24" y="24"/>
                    <a:pt x="27" y="20"/>
                  </a:cubicBezTo>
                  <a:cubicBezTo>
                    <a:pt x="29" y="18"/>
                    <a:pt x="30" y="16"/>
                    <a:pt x="30" y="13"/>
                  </a:cubicBezTo>
                  <a:cubicBezTo>
                    <a:pt x="36" y="16"/>
                    <a:pt x="36" y="16"/>
                    <a:pt x="36" y="16"/>
                  </a:cubicBezTo>
                  <a:cubicBezTo>
                    <a:pt x="36" y="19"/>
                    <a:pt x="34" y="22"/>
                    <a:pt x="32" y="25"/>
                  </a:cubicBezTo>
                  <a:cubicBezTo>
                    <a:pt x="26" y="34"/>
                    <a:pt x="18" y="35"/>
                    <a:pt x="10" y="30"/>
                  </a:cubicBezTo>
                  <a:cubicBezTo>
                    <a:pt x="4" y="25"/>
                    <a:pt x="0" y="17"/>
                    <a:pt x="6" y="8"/>
                  </a:cubicBezTo>
                  <a:cubicBezTo>
                    <a:pt x="11" y="0"/>
                    <a:pt x="19" y="2"/>
                    <a:pt x="25" y="6"/>
                  </a:cubicBezTo>
                  <a:cubicBezTo>
                    <a:pt x="27" y="7"/>
                    <a:pt x="28" y="8"/>
                    <a:pt x="28" y="8"/>
                  </a:cubicBezTo>
                  <a:lnTo>
                    <a:pt x="17" y="24"/>
                  </a:lnTo>
                  <a:close/>
                  <a:moveTo>
                    <a:pt x="18" y="11"/>
                  </a:moveTo>
                  <a:cubicBezTo>
                    <a:pt x="17" y="10"/>
                    <a:pt x="13" y="9"/>
                    <a:pt x="10" y="12"/>
                  </a:cubicBezTo>
                  <a:cubicBezTo>
                    <a:pt x="8" y="15"/>
                    <a:pt x="10" y="19"/>
                    <a:pt x="12" y="20"/>
                  </a:cubicBezTo>
                  <a:lnTo>
                    <a:pt x="18" y="1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6" name="Freeform 18">
              <a:extLst>
                <a:ext uri="{FF2B5EF4-FFF2-40B4-BE49-F238E27FC236}">
                  <a16:creationId xmlns:a16="http://schemas.microsoft.com/office/drawing/2014/main" id="{037E8BB1-C8FB-4849-9AEF-5B65335243C0}"/>
                </a:ext>
              </a:extLst>
            </p:cNvPr>
            <p:cNvSpPr>
              <a:spLocks/>
            </p:cNvSpPr>
            <p:nvPr/>
          </p:nvSpPr>
          <p:spPr bwMode="auto">
            <a:xfrm>
              <a:off x="7973701" y="2074457"/>
              <a:ext cx="125555" cy="120177"/>
            </a:xfrm>
            <a:custGeom>
              <a:avLst/>
              <a:gdLst>
                <a:gd name="T0" fmla="*/ 15 w 47"/>
                <a:gd name="T1" fmla="*/ 45 h 45"/>
                <a:gd name="T2" fmla="*/ 8 w 47"/>
                <a:gd name="T3" fmla="*/ 37 h 45"/>
                <a:gd name="T4" fmla="*/ 12 w 47"/>
                <a:gd name="T5" fmla="*/ 8 h 45"/>
                <a:gd name="T6" fmla="*/ 43 w 47"/>
                <a:gd name="T7" fmla="*/ 14 h 45"/>
                <a:gd name="T8" fmla="*/ 47 w 47"/>
                <a:gd name="T9" fmla="*/ 23 h 45"/>
                <a:gd name="T10" fmla="*/ 40 w 47"/>
                <a:gd name="T11" fmla="*/ 26 h 45"/>
                <a:gd name="T12" fmla="*/ 37 w 47"/>
                <a:gd name="T13" fmla="*/ 18 h 45"/>
                <a:gd name="T14" fmla="*/ 18 w 47"/>
                <a:gd name="T15" fmla="*/ 15 h 45"/>
                <a:gd name="T16" fmla="*/ 15 w 47"/>
                <a:gd name="T17" fmla="*/ 34 h 45"/>
                <a:gd name="T18" fmla="*/ 20 w 47"/>
                <a:gd name="T19" fmla="*/ 39 h 45"/>
                <a:gd name="T20" fmla="*/ 15 w 47"/>
                <a:gd name="T2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5">
                  <a:moveTo>
                    <a:pt x="15" y="45"/>
                  </a:moveTo>
                  <a:cubicBezTo>
                    <a:pt x="14" y="44"/>
                    <a:pt x="11" y="41"/>
                    <a:pt x="8" y="37"/>
                  </a:cubicBezTo>
                  <a:cubicBezTo>
                    <a:pt x="0" y="25"/>
                    <a:pt x="3" y="14"/>
                    <a:pt x="12" y="8"/>
                  </a:cubicBezTo>
                  <a:cubicBezTo>
                    <a:pt x="24" y="0"/>
                    <a:pt x="36" y="3"/>
                    <a:pt x="43" y="14"/>
                  </a:cubicBezTo>
                  <a:cubicBezTo>
                    <a:pt x="46" y="18"/>
                    <a:pt x="47" y="21"/>
                    <a:pt x="47" y="23"/>
                  </a:cubicBezTo>
                  <a:cubicBezTo>
                    <a:pt x="40" y="26"/>
                    <a:pt x="40" y="26"/>
                    <a:pt x="40" y="26"/>
                  </a:cubicBezTo>
                  <a:cubicBezTo>
                    <a:pt x="40" y="24"/>
                    <a:pt x="39" y="21"/>
                    <a:pt x="37" y="18"/>
                  </a:cubicBezTo>
                  <a:cubicBezTo>
                    <a:pt x="33" y="12"/>
                    <a:pt x="26" y="10"/>
                    <a:pt x="18" y="15"/>
                  </a:cubicBezTo>
                  <a:cubicBezTo>
                    <a:pt x="12" y="20"/>
                    <a:pt x="10" y="27"/>
                    <a:pt x="15" y="34"/>
                  </a:cubicBezTo>
                  <a:cubicBezTo>
                    <a:pt x="16" y="36"/>
                    <a:pt x="19" y="38"/>
                    <a:pt x="20" y="39"/>
                  </a:cubicBezTo>
                  <a:lnTo>
                    <a:pt x="15" y="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7" name="Freeform 19">
              <a:extLst>
                <a:ext uri="{FF2B5EF4-FFF2-40B4-BE49-F238E27FC236}">
                  <a16:creationId xmlns:a16="http://schemas.microsoft.com/office/drawing/2014/main" id="{4E988DF9-BBAB-4E01-9CAE-946B6975C5A1}"/>
                </a:ext>
              </a:extLst>
            </p:cNvPr>
            <p:cNvSpPr>
              <a:spLocks/>
            </p:cNvSpPr>
            <p:nvPr/>
          </p:nvSpPr>
          <p:spPr bwMode="auto">
            <a:xfrm>
              <a:off x="8019664" y="2162063"/>
              <a:ext cx="93045" cy="66266"/>
            </a:xfrm>
            <a:custGeom>
              <a:avLst/>
              <a:gdLst>
                <a:gd name="T0" fmla="*/ 17 w 35"/>
                <a:gd name="T1" fmla="*/ 6 h 25"/>
                <a:gd name="T2" fmla="*/ 25 w 35"/>
                <a:gd name="T3" fmla="*/ 0 h 25"/>
                <a:gd name="T4" fmla="*/ 29 w 35"/>
                <a:gd name="T5" fmla="*/ 7 h 25"/>
                <a:gd name="T6" fmla="*/ 25 w 35"/>
                <a:gd name="T7" fmla="*/ 10 h 25"/>
                <a:gd name="T8" fmla="*/ 25 w 35"/>
                <a:gd name="T9" fmla="*/ 11 h 25"/>
                <a:gd name="T10" fmla="*/ 35 w 35"/>
                <a:gd name="T11" fmla="*/ 14 h 25"/>
                <a:gd name="T12" fmla="*/ 35 w 35"/>
                <a:gd name="T13" fmla="*/ 16 h 25"/>
                <a:gd name="T14" fmla="*/ 28 w 35"/>
                <a:gd name="T15" fmla="*/ 20 h 25"/>
                <a:gd name="T16" fmla="*/ 27 w 35"/>
                <a:gd name="T17" fmla="*/ 18 h 25"/>
                <a:gd name="T18" fmla="*/ 20 w 35"/>
                <a:gd name="T19" fmla="*/ 15 h 25"/>
                <a:gd name="T20" fmla="*/ 18 w 35"/>
                <a:gd name="T21" fmla="*/ 16 h 25"/>
                <a:gd name="T22" fmla="*/ 5 w 35"/>
                <a:gd name="T23" fmla="*/ 25 h 25"/>
                <a:gd name="T24" fmla="*/ 0 w 35"/>
                <a:gd name="T25" fmla="*/ 17 h 25"/>
                <a:gd name="T26" fmla="*/ 17 w 35"/>
                <a:gd name="T2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5">
                  <a:moveTo>
                    <a:pt x="17" y="6"/>
                  </a:moveTo>
                  <a:cubicBezTo>
                    <a:pt x="21" y="4"/>
                    <a:pt x="23" y="2"/>
                    <a:pt x="25" y="0"/>
                  </a:cubicBezTo>
                  <a:cubicBezTo>
                    <a:pt x="29" y="7"/>
                    <a:pt x="29" y="7"/>
                    <a:pt x="29" y="7"/>
                  </a:cubicBezTo>
                  <a:cubicBezTo>
                    <a:pt x="25" y="10"/>
                    <a:pt x="25" y="10"/>
                    <a:pt x="25" y="10"/>
                  </a:cubicBezTo>
                  <a:cubicBezTo>
                    <a:pt x="25" y="11"/>
                    <a:pt x="25" y="11"/>
                    <a:pt x="25" y="11"/>
                  </a:cubicBezTo>
                  <a:cubicBezTo>
                    <a:pt x="29" y="10"/>
                    <a:pt x="33" y="12"/>
                    <a:pt x="35" y="14"/>
                  </a:cubicBezTo>
                  <a:cubicBezTo>
                    <a:pt x="35" y="15"/>
                    <a:pt x="35" y="15"/>
                    <a:pt x="35" y="16"/>
                  </a:cubicBezTo>
                  <a:cubicBezTo>
                    <a:pt x="28" y="20"/>
                    <a:pt x="28" y="20"/>
                    <a:pt x="28" y="20"/>
                  </a:cubicBezTo>
                  <a:cubicBezTo>
                    <a:pt x="28" y="20"/>
                    <a:pt x="28" y="19"/>
                    <a:pt x="27" y="18"/>
                  </a:cubicBezTo>
                  <a:cubicBezTo>
                    <a:pt x="25" y="15"/>
                    <a:pt x="22" y="14"/>
                    <a:pt x="20" y="15"/>
                  </a:cubicBezTo>
                  <a:cubicBezTo>
                    <a:pt x="19" y="16"/>
                    <a:pt x="18" y="16"/>
                    <a:pt x="18" y="16"/>
                  </a:cubicBezTo>
                  <a:cubicBezTo>
                    <a:pt x="5" y="25"/>
                    <a:pt x="5" y="25"/>
                    <a:pt x="5" y="25"/>
                  </a:cubicBezTo>
                  <a:cubicBezTo>
                    <a:pt x="0" y="17"/>
                    <a:pt x="0" y="17"/>
                    <a:pt x="0" y="17"/>
                  </a:cubicBezTo>
                  <a:lnTo>
                    <a:pt x="17" y="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8" name="Freeform 20">
              <a:extLst>
                <a:ext uri="{FF2B5EF4-FFF2-40B4-BE49-F238E27FC236}">
                  <a16:creationId xmlns:a16="http://schemas.microsoft.com/office/drawing/2014/main" id="{6B9DAF0F-DE02-4EE6-932E-A48A99B27B80}"/>
                </a:ext>
              </a:extLst>
            </p:cNvPr>
            <p:cNvSpPr>
              <a:spLocks noEditPoints="1"/>
            </p:cNvSpPr>
            <p:nvPr/>
          </p:nvSpPr>
          <p:spPr bwMode="auto">
            <a:xfrm>
              <a:off x="8056658" y="2223837"/>
              <a:ext cx="95288" cy="89852"/>
            </a:xfrm>
            <a:custGeom>
              <a:avLst/>
              <a:gdLst>
                <a:gd name="T0" fmla="*/ 12 w 36"/>
                <a:gd name="T1" fmla="*/ 13 h 34"/>
                <a:gd name="T2" fmla="*/ 12 w 36"/>
                <a:gd name="T3" fmla="*/ 23 h 34"/>
                <a:gd name="T4" fmla="*/ 17 w 36"/>
                <a:gd name="T5" fmla="*/ 29 h 34"/>
                <a:gd name="T6" fmla="*/ 12 w 36"/>
                <a:gd name="T7" fmla="*/ 34 h 34"/>
                <a:gd name="T8" fmla="*/ 5 w 36"/>
                <a:gd name="T9" fmla="*/ 25 h 34"/>
                <a:gd name="T10" fmla="*/ 10 w 36"/>
                <a:gd name="T11" fmla="*/ 4 h 34"/>
                <a:gd name="T12" fmla="*/ 31 w 36"/>
                <a:gd name="T13" fmla="*/ 9 h 34"/>
                <a:gd name="T14" fmla="*/ 26 w 36"/>
                <a:gd name="T15" fmla="*/ 28 h 34"/>
                <a:gd name="T16" fmla="*/ 22 w 36"/>
                <a:gd name="T17" fmla="*/ 29 h 34"/>
                <a:gd name="T18" fmla="*/ 12 w 36"/>
                <a:gd name="T19" fmla="*/ 13 h 34"/>
                <a:gd name="T20" fmla="*/ 23 w 36"/>
                <a:gd name="T21" fmla="*/ 19 h 34"/>
                <a:gd name="T22" fmla="*/ 26 w 36"/>
                <a:gd name="T23" fmla="*/ 11 h 34"/>
                <a:gd name="T24" fmla="*/ 18 w 36"/>
                <a:gd name="T25" fmla="*/ 9 h 34"/>
                <a:gd name="T26" fmla="*/ 23 w 36"/>
                <a:gd name="T2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4">
                  <a:moveTo>
                    <a:pt x="12" y="13"/>
                  </a:moveTo>
                  <a:cubicBezTo>
                    <a:pt x="9" y="15"/>
                    <a:pt x="10" y="19"/>
                    <a:pt x="12" y="23"/>
                  </a:cubicBezTo>
                  <a:cubicBezTo>
                    <a:pt x="13" y="26"/>
                    <a:pt x="15" y="28"/>
                    <a:pt x="17" y="29"/>
                  </a:cubicBezTo>
                  <a:cubicBezTo>
                    <a:pt x="12" y="34"/>
                    <a:pt x="12" y="34"/>
                    <a:pt x="12" y="34"/>
                  </a:cubicBezTo>
                  <a:cubicBezTo>
                    <a:pt x="10" y="32"/>
                    <a:pt x="7" y="29"/>
                    <a:pt x="5" y="25"/>
                  </a:cubicBezTo>
                  <a:cubicBezTo>
                    <a:pt x="0" y="17"/>
                    <a:pt x="2" y="9"/>
                    <a:pt x="10" y="4"/>
                  </a:cubicBezTo>
                  <a:cubicBezTo>
                    <a:pt x="16" y="0"/>
                    <a:pt x="26" y="0"/>
                    <a:pt x="31" y="9"/>
                  </a:cubicBezTo>
                  <a:cubicBezTo>
                    <a:pt x="36" y="17"/>
                    <a:pt x="32" y="24"/>
                    <a:pt x="26" y="28"/>
                  </a:cubicBezTo>
                  <a:cubicBezTo>
                    <a:pt x="24" y="28"/>
                    <a:pt x="23" y="29"/>
                    <a:pt x="22" y="29"/>
                  </a:cubicBezTo>
                  <a:lnTo>
                    <a:pt x="12" y="13"/>
                  </a:lnTo>
                  <a:close/>
                  <a:moveTo>
                    <a:pt x="23" y="19"/>
                  </a:moveTo>
                  <a:cubicBezTo>
                    <a:pt x="25" y="18"/>
                    <a:pt x="28" y="15"/>
                    <a:pt x="26" y="11"/>
                  </a:cubicBezTo>
                  <a:cubicBezTo>
                    <a:pt x="24" y="8"/>
                    <a:pt x="20" y="8"/>
                    <a:pt x="18" y="9"/>
                  </a:cubicBezTo>
                  <a:lnTo>
                    <a:pt x="23" y="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9" name="Freeform 21">
              <a:extLst>
                <a:ext uri="{FF2B5EF4-FFF2-40B4-BE49-F238E27FC236}">
                  <a16:creationId xmlns:a16="http://schemas.microsoft.com/office/drawing/2014/main" id="{E4BE81B1-59E4-4F07-860F-090841302FBC}"/>
                </a:ext>
              </a:extLst>
            </p:cNvPr>
            <p:cNvSpPr>
              <a:spLocks noEditPoints="1"/>
            </p:cNvSpPr>
            <p:nvPr/>
          </p:nvSpPr>
          <p:spPr bwMode="auto">
            <a:xfrm>
              <a:off x="8097015" y="2295718"/>
              <a:ext cx="97530" cy="95468"/>
            </a:xfrm>
            <a:custGeom>
              <a:avLst/>
              <a:gdLst>
                <a:gd name="T0" fmla="*/ 8 w 37"/>
                <a:gd name="T1" fmla="*/ 28 h 36"/>
                <a:gd name="T2" fmla="*/ 10 w 37"/>
                <a:gd name="T3" fmla="*/ 26 h 36"/>
                <a:gd name="T4" fmla="*/ 10 w 37"/>
                <a:gd name="T5" fmla="*/ 26 h 36"/>
                <a:gd name="T6" fmla="*/ 3 w 37"/>
                <a:gd name="T7" fmla="*/ 21 h 36"/>
                <a:gd name="T8" fmla="*/ 6 w 37"/>
                <a:gd name="T9" fmla="*/ 8 h 36"/>
                <a:gd name="T10" fmla="*/ 25 w 37"/>
                <a:gd name="T11" fmla="*/ 17 h 36"/>
                <a:gd name="T12" fmla="*/ 25 w 37"/>
                <a:gd name="T13" fmla="*/ 17 h 36"/>
                <a:gd name="T14" fmla="*/ 26 w 37"/>
                <a:gd name="T15" fmla="*/ 11 h 36"/>
                <a:gd name="T16" fmla="*/ 20 w 37"/>
                <a:gd name="T17" fmla="*/ 5 h 36"/>
                <a:gd name="T18" fmla="*/ 24 w 37"/>
                <a:gd name="T19" fmla="*/ 0 h 36"/>
                <a:gd name="T20" fmla="*/ 32 w 37"/>
                <a:gd name="T21" fmla="*/ 9 h 36"/>
                <a:gd name="T22" fmla="*/ 27 w 37"/>
                <a:gd name="T23" fmla="*/ 27 h 36"/>
                <a:gd name="T24" fmla="*/ 18 w 37"/>
                <a:gd name="T25" fmla="*/ 32 h 36"/>
                <a:gd name="T26" fmla="*/ 12 w 37"/>
                <a:gd name="T27" fmla="*/ 36 h 36"/>
                <a:gd name="T28" fmla="*/ 8 w 37"/>
                <a:gd name="T29" fmla="*/ 28 h 36"/>
                <a:gd name="T30" fmla="*/ 20 w 37"/>
                <a:gd name="T31" fmla="*/ 21 h 36"/>
                <a:gd name="T32" fmla="*/ 12 w 37"/>
                <a:gd name="T33" fmla="*/ 15 h 36"/>
                <a:gd name="T34" fmla="*/ 10 w 37"/>
                <a:gd name="T35" fmla="*/ 20 h 36"/>
                <a:gd name="T36" fmla="*/ 16 w 37"/>
                <a:gd name="T37" fmla="*/ 23 h 36"/>
                <a:gd name="T38" fmla="*/ 17 w 37"/>
                <a:gd name="T39" fmla="*/ 22 h 36"/>
                <a:gd name="T40" fmla="*/ 20 w 37"/>
                <a:gd name="T41"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8" y="28"/>
                  </a:moveTo>
                  <a:cubicBezTo>
                    <a:pt x="10" y="26"/>
                    <a:pt x="10" y="26"/>
                    <a:pt x="10" y="26"/>
                  </a:cubicBezTo>
                  <a:cubicBezTo>
                    <a:pt x="10" y="26"/>
                    <a:pt x="10" y="26"/>
                    <a:pt x="10" y="26"/>
                  </a:cubicBezTo>
                  <a:cubicBezTo>
                    <a:pt x="7" y="26"/>
                    <a:pt x="5" y="24"/>
                    <a:pt x="3" y="21"/>
                  </a:cubicBezTo>
                  <a:cubicBezTo>
                    <a:pt x="0" y="15"/>
                    <a:pt x="2" y="10"/>
                    <a:pt x="6" y="8"/>
                  </a:cubicBezTo>
                  <a:cubicBezTo>
                    <a:pt x="13" y="4"/>
                    <a:pt x="20" y="8"/>
                    <a:pt x="25" y="17"/>
                  </a:cubicBezTo>
                  <a:cubicBezTo>
                    <a:pt x="25" y="17"/>
                    <a:pt x="25" y="17"/>
                    <a:pt x="25" y="17"/>
                  </a:cubicBezTo>
                  <a:cubicBezTo>
                    <a:pt x="27" y="16"/>
                    <a:pt x="28" y="15"/>
                    <a:pt x="26" y="11"/>
                  </a:cubicBezTo>
                  <a:cubicBezTo>
                    <a:pt x="24" y="8"/>
                    <a:pt x="22" y="6"/>
                    <a:pt x="20" y="5"/>
                  </a:cubicBezTo>
                  <a:cubicBezTo>
                    <a:pt x="24" y="0"/>
                    <a:pt x="24" y="0"/>
                    <a:pt x="24" y="0"/>
                  </a:cubicBezTo>
                  <a:cubicBezTo>
                    <a:pt x="26" y="1"/>
                    <a:pt x="30" y="4"/>
                    <a:pt x="32" y="9"/>
                  </a:cubicBezTo>
                  <a:cubicBezTo>
                    <a:pt x="37" y="18"/>
                    <a:pt x="33" y="23"/>
                    <a:pt x="27" y="27"/>
                  </a:cubicBezTo>
                  <a:cubicBezTo>
                    <a:pt x="18" y="32"/>
                    <a:pt x="18" y="32"/>
                    <a:pt x="18" y="32"/>
                  </a:cubicBezTo>
                  <a:cubicBezTo>
                    <a:pt x="16" y="33"/>
                    <a:pt x="13" y="35"/>
                    <a:pt x="12" y="36"/>
                  </a:cubicBezTo>
                  <a:lnTo>
                    <a:pt x="8" y="28"/>
                  </a:lnTo>
                  <a:close/>
                  <a:moveTo>
                    <a:pt x="20" y="21"/>
                  </a:moveTo>
                  <a:cubicBezTo>
                    <a:pt x="18" y="16"/>
                    <a:pt x="15" y="14"/>
                    <a:pt x="12" y="15"/>
                  </a:cubicBezTo>
                  <a:cubicBezTo>
                    <a:pt x="10" y="16"/>
                    <a:pt x="9" y="18"/>
                    <a:pt x="10" y="20"/>
                  </a:cubicBezTo>
                  <a:cubicBezTo>
                    <a:pt x="11" y="22"/>
                    <a:pt x="14" y="23"/>
                    <a:pt x="16" y="23"/>
                  </a:cubicBezTo>
                  <a:cubicBezTo>
                    <a:pt x="16" y="23"/>
                    <a:pt x="17" y="22"/>
                    <a:pt x="17" y="22"/>
                  </a:cubicBezTo>
                  <a:lnTo>
                    <a:pt x="20" y="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0" name="Freeform 22">
              <a:extLst>
                <a:ext uri="{FF2B5EF4-FFF2-40B4-BE49-F238E27FC236}">
                  <a16:creationId xmlns:a16="http://schemas.microsoft.com/office/drawing/2014/main" id="{6AA9E887-32A7-408F-B30E-11CA8EA81528}"/>
                </a:ext>
              </a:extLst>
            </p:cNvPr>
            <p:cNvSpPr>
              <a:spLocks/>
            </p:cNvSpPr>
            <p:nvPr/>
          </p:nvSpPr>
          <p:spPr bwMode="auto">
            <a:xfrm>
              <a:off x="8144098" y="2361985"/>
              <a:ext cx="96409" cy="83113"/>
            </a:xfrm>
            <a:custGeom>
              <a:avLst/>
              <a:gdLst>
                <a:gd name="T0" fmla="*/ 36 w 36"/>
                <a:gd name="T1" fmla="*/ 8 h 31"/>
                <a:gd name="T2" fmla="*/ 28 w 36"/>
                <a:gd name="T3" fmla="*/ 12 h 31"/>
                <a:gd name="T4" fmla="*/ 31 w 36"/>
                <a:gd name="T5" fmla="*/ 18 h 31"/>
                <a:gd name="T6" fmla="*/ 25 w 36"/>
                <a:gd name="T7" fmla="*/ 21 h 31"/>
                <a:gd name="T8" fmla="*/ 22 w 36"/>
                <a:gd name="T9" fmla="*/ 15 h 31"/>
                <a:gd name="T10" fmla="*/ 13 w 36"/>
                <a:gd name="T11" fmla="*/ 20 h 31"/>
                <a:gd name="T12" fmla="*/ 10 w 36"/>
                <a:gd name="T13" fmla="*/ 25 h 31"/>
                <a:gd name="T14" fmla="*/ 11 w 36"/>
                <a:gd name="T15" fmla="*/ 28 h 31"/>
                <a:gd name="T16" fmla="*/ 5 w 36"/>
                <a:gd name="T17" fmla="*/ 31 h 31"/>
                <a:gd name="T18" fmla="*/ 1 w 36"/>
                <a:gd name="T19" fmla="*/ 26 h 31"/>
                <a:gd name="T20" fmla="*/ 1 w 36"/>
                <a:gd name="T21" fmla="*/ 19 h 31"/>
                <a:gd name="T22" fmla="*/ 7 w 36"/>
                <a:gd name="T23" fmla="*/ 12 h 31"/>
                <a:gd name="T24" fmla="*/ 18 w 36"/>
                <a:gd name="T25" fmla="*/ 7 h 31"/>
                <a:gd name="T26" fmla="*/ 16 w 36"/>
                <a:gd name="T27" fmla="*/ 3 h 31"/>
                <a:gd name="T28" fmla="*/ 22 w 36"/>
                <a:gd name="T29" fmla="*/ 0 h 31"/>
                <a:gd name="T30" fmla="*/ 24 w 36"/>
                <a:gd name="T31" fmla="*/ 4 h 31"/>
                <a:gd name="T32" fmla="*/ 30 w 36"/>
                <a:gd name="T33" fmla="*/ 1 h 31"/>
                <a:gd name="T34" fmla="*/ 36 w 36"/>
                <a:gd name="T35"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1">
                  <a:moveTo>
                    <a:pt x="36" y="8"/>
                  </a:moveTo>
                  <a:cubicBezTo>
                    <a:pt x="28" y="12"/>
                    <a:pt x="28" y="12"/>
                    <a:pt x="28" y="12"/>
                  </a:cubicBezTo>
                  <a:cubicBezTo>
                    <a:pt x="31" y="18"/>
                    <a:pt x="31" y="18"/>
                    <a:pt x="31" y="18"/>
                  </a:cubicBezTo>
                  <a:cubicBezTo>
                    <a:pt x="25" y="21"/>
                    <a:pt x="25" y="21"/>
                    <a:pt x="25" y="21"/>
                  </a:cubicBezTo>
                  <a:cubicBezTo>
                    <a:pt x="22" y="15"/>
                    <a:pt x="22" y="15"/>
                    <a:pt x="22" y="15"/>
                  </a:cubicBezTo>
                  <a:cubicBezTo>
                    <a:pt x="13" y="20"/>
                    <a:pt x="13" y="20"/>
                    <a:pt x="13" y="20"/>
                  </a:cubicBezTo>
                  <a:cubicBezTo>
                    <a:pt x="9" y="21"/>
                    <a:pt x="8" y="23"/>
                    <a:pt x="10" y="25"/>
                  </a:cubicBezTo>
                  <a:cubicBezTo>
                    <a:pt x="10" y="26"/>
                    <a:pt x="11" y="27"/>
                    <a:pt x="11" y="28"/>
                  </a:cubicBezTo>
                  <a:cubicBezTo>
                    <a:pt x="5" y="31"/>
                    <a:pt x="5" y="31"/>
                    <a:pt x="5" y="31"/>
                  </a:cubicBezTo>
                  <a:cubicBezTo>
                    <a:pt x="4" y="30"/>
                    <a:pt x="3" y="28"/>
                    <a:pt x="1" y="26"/>
                  </a:cubicBezTo>
                  <a:cubicBezTo>
                    <a:pt x="0" y="23"/>
                    <a:pt x="0" y="21"/>
                    <a:pt x="1" y="19"/>
                  </a:cubicBezTo>
                  <a:cubicBezTo>
                    <a:pt x="1" y="16"/>
                    <a:pt x="4" y="14"/>
                    <a:pt x="7" y="12"/>
                  </a:cubicBezTo>
                  <a:cubicBezTo>
                    <a:pt x="18" y="7"/>
                    <a:pt x="18" y="7"/>
                    <a:pt x="18" y="7"/>
                  </a:cubicBezTo>
                  <a:cubicBezTo>
                    <a:pt x="16" y="3"/>
                    <a:pt x="16" y="3"/>
                    <a:pt x="16" y="3"/>
                  </a:cubicBezTo>
                  <a:cubicBezTo>
                    <a:pt x="22" y="0"/>
                    <a:pt x="22" y="0"/>
                    <a:pt x="22" y="0"/>
                  </a:cubicBezTo>
                  <a:cubicBezTo>
                    <a:pt x="24" y="4"/>
                    <a:pt x="24" y="4"/>
                    <a:pt x="24" y="4"/>
                  </a:cubicBezTo>
                  <a:cubicBezTo>
                    <a:pt x="30" y="1"/>
                    <a:pt x="30" y="1"/>
                    <a:pt x="30" y="1"/>
                  </a:cubicBezTo>
                  <a:lnTo>
                    <a:pt x="36"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1" name="Freeform 23">
              <a:extLst>
                <a:ext uri="{FF2B5EF4-FFF2-40B4-BE49-F238E27FC236}">
                  <a16:creationId xmlns:a16="http://schemas.microsoft.com/office/drawing/2014/main" id="{FD209A6F-AD61-4C58-87C1-8C91C3101FB5}"/>
                </a:ext>
              </a:extLst>
            </p:cNvPr>
            <p:cNvSpPr>
              <a:spLocks noEditPoints="1"/>
            </p:cNvSpPr>
            <p:nvPr/>
          </p:nvSpPr>
          <p:spPr bwMode="auto">
            <a:xfrm>
              <a:off x="8165398" y="2428250"/>
              <a:ext cx="96409" cy="88729"/>
            </a:xfrm>
            <a:custGeom>
              <a:avLst/>
              <a:gdLst>
                <a:gd name="T0" fmla="*/ 13 w 36"/>
                <a:gd name="T1" fmla="*/ 12 h 33"/>
                <a:gd name="T2" fmla="*/ 11 w 36"/>
                <a:gd name="T3" fmla="*/ 22 h 33"/>
                <a:gd name="T4" fmla="*/ 16 w 36"/>
                <a:gd name="T5" fmla="*/ 29 h 33"/>
                <a:gd name="T6" fmla="*/ 11 w 36"/>
                <a:gd name="T7" fmla="*/ 33 h 33"/>
                <a:gd name="T8" fmla="*/ 5 w 36"/>
                <a:gd name="T9" fmla="*/ 24 h 33"/>
                <a:gd name="T10" fmla="*/ 12 w 36"/>
                <a:gd name="T11" fmla="*/ 3 h 33"/>
                <a:gd name="T12" fmla="*/ 32 w 36"/>
                <a:gd name="T13" fmla="*/ 10 h 33"/>
                <a:gd name="T14" fmla="*/ 25 w 36"/>
                <a:gd name="T15" fmla="*/ 28 h 33"/>
                <a:gd name="T16" fmla="*/ 21 w 36"/>
                <a:gd name="T17" fmla="*/ 29 h 33"/>
                <a:gd name="T18" fmla="*/ 13 w 36"/>
                <a:gd name="T19" fmla="*/ 12 h 33"/>
                <a:gd name="T20" fmla="*/ 23 w 36"/>
                <a:gd name="T21" fmla="*/ 19 h 33"/>
                <a:gd name="T22" fmla="*/ 27 w 36"/>
                <a:gd name="T23" fmla="*/ 12 h 33"/>
                <a:gd name="T24" fmla="*/ 19 w 36"/>
                <a:gd name="T25" fmla="*/ 9 h 33"/>
                <a:gd name="T26" fmla="*/ 23 w 36"/>
                <a:gd name="T27"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3">
                  <a:moveTo>
                    <a:pt x="13" y="12"/>
                  </a:moveTo>
                  <a:cubicBezTo>
                    <a:pt x="10" y="14"/>
                    <a:pt x="10" y="18"/>
                    <a:pt x="11" y="22"/>
                  </a:cubicBezTo>
                  <a:cubicBezTo>
                    <a:pt x="13" y="25"/>
                    <a:pt x="14" y="27"/>
                    <a:pt x="16" y="29"/>
                  </a:cubicBezTo>
                  <a:cubicBezTo>
                    <a:pt x="11" y="33"/>
                    <a:pt x="11" y="33"/>
                    <a:pt x="11" y="33"/>
                  </a:cubicBezTo>
                  <a:cubicBezTo>
                    <a:pt x="9" y="31"/>
                    <a:pt x="6" y="27"/>
                    <a:pt x="5" y="24"/>
                  </a:cubicBezTo>
                  <a:cubicBezTo>
                    <a:pt x="0" y="15"/>
                    <a:pt x="3" y="7"/>
                    <a:pt x="12" y="3"/>
                  </a:cubicBezTo>
                  <a:cubicBezTo>
                    <a:pt x="18" y="0"/>
                    <a:pt x="28" y="0"/>
                    <a:pt x="32" y="10"/>
                  </a:cubicBezTo>
                  <a:cubicBezTo>
                    <a:pt x="36" y="18"/>
                    <a:pt x="31" y="25"/>
                    <a:pt x="25" y="28"/>
                  </a:cubicBezTo>
                  <a:cubicBezTo>
                    <a:pt x="23" y="29"/>
                    <a:pt x="22" y="29"/>
                    <a:pt x="21" y="29"/>
                  </a:cubicBezTo>
                  <a:lnTo>
                    <a:pt x="13" y="12"/>
                  </a:lnTo>
                  <a:close/>
                  <a:moveTo>
                    <a:pt x="23" y="19"/>
                  </a:moveTo>
                  <a:cubicBezTo>
                    <a:pt x="25" y="18"/>
                    <a:pt x="28" y="16"/>
                    <a:pt x="27" y="12"/>
                  </a:cubicBezTo>
                  <a:cubicBezTo>
                    <a:pt x="25" y="8"/>
                    <a:pt x="21" y="8"/>
                    <a:pt x="19" y="9"/>
                  </a:cubicBezTo>
                  <a:lnTo>
                    <a:pt x="23" y="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2" name="Freeform 24">
              <a:extLst>
                <a:ext uri="{FF2B5EF4-FFF2-40B4-BE49-F238E27FC236}">
                  <a16:creationId xmlns:a16="http://schemas.microsoft.com/office/drawing/2014/main" id="{396FC2B7-6B80-4C95-8F10-1C1C66E1659C}"/>
                </a:ext>
              </a:extLst>
            </p:cNvPr>
            <p:cNvSpPr>
              <a:spLocks/>
            </p:cNvSpPr>
            <p:nvPr/>
          </p:nvSpPr>
          <p:spPr bwMode="auto">
            <a:xfrm>
              <a:off x="5773124" y="5812311"/>
              <a:ext cx="79593" cy="117931"/>
            </a:xfrm>
            <a:custGeom>
              <a:avLst/>
              <a:gdLst>
                <a:gd name="T0" fmla="*/ 62 w 71"/>
                <a:gd name="T1" fmla="*/ 64 h 105"/>
                <a:gd name="T2" fmla="*/ 26 w 71"/>
                <a:gd name="T3" fmla="*/ 60 h 105"/>
                <a:gd name="T4" fmla="*/ 24 w 71"/>
                <a:gd name="T5" fmla="*/ 83 h 105"/>
                <a:gd name="T6" fmla="*/ 64 w 71"/>
                <a:gd name="T7" fmla="*/ 88 h 105"/>
                <a:gd name="T8" fmla="*/ 62 w 71"/>
                <a:gd name="T9" fmla="*/ 105 h 105"/>
                <a:gd name="T10" fmla="*/ 0 w 71"/>
                <a:gd name="T11" fmla="*/ 98 h 105"/>
                <a:gd name="T12" fmla="*/ 10 w 71"/>
                <a:gd name="T13" fmla="*/ 0 h 105"/>
                <a:gd name="T14" fmla="*/ 71 w 71"/>
                <a:gd name="T15" fmla="*/ 7 h 105"/>
                <a:gd name="T16" fmla="*/ 69 w 71"/>
                <a:gd name="T17" fmla="*/ 26 h 105"/>
                <a:gd name="T18" fmla="*/ 31 w 71"/>
                <a:gd name="T19" fmla="*/ 22 h 105"/>
                <a:gd name="T20" fmla="*/ 29 w 71"/>
                <a:gd name="T21" fmla="*/ 41 h 105"/>
                <a:gd name="T22" fmla="*/ 64 w 71"/>
                <a:gd name="T23" fmla="*/ 45 h 105"/>
                <a:gd name="T24" fmla="*/ 62 w 71"/>
                <a:gd name="T25" fmla="*/ 6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05">
                  <a:moveTo>
                    <a:pt x="62" y="64"/>
                  </a:moveTo>
                  <a:lnTo>
                    <a:pt x="26" y="60"/>
                  </a:lnTo>
                  <a:lnTo>
                    <a:pt x="24" y="83"/>
                  </a:lnTo>
                  <a:lnTo>
                    <a:pt x="64" y="88"/>
                  </a:lnTo>
                  <a:lnTo>
                    <a:pt x="62" y="105"/>
                  </a:lnTo>
                  <a:lnTo>
                    <a:pt x="0" y="98"/>
                  </a:lnTo>
                  <a:lnTo>
                    <a:pt x="10" y="0"/>
                  </a:lnTo>
                  <a:lnTo>
                    <a:pt x="71" y="7"/>
                  </a:lnTo>
                  <a:lnTo>
                    <a:pt x="69" y="26"/>
                  </a:lnTo>
                  <a:lnTo>
                    <a:pt x="31" y="22"/>
                  </a:lnTo>
                  <a:lnTo>
                    <a:pt x="29" y="41"/>
                  </a:lnTo>
                  <a:lnTo>
                    <a:pt x="64" y="45"/>
                  </a:lnTo>
                  <a:lnTo>
                    <a:pt x="62" y="64"/>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3" name="Freeform 25">
              <a:extLst>
                <a:ext uri="{FF2B5EF4-FFF2-40B4-BE49-F238E27FC236}">
                  <a16:creationId xmlns:a16="http://schemas.microsoft.com/office/drawing/2014/main" id="{8EE533DE-91DE-4DC6-B29E-59F7DC0E1C8F}"/>
                </a:ext>
              </a:extLst>
            </p:cNvPr>
            <p:cNvSpPr>
              <a:spLocks/>
            </p:cNvSpPr>
            <p:nvPr/>
          </p:nvSpPr>
          <p:spPr bwMode="auto">
            <a:xfrm>
              <a:off x="5858322" y="5852746"/>
              <a:ext cx="82956" cy="81990"/>
            </a:xfrm>
            <a:custGeom>
              <a:avLst/>
              <a:gdLst>
                <a:gd name="T0" fmla="*/ 10 w 31"/>
                <a:gd name="T1" fmla="*/ 1 h 31"/>
                <a:gd name="T2" fmla="*/ 13 w 31"/>
                <a:gd name="T3" fmla="*/ 15 h 31"/>
                <a:gd name="T4" fmla="*/ 14 w 31"/>
                <a:gd name="T5" fmla="*/ 22 h 31"/>
                <a:gd name="T6" fmla="*/ 14 w 31"/>
                <a:gd name="T7" fmla="*/ 22 h 31"/>
                <a:gd name="T8" fmla="*/ 16 w 31"/>
                <a:gd name="T9" fmla="*/ 15 h 31"/>
                <a:gd name="T10" fmla="*/ 21 w 31"/>
                <a:gd name="T11" fmla="*/ 2 h 31"/>
                <a:gd name="T12" fmla="*/ 31 w 31"/>
                <a:gd name="T13" fmla="*/ 3 h 31"/>
                <a:gd name="T14" fmla="*/ 18 w 31"/>
                <a:gd name="T15" fmla="*/ 31 h 31"/>
                <a:gd name="T16" fmla="*/ 8 w 31"/>
                <a:gd name="T17" fmla="*/ 30 h 31"/>
                <a:gd name="T18" fmla="*/ 0 w 31"/>
                <a:gd name="T19" fmla="*/ 0 h 31"/>
                <a:gd name="T20" fmla="*/ 10 w 31"/>
                <a:gd name="T2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1">
                  <a:moveTo>
                    <a:pt x="10" y="1"/>
                  </a:moveTo>
                  <a:cubicBezTo>
                    <a:pt x="13" y="15"/>
                    <a:pt x="13" y="15"/>
                    <a:pt x="13" y="15"/>
                  </a:cubicBezTo>
                  <a:cubicBezTo>
                    <a:pt x="13" y="17"/>
                    <a:pt x="14" y="20"/>
                    <a:pt x="14" y="22"/>
                  </a:cubicBezTo>
                  <a:cubicBezTo>
                    <a:pt x="14" y="22"/>
                    <a:pt x="14" y="22"/>
                    <a:pt x="14" y="22"/>
                  </a:cubicBezTo>
                  <a:cubicBezTo>
                    <a:pt x="15" y="20"/>
                    <a:pt x="16" y="18"/>
                    <a:pt x="16" y="15"/>
                  </a:cubicBezTo>
                  <a:cubicBezTo>
                    <a:pt x="21" y="2"/>
                    <a:pt x="21" y="2"/>
                    <a:pt x="21" y="2"/>
                  </a:cubicBezTo>
                  <a:cubicBezTo>
                    <a:pt x="31" y="3"/>
                    <a:pt x="31" y="3"/>
                    <a:pt x="31" y="3"/>
                  </a:cubicBezTo>
                  <a:cubicBezTo>
                    <a:pt x="18" y="31"/>
                    <a:pt x="18" y="31"/>
                    <a:pt x="18" y="31"/>
                  </a:cubicBezTo>
                  <a:cubicBezTo>
                    <a:pt x="8" y="30"/>
                    <a:pt x="8" y="30"/>
                    <a:pt x="8" y="30"/>
                  </a:cubicBezTo>
                  <a:cubicBezTo>
                    <a:pt x="0" y="0"/>
                    <a:pt x="0" y="0"/>
                    <a:pt x="0" y="0"/>
                  </a:cubicBezTo>
                  <a:lnTo>
                    <a:pt x="10" y="1"/>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4" name="Freeform 26">
              <a:extLst>
                <a:ext uri="{FF2B5EF4-FFF2-40B4-BE49-F238E27FC236}">
                  <a16:creationId xmlns:a16="http://schemas.microsoft.com/office/drawing/2014/main" id="{F5E88656-A2C0-4DF3-BAE3-990FDC14B068}"/>
                </a:ext>
              </a:extLst>
            </p:cNvPr>
            <p:cNvSpPr>
              <a:spLocks noEditPoints="1"/>
            </p:cNvSpPr>
            <p:nvPr/>
          </p:nvSpPr>
          <p:spPr bwMode="auto">
            <a:xfrm>
              <a:off x="5943520" y="5858361"/>
              <a:ext cx="75109" cy="85360"/>
            </a:xfrm>
            <a:custGeom>
              <a:avLst/>
              <a:gdLst>
                <a:gd name="T0" fmla="*/ 19 w 28"/>
                <a:gd name="T1" fmla="*/ 31 h 32"/>
                <a:gd name="T2" fmla="*/ 19 w 28"/>
                <a:gd name="T3" fmla="*/ 28 h 32"/>
                <a:gd name="T4" fmla="*/ 19 w 28"/>
                <a:gd name="T5" fmla="*/ 28 h 32"/>
                <a:gd name="T6" fmla="*/ 10 w 28"/>
                <a:gd name="T7" fmla="*/ 31 h 32"/>
                <a:gd name="T8" fmla="*/ 1 w 28"/>
                <a:gd name="T9" fmla="*/ 22 h 32"/>
                <a:gd name="T10" fmla="*/ 19 w 28"/>
                <a:gd name="T11" fmla="*/ 11 h 32"/>
                <a:gd name="T12" fmla="*/ 19 w 28"/>
                <a:gd name="T13" fmla="*/ 11 h 32"/>
                <a:gd name="T14" fmla="*/ 13 w 28"/>
                <a:gd name="T15" fmla="*/ 7 h 32"/>
                <a:gd name="T16" fmla="*/ 5 w 28"/>
                <a:gd name="T17" fmla="*/ 9 h 32"/>
                <a:gd name="T18" fmla="*/ 4 w 28"/>
                <a:gd name="T19" fmla="*/ 3 h 32"/>
                <a:gd name="T20" fmla="*/ 15 w 28"/>
                <a:gd name="T21" fmla="*/ 1 h 32"/>
                <a:gd name="T22" fmla="*/ 28 w 28"/>
                <a:gd name="T23" fmla="*/ 14 h 32"/>
                <a:gd name="T24" fmla="*/ 27 w 28"/>
                <a:gd name="T25" fmla="*/ 24 h 32"/>
                <a:gd name="T26" fmla="*/ 27 w 28"/>
                <a:gd name="T27" fmla="*/ 32 h 32"/>
                <a:gd name="T28" fmla="*/ 19 w 28"/>
                <a:gd name="T29" fmla="*/ 31 h 32"/>
                <a:gd name="T30" fmla="*/ 19 w 28"/>
                <a:gd name="T31" fmla="*/ 17 h 32"/>
                <a:gd name="T32" fmla="*/ 10 w 28"/>
                <a:gd name="T33" fmla="*/ 21 h 32"/>
                <a:gd name="T34" fmla="*/ 13 w 28"/>
                <a:gd name="T35" fmla="*/ 25 h 32"/>
                <a:gd name="T36" fmla="*/ 18 w 28"/>
                <a:gd name="T37" fmla="*/ 22 h 32"/>
                <a:gd name="T38" fmla="*/ 19 w 28"/>
                <a:gd name="T39" fmla="*/ 20 h 32"/>
                <a:gd name="T40" fmla="*/ 19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19" y="31"/>
                  </a:moveTo>
                  <a:cubicBezTo>
                    <a:pt x="19" y="28"/>
                    <a:pt x="19" y="28"/>
                    <a:pt x="19" y="28"/>
                  </a:cubicBezTo>
                  <a:cubicBezTo>
                    <a:pt x="19" y="28"/>
                    <a:pt x="19" y="28"/>
                    <a:pt x="19" y="28"/>
                  </a:cubicBezTo>
                  <a:cubicBezTo>
                    <a:pt x="16" y="31"/>
                    <a:pt x="13" y="32"/>
                    <a:pt x="10" y="31"/>
                  </a:cubicBezTo>
                  <a:cubicBezTo>
                    <a:pt x="4" y="31"/>
                    <a:pt x="0" y="27"/>
                    <a:pt x="1" y="22"/>
                  </a:cubicBezTo>
                  <a:cubicBezTo>
                    <a:pt x="1" y="14"/>
                    <a:pt x="8" y="11"/>
                    <a:pt x="19" y="11"/>
                  </a:cubicBezTo>
                  <a:cubicBezTo>
                    <a:pt x="19" y="11"/>
                    <a:pt x="19" y="11"/>
                    <a:pt x="19" y="11"/>
                  </a:cubicBezTo>
                  <a:cubicBezTo>
                    <a:pt x="19" y="9"/>
                    <a:pt x="18" y="7"/>
                    <a:pt x="13" y="7"/>
                  </a:cubicBezTo>
                  <a:cubicBezTo>
                    <a:pt x="10" y="7"/>
                    <a:pt x="7" y="8"/>
                    <a:pt x="5" y="9"/>
                  </a:cubicBezTo>
                  <a:cubicBezTo>
                    <a:pt x="4" y="3"/>
                    <a:pt x="4" y="3"/>
                    <a:pt x="4" y="3"/>
                  </a:cubicBezTo>
                  <a:cubicBezTo>
                    <a:pt x="6" y="2"/>
                    <a:pt x="10" y="0"/>
                    <a:pt x="15" y="1"/>
                  </a:cubicBezTo>
                  <a:cubicBezTo>
                    <a:pt x="25" y="1"/>
                    <a:pt x="28" y="7"/>
                    <a:pt x="28" y="14"/>
                  </a:cubicBezTo>
                  <a:cubicBezTo>
                    <a:pt x="27" y="24"/>
                    <a:pt x="27" y="24"/>
                    <a:pt x="27" y="24"/>
                  </a:cubicBezTo>
                  <a:cubicBezTo>
                    <a:pt x="27" y="27"/>
                    <a:pt x="27" y="30"/>
                    <a:pt x="27" y="32"/>
                  </a:cubicBezTo>
                  <a:lnTo>
                    <a:pt x="19" y="31"/>
                  </a:lnTo>
                  <a:close/>
                  <a:moveTo>
                    <a:pt x="19" y="17"/>
                  </a:moveTo>
                  <a:cubicBezTo>
                    <a:pt x="14" y="17"/>
                    <a:pt x="10" y="18"/>
                    <a:pt x="10" y="21"/>
                  </a:cubicBezTo>
                  <a:cubicBezTo>
                    <a:pt x="10" y="24"/>
                    <a:pt x="11" y="25"/>
                    <a:pt x="13" y="25"/>
                  </a:cubicBezTo>
                  <a:cubicBezTo>
                    <a:pt x="16" y="25"/>
                    <a:pt x="18" y="24"/>
                    <a:pt x="18" y="22"/>
                  </a:cubicBezTo>
                  <a:cubicBezTo>
                    <a:pt x="18" y="21"/>
                    <a:pt x="19" y="21"/>
                    <a:pt x="19" y="20"/>
                  </a:cubicBezTo>
                  <a:lnTo>
                    <a:pt x="19" y="17"/>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5" name="Freeform 27">
              <a:extLst>
                <a:ext uri="{FF2B5EF4-FFF2-40B4-BE49-F238E27FC236}">
                  <a16:creationId xmlns:a16="http://schemas.microsoft.com/office/drawing/2014/main" id="{79508C67-CC82-40E1-B935-16A056664C62}"/>
                </a:ext>
              </a:extLst>
            </p:cNvPr>
            <p:cNvSpPr>
              <a:spLocks/>
            </p:cNvSpPr>
            <p:nvPr/>
          </p:nvSpPr>
          <p:spPr bwMode="auto">
            <a:xfrm>
              <a:off x="6039929" y="5828036"/>
              <a:ext cx="25784" cy="115685"/>
            </a:xfrm>
            <a:custGeom>
              <a:avLst/>
              <a:gdLst>
                <a:gd name="T0" fmla="*/ 2 w 23"/>
                <a:gd name="T1" fmla="*/ 0 h 103"/>
                <a:gd name="T2" fmla="*/ 23 w 23"/>
                <a:gd name="T3" fmla="*/ 0 h 103"/>
                <a:gd name="T4" fmla="*/ 21 w 23"/>
                <a:gd name="T5" fmla="*/ 103 h 103"/>
                <a:gd name="T6" fmla="*/ 0 w 23"/>
                <a:gd name="T7" fmla="*/ 103 h 103"/>
                <a:gd name="T8" fmla="*/ 2 w 23"/>
                <a:gd name="T9" fmla="*/ 0 h 103"/>
              </a:gdLst>
              <a:ahLst/>
              <a:cxnLst>
                <a:cxn ang="0">
                  <a:pos x="T0" y="T1"/>
                </a:cxn>
                <a:cxn ang="0">
                  <a:pos x="T2" y="T3"/>
                </a:cxn>
                <a:cxn ang="0">
                  <a:pos x="T4" y="T5"/>
                </a:cxn>
                <a:cxn ang="0">
                  <a:pos x="T6" y="T7"/>
                </a:cxn>
                <a:cxn ang="0">
                  <a:pos x="T8" y="T9"/>
                </a:cxn>
              </a:cxnLst>
              <a:rect l="0" t="0" r="r" b="b"/>
              <a:pathLst>
                <a:path w="23" h="103">
                  <a:moveTo>
                    <a:pt x="2" y="0"/>
                  </a:moveTo>
                  <a:lnTo>
                    <a:pt x="23" y="0"/>
                  </a:lnTo>
                  <a:lnTo>
                    <a:pt x="21" y="103"/>
                  </a:lnTo>
                  <a:lnTo>
                    <a:pt x="0" y="103"/>
                  </a:lnTo>
                  <a:lnTo>
                    <a:pt x="2" y="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6" name="Freeform 28">
              <a:extLst>
                <a:ext uri="{FF2B5EF4-FFF2-40B4-BE49-F238E27FC236}">
                  <a16:creationId xmlns:a16="http://schemas.microsoft.com/office/drawing/2014/main" id="{2CDEA984-1F92-4FA2-8378-13DCB05577BA}"/>
                </a:ext>
              </a:extLst>
            </p:cNvPr>
            <p:cNvSpPr>
              <a:spLocks/>
            </p:cNvSpPr>
            <p:nvPr/>
          </p:nvSpPr>
          <p:spPr bwMode="auto">
            <a:xfrm>
              <a:off x="6087012" y="5862854"/>
              <a:ext cx="75109" cy="83113"/>
            </a:xfrm>
            <a:custGeom>
              <a:avLst/>
              <a:gdLst>
                <a:gd name="T0" fmla="*/ 28 w 28"/>
                <a:gd name="T1" fmla="*/ 20 h 31"/>
                <a:gd name="T2" fmla="*/ 28 w 28"/>
                <a:gd name="T3" fmla="*/ 30 h 31"/>
                <a:gd name="T4" fmla="*/ 20 w 28"/>
                <a:gd name="T5" fmla="*/ 30 h 31"/>
                <a:gd name="T6" fmla="*/ 20 w 28"/>
                <a:gd name="T7" fmla="*/ 26 h 31"/>
                <a:gd name="T8" fmla="*/ 20 w 28"/>
                <a:gd name="T9" fmla="*/ 26 h 31"/>
                <a:gd name="T10" fmla="*/ 10 w 28"/>
                <a:gd name="T11" fmla="*/ 31 h 31"/>
                <a:gd name="T12" fmla="*/ 0 w 28"/>
                <a:gd name="T13" fmla="*/ 18 h 31"/>
                <a:gd name="T14" fmla="*/ 0 w 28"/>
                <a:gd name="T15" fmla="*/ 0 h 31"/>
                <a:gd name="T16" fmla="*/ 9 w 28"/>
                <a:gd name="T17" fmla="*/ 0 h 31"/>
                <a:gd name="T18" fmla="*/ 9 w 28"/>
                <a:gd name="T19" fmla="*/ 16 h 31"/>
                <a:gd name="T20" fmla="*/ 14 w 28"/>
                <a:gd name="T21" fmla="*/ 23 h 31"/>
                <a:gd name="T22" fmla="*/ 18 w 28"/>
                <a:gd name="T23" fmla="*/ 20 h 31"/>
                <a:gd name="T24" fmla="*/ 19 w 28"/>
                <a:gd name="T25" fmla="*/ 18 h 31"/>
                <a:gd name="T26" fmla="*/ 18 w 28"/>
                <a:gd name="T27" fmla="*/ 0 h 31"/>
                <a:gd name="T28" fmla="*/ 28 w 28"/>
                <a:gd name="T29" fmla="*/ 0 h 31"/>
                <a:gd name="T30" fmla="*/ 28 w 28"/>
                <a:gd name="T3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1">
                  <a:moveTo>
                    <a:pt x="28" y="20"/>
                  </a:moveTo>
                  <a:cubicBezTo>
                    <a:pt x="28" y="24"/>
                    <a:pt x="28" y="27"/>
                    <a:pt x="28" y="30"/>
                  </a:cubicBezTo>
                  <a:cubicBezTo>
                    <a:pt x="20" y="30"/>
                    <a:pt x="20" y="30"/>
                    <a:pt x="20" y="30"/>
                  </a:cubicBezTo>
                  <a:cubicBezTo>
                    <a:pt x="20" y="26"/>
                    <a:pt x="20" y="26"/>
                    <a:pt x="20" y="26"/>
                  </a:cubicBezTo>
                  <a:cubicBezTo>
                    <a:pt x="20" y="26"/>
                    <a:pt x="20" y="26"/>
                    <a:pt x="20" y="26"/>
                  </a:cubicBezTo>
                  <a:cubicBezTo>
                    <a:pt x="18" y="28"/>
                    <a:pt x="16" y="31"/>
                    <a:pt x="10" y="31"/>
                  </a:cubicBezTo>
                  <a:cubicBezTo>
                    <a:pt x="4" y="31"/>
                    <a:pt x="0" y="27"/>
                    <a:pt x="0" y="18"/>
                  </a:cubicBezTo>
                  <a:cubicBezTo>
                    <a:pt x="0" y="0"/>
                    <a:pt x="0" y="0"/>
                    <a:pt x="0" y="0"/>
                  </a:cubicBezTo>
                  <a:cubicBezTo>
                    <a:pt x="9" y="0"/>
                    <a:pt x="9" y="0"/>
                    <a:pt x="9" y="0"/>
                  </a:cubicBezTo>
                  <a:cubicBezTo>
                    <a:pt x="9" y="16"/>
                    <a:pt x="9" y="16"/>
                    <a:pt x="9" y="16"/>
                  </a:cubicBezTo>
                  <a:cubicBezTo>
                    <a:pt x="9" y="21"/>
                    <a:pt x="11" y="23"/>
                    <a:pt x="14" y="23"/>
                  </a:cubicBezTo>
                  <a:cubicBezTo>
                    <a:pt x="16" y="23"/>
                    <a:pt x="18" y="21"/>
                    <a:pt x="18" y="20"/>
                  </a:cubicBezTo>
                  <a:cubicBezTo>
                    <a:pt x="19" y="19"/>
                    <a:pt x="19" y="19"/>
                    <a:pt x="19" y="18"/>
                  </a:cubicBezTo>
                  <a:cubicBezTo>
                    <a:pt x="18" y="0"/>
                    <a:pt x="18" y="0"/>
                    <a:pt x="18" y="0"/>
                  </a:cubicBezTo>
                  <a:cubicBezTo>
                    <a:pt x="28" y="0"/>
                    <a:pt x="28" y="0"/>
                    <a:pt x="28" y="0"/>
                  </a:cubicBezTo>
                  <a:lnTo>
                    <a:pt x="28" y="2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7" name="Freeform 29">
              <a:extLst>
                <a:ext uri="{FF2B5EF4-FFF2-40B4-BE49-F238E27FC236}">
                  <a16:creationId xmlns:a16="http://schemas.microsoft.com/office/drawing/2014/main" id="{0FCACEB7-E8E4-4E58-B22D-57869BEA5468}"/>
                </a:ext>
              </a:extLst>
            </p:cNvPr>
            <p:cNvSpPr>
              <a:spLocks noEditPoints="1"/>
            </p:cNvSpPr>
            <p:nvPr/>
          </p:nvSpPr>
          <p:spPr bwMode="auto">
            <a:xfrm>
              <a:off x="6180057" y="5858361"/>
              <a:ext cx="75109" cy="85360"/>
            </a:xfrm>
            <a:custGeom>
              <a:avLst/>
              <a:gdLst>
                <a:gd name="T0" fmla="*/ 19 w 28"/>
                <a:gd name="T1" fmla="*/ 31 h 32"/>
                <a:gd name="T2" fmla="*/ 19 w 28"/>
                <a:gd name="T3" fmla="*/ 28 h 32"/>
                <a:gd name="T4" fmla="*/ 18 w 28"/>
                <a:gd name="T5" fmla="*/ 28 h 32"/>
                <a:gd name="T6" fmla="*/ 10 w 28"/>
                <a:gd name="T7" fmla="*/ 32 h 32"/>
                <a:gd name="T8" fmla="*/ 0 w 28"/>
                <a:gd name="T9" fmla="*/ 23 h 32"/>
                <a:gd name="T10" fmla="*/ 17 w 28"/>
                <a:gd name="T11" fmla="*/ 11 h 32"/>
                <a:gd name="T12" fmla="*/ 17 w 28"/>
                <a:gd name="T13" fmla="*/ 11 h 32"/>
                <a:gd name="T14" fmla="*/ 11 w 28"/>
                <a:gd name="T15" fmla="*/ 7 h 32"/>
                <a:gd name="T16" fmla="*/ 3 w 28"/>
                <a:gd name="T17" fmla="*/ 10 h 32"/>
                <a:gd name="T18" fmla="*/ 1 w 28"/>
                <a:gd name="T19" fmla="*/ 4 h 32"/>
                <a:gd name="T20" fmla="*/ 13 w 28"/>
                <a:gd name="T21" fmla="*/ 1 h 32"/>
                <a:gd name="T22" fmla="*/ 26 w 28"/>
                <a:gd name="T23" fmla="*/ 13 h 32"/>
                <a:gd name="T24" fmla="*/ 27 w 28"/>
                <a:gd name="T25" fmla="*/ 23 h 32"/>
                <a:gd name="T26" fmla="*/ 28 w 28"/>
                <a:gd name="T27" fmla="*/ 30 h 32"/>
                <a:gd name="T28" fmla="*/ 19 w 28"/>
                <a:gd name="T29" fmla="*/ 31 h 32"/>
                <a:gd name="T30" fmla="*/ 17 w 28"/>
                <a:gd name="T31" fmla="*/ 17 h 32"/>
                <a:gd name="T32" fmla="*/ 9 w 28"/>
                <a:gd name="T33" fmla="*/ 22 h 32"/>
                <a:gd name="T34" fmla="*/ 13 w 28"/>
                <a:gd name="T35" fmla="*/ 25 h 32"/>
                <a:gd name="T36" fmla="*/ 17 w 28"/>
                <a:gd name="T37" fmla="*/ 21 h 32"/>
                <a:gd name="T38" fmla="*/ 18 w 28"/>
                <a:gd name="T39" fmla="*/ 20 h 32"/>
                <a:gd name="T40" fmla="*/ 17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19" y="31"/>
                  </a:moveTo>
                  <a:cubicBezTo>
                    <a:pt x="19" y="28"/>
                    <a:pt x="19" y="28"/>
                    <a:pt x="19" y="28"/>
                  </a:cubicBezTo>
                  <a:cubicBezTo>
                    <a:pt x="18" y="28"/>
                    <a:pt x="18" y="28"/>
                    <a:pt x="18" y="28"/>
                  </a:cubicBezTo>
                  <a:cubicBezTo>
                    <a:pt x="17" y="30"/>
                    <a:pt x="14" y="32"/>
                    <a:pt x="10" y="32"/>
                  </a:cubicBezTo>
                  <a:cubicBezTo>
                    <a:pt x="4" y="32"/>
                    <a:pt x="0" y="28"/>
                    <a:pt x="0" y="23"/>
                  </a:cubicBezTo>
                  <a:cubicBezTo>
                    <a:pt x="0" y="15"/>
                    <a:pt x="6" y="11"/>
                    <a:pt x="17" y="11"/>
                  </a:cubicBezTo>
                  <a:cubicBezTo>
                    <a:pt x="17" y="11"/>
                    <a:pt x="17" y="11"/>
                    <a:pt x="17" y="11"/>
                  </a:cubicBezTo>
                  <a:cubicBezTo>
                    <a:pt x="17" y="9"/>
                    <a:pt x="16" y="7"/>
                    <a:pt x="11" y="7"/>
                  </a:cubicBezTo>
                  <a:cubicBezTo>
                    <a:pt x="8" y="7"/>
                    <a:pt x="5" y="8"/>
                    <a:pt x="3" y="10"/>
                  </a:cubicBezTo>
                  <a:cubicBezTo>
                    <a:pt x="1" y="4"/>
                    <a:pt x="1" y="4"/>
                    <a:pt x="1" y="4"/>
                  </a:cubicBezTo>
                  <a:cubicBezTo>
                    <a:pt x="3" y="2"/>
                    <a:pt x="7" y="1"/>
                    <a:pt x="13" y="1"/>
                  </a:cubicBezTo>
                  <a:cubicBezTo>
                    <a:pt x="22" y="0"/>
                    <a:pt x="26" y="6"/>
                    <a:pt x="26" y="13"/>
                  </a:cubicBezTo>
                  <a:cubicBezTo>
                    <a:pt x="27" y="23"/>
                    <a:pt x="27" y="23"/>
                    <a:pt x="27" y="23"/>
                  </a:cubicBezTo>
                  <a:cubicBezTo>
                    <a:pt x="27" y="26"/>
                    <a:pt x="27" y="29"/>
                    <a:pt x="28" y="30"/>
                  </a:cubicBezTo>
                  <a:lnTo>
                    <a:pt x="19" y="31"/>
                  </a:lnTo>
                  <a:close/>
                  <a:moveTo>
                    <a:pt x="17" y="17"/>
                  </a:moveTo>
                  <a:cubicBezTo>
                    <a:pt x="13" y="17"/>
                    <a:pt x="9" y="18"/>
                    <a:pt x="9" y="22"/>
                  </a:cubicBezTo>
                  <a:cubicBezTo>
                    <a:pt x="9" y="24"/>
                    <a:pt x="11" y="25"/>
                    <a:pt x="13" y="25"/>
                  </a:cubicBezTo>
                  <a:cubicBezTo>
                    <a:pt x="15" y="25"/>
                    <a:pt x="17" y="23"/>
                    <a:pt x="17" y="21"/>
                  </a:cubicBezTo>
                  <a:cubicBezTo>
                    <a:pt x="18" y="21"/>
                    <a:pt x="18" y="20"/>
                    <a:pt x="18" y="20"/>
                  </a:cubicBezTo>
                  <a:lnTo>
                    <a:pt x="17" y="17"/>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8" name="Freeform 30">
              <a:extLst>
                <a:ext uri="{FF2B5EF4-FFF2-40B4-BE49-F238E27FC236}">
                  <a16:creationId xmlns:a16="http://schemas.microsoft.com/office/drawing/2014/main" id="{A90DBA78-8D72-43D4-9C94-35084112EC2C}"/>
                </a:ext>
              </a:extLst>
            </p:cNvPr>
            <p:cNvSpPr>
              <a:spLocks/>
            </p:cNvSpPr>
            <p:nvPr/>
          </p:nvSpPr>
          <p:spPr bwMode="auto">
            <a:xfrm>
              <a:off x="6260771" y="5833652"/>
              <a:ext cx="58293" cy="104454"/>
            </a:xfrm>
            <a:custGeom>
              <a:avLst/>
              <a:gdLst>
                <a:gd name="T0" fmla="*/ 13 w 22"/>
                <a:gd name="T1" fmla="*/ 0 h 39"/>
                <a:gd name="T2" fmla="*/ 13 w 22"/>
                <a:gd name="T3" fmla="*/ 8 h 39"/>
                <a:gd name="T4" fmla="*/ 20 w 22"/>
                <a:gd name="T5" fmla="*/ 8 h 39"/>
                <a:gd name="T6" fmla="*/ 21 w 22"/>
                <a:gd name="T7" fmla="*/ 14 h 39"/>
                <a:gd name="T8" fmla="*/ 14 w 22"/>
                <a:gd name="T9" fmla="*/ 15 h 39"/>
                <a:gd name="T10" fmla="*/ 15 w 22"/>
                <a:gd name="T11" fmla="*/ 26 h 39"/>
                <a:gd name="T12" fmla="*/ 19 w 22"/>
                <a:gd name="T13" fmla="*/ 31 h 39"/>
                <a:gd name="T14" fmla="*/ 22 w 22"/>
                <a:gd name="T15" fmla="*/ 30 h 39"/>
                <a:gd name="T16" fmla="*/ 22 w 22"/>
                <a:gd name="T17" fmla="*/ 37 h 39"/>
                <a:gd name="T18" fmla="*/ 16 w 22"/>
                <a:gd name="T19" fmla="*/ 38 h 39"/>
                <a:gd name="T20" fmla="*/ 9 w 22"/>
                <a:gd name="T21" fmla="*/ 36 h 39"/>
                <a:gd name="T22" fmla="*/ 6 w 22"/>
                <a:gd name="T23" fmla="*/ 28 h 39"/>
                <a:gd name="T24" fmla="*/ 5 w 22"/>
                <a:gd name="T25" fmla="*/ 16 h 39"/>
                <a:gd name="T26" fmla="*/ 1 w 22"/>
                <a:gd name="T27" fmla="*/ 16 h 39"/>
                <a:gd name="T28" fmla="*/ 0 w 22"/>
                <a:gd name="T29" fmla="*/ 9 h 39"/>
                <a:gd name="T30" fmla="*/ 4 w 22"/>
                <a:gd name="T31" fmla="*/ 9 h 39"/>
                <a:gd name="T32" fmla="*/ 4 w 22"/>
                <a:gd name="T33" fmla="*/ 2 h 39"/>
                <a:gd name="T34" fmla="*/ 13 w 22"/>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39">
                  <a:moveTo>
                    <a:pt x="13" y="0"/>
                  </a:moveTo>
                  <a:cubicBezTo>
                    <a:pt x="13" y="8"/>
                    <a:pt x="13" y="8"/>
                    <a:pt x="13" y="8"/>
                  </a:cubicBezTo>
                  <a:cubicBezTo>
                    <a:pt x="20" y="8"/>
                    <a:pt x="20" y="8"/>
                    <a:pt x="20" y="8"/>
                  </a:cubicBezTo>
                  <a:cubicBezTo>
                    <a:pt x="21" y="14"/>
                    <a:pt x="21" y="14"/>
                    <a:pt x="21" y="14"/>
                  </a:cubicBezTo>
                  <a:cubicBezTo>
                    <a:pt x="14" y="15"/>
                    <a:pt x="14" y="15"/>
                    <a:pt x="14" y="15"/>
                  </a:cubicBezTo>
                  <a:cubicBezTo>
                    <a:pt x="15" y="26"/>
                    <a:pt x="15" y="26"/>
                    <a:pt x="15" y="26"/>
                  </a:cubicBezTo>
                  <a:cubicBezTo>
                    <a:pt x="15" y="29"/>
                    <a:pt x="16" y="31"/>
                    <a:pt x="19" y="31"/>
                  </a:cubicBezTo>
                  <a:cubicBezTo>
                    <a:pt x="20" y="31"/>
                    <a:pt x="21" y="30"/>
                    <a:pt x="22" y="30"/>
                  </a:cubicBezTo>
                  <a:cubicBezTo>
                    <a:pt x="22" y="37"/>
                    <a:pt x="22" y="37"/>
                    <a:pt x="22" y="37"/>
                  </a:cubicBezTo>
                  <a:cubicBezTo>
                    <a:pt x="21" y="38"/>
                    <a:pt x="19" y="38"/>
                    <a:pt x="16" y="38"/>
                  </a:cubicBezTo>
                  <a:cubicBezTo>
                    <a:pt x="13" y="39"/>
                    <a:pt x="11" y="38"/>
                    <a:pt x="9" y="36"/>
                  </a:cubicBezTo>
                  <a:cubicBezTo>
                    <a:pt x="7" y="35"/>
                    <a:pt x="6" y="32"/>
                    <a:pt x="6" y="28"/>
                  </a:cubicBezTo>
                  <a:cubicBezTo>
                    <a:pt x="5" y="16"/>
                    <a:pt x="5" y="16"/>
                    <a:pt x="5" y="16"/>
                  </a:cubicBezTo>
                  <a:cubicBezTo>
                    <a:pt x="1" y="16"/>
                    <a:pt x="1" y="16"/>
                    <a:pt x="1" y="16"/>
                  </a:cubicBezTo>
                  <a:cubicBezTo>
                    <a:pt x="0" y="9"/>
                    <a:pt x="0" y="9"/>
                    <a:pt x="0" y="9"/>
                  </a:cubicBezTo>
                  <a:cubicBezTo>
                    <a:pt x="4" y="9"/>
                    <a:pt x="4" y="9"/>
                    <a:pt x="4" y="9"/>
                  </a:cubicBezTo>
                  <a:cubicBezTo>
                    <a:pt x="4" y="2"/>
                    <a:pt x="4" y="2"/>
                    <a:pt x="4" y="2"/>
                  </a:cubicBezTo>
                  <a:lnTo>
                    <a:pt x="13" y="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9" name="Freeform 31">
              <a:extLst>
                <a:ext uri="{FF2B5EF4-FFF2-40B4-BE49-F238E27FC236}">
                  <a16:creationId xmlns:a16="http://schemas.microsoft.com/office/drawing/2014/main" id="{FEAC8483-ADC2-4BE7-B86F-65DD6789F66E}"/>
                </a:ext>
              </a:extLst>
            </p:cNvPr>
            <p:cNvSpPr>
              <a:spLocks noEditPoints="1"/>
            </p:cNvSpPr>
            <p:nvPr/>
          </p:nvSpPr>
          <p:spPr bwMode="auto">
            <a:xfrm>
              <a:off x="6326912" y="5844883"/>
              <a:ext cx="77351" cy="87606"/>
            </a:xfrm>
            <a:custGeom>
              <a:avLst/>
              <a:gdLst>
                <a:gd name="T0" fmla="*/ 10 w 29"/>
                <a:gd name="T1" fmla="*/ 20 h 33"/>
                <a:gd name="T2" fmla="*/ 19 w 29"/>
                <a:gd name="T3" fmla="*/ 25 h 33"/>
                <a:gd name="T4" fmla="*/ 27 w 29"/>
                <a:gd name="T5" fmla="*/ 23 h 33"/>
                <a:gd name="T6" fmla="*/ 29 w 29"/>
                <a:gd name="T7" fmla="*/ 29 h 33"/>
                <a:gd name="T8" fmla="*/ 18 w 29"/>
                <a:gd name="T9" fmla="*/ 32 h 33"/>
                <a:gd name="T10" fmla="*/ 1 w 29"/>
                <a:gd name="T11" fmla="*/ 18 h 33"/>
                <a:gd name="T12" fmla="*/ 14 w 29"/>
                <a:gd name="T13" fmla="*/ 1 h 33"/>
                <a:gd name="T14" fmla="*/ 29 w 29"/>
                <a:gd name="T15" fmla="*/ 14 h 33"/>
                <a:gd name="T16" fmla="*/ 29 w 29"/>
                <a:gd name="T17" fmla="*/ 18 h 33"/>
                <a:gd name="T18" fmla="*/ 10 w 29"/>
                <a:gd name="T19" fmla="*/ 20 h 33"/>
                <a:gd name="T20" fmla="*/ 20 w 29"/>
                <a:gd name="T21" fmla="*/ 13 h 33"/>
                <a:gd name="T22" fmla="*/ 14 w 29"/>
                <a:gd name="T23" fmla="*/ 7 h 33"/>
                <a:gd name="T24" fmla="*/ 9 w 29"/>
                <a:gd name="T25" fmla="*/ 14 h 33"/>
                <a:gd name="T26" fmla="*/ 20 w 29"/>
                <a:gd name="T2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3">
                  <a:moveTo>
                    <a:pt x="10" y="20"/>
                  </a:moveTo>
                  <a:cubicBezTo>
                    <a:pt x="10" y="24"/>
                    <a:pt x="14" y="25"/>
                    <a:pt x="19" y="25"/>
                  </a:cubicBezTo>
                  <a:cubicBezTo>
                    <a:pt x="22" y="24"/>
                    <a:pt x="24" y="24"/>
                    <a:pt x="27" y="23"/>
                  </a:cubicBezTo>
                  <a:cubicBezTo>
                    <a:pt x="29" y="29"/>
                    <a:pt x="29" y="29"/>
                    <a:pt x="29" y="29"/>
                  </a:cubicBezTo>
                  <a:cubicBezTo>
                    <a:pt x="26" y="30"/>
                    <a:pt x="22" y="31"/>
                    <a:pt x="18" y="32"/>
                  </a:cubicBezTo>
                  <a:cubicBezTo>
                    <a:pt x="8" y="33"/>
                    <a:pt x="2" y="28"/>
                    <a:pt x="1" y="18"/>
                  </a:cubicBezTo>
                  <a:cubicBezTo>
                    <a:pt x="0" y="11"/>
                    <a:pt x="4" y="2"/>
                    <a:pt x="14" y="1"/>
                  </a:cubicBezTo>
                  <a:cubicBezTo>
                    <a:pt x="23" y="0"/>
                    <a:pt x="28" y="7"/>
                    <a:pt x="29" y="14"/>
                  </a:cubicBezTo>
                  <a:cubicBezTo>
                    <a:pt x="29" y="16"/>
                    <a:pt x="29" y="17"/>
                    <a:pt x="29" y="18"/>
                  </a:cubicBezTo>
                  <a:lnTo>
                    <a:pt x="10" y="20"/>
                  </a:lnTo>
                  <a:close/>
                  <a:moveTo>
                    <a:pt x="20" y="13"/>
                  </a:moveTo>
                  <a:cubicBezTo>
                    <a:pt x="20" y="10"/>
                    <a:pt x="18" y="7"/>
                    <a:pt x="14" y="7"/>
                  </a:cubicBezTo>
                  <a:cubicBezTo>
                    <a:pt x="10" y="8"/>
                    <a:pt x="9" y="11"/>
                    <a:pt x="9" y="14"/>
                  </a:cubicBezTo>
                  <a:lnTo>
                    <a:pt x="20" y="13"/>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0" name="Freeform 32">
              <a:extLst>
                <a:ext uri="{FF2B5EF4-FFF2-40B4-BE49-F238E27FC236}">
                  <a16:creationId xmlns:a16="http://schemas.microsoft.com/office/drawing/2014/main" id="{A9DDF99C-E510-45DB-90B1-F9EFAEA4B9DA}"/>
                </a:ext>
              </a:extLst>
            </p:cNvPr>
            <p:cNvSpPr>
              <a:spLocks/>
            </p:cNvSpPr>
            <p:nvPr/>
          </p:nvSpPr>
          <p:spPr bwMode="auto">
            <a:xfrm>
              <a:off x="4205927" y="3945631"/>
              <a:ext cx="976415" cy="1035547"/>
            </a:xfrm>
            <a:custGeom>
              <a:avLst/>
              <a:gdLst>
                <a:gd name="T0" fmla="*/ 0 w 367"/>
                <a:gd name="T1" fmla="*/ 388 h 388"/>
                <a:gd name="T2" fmla="*/ 215 w 367"/>
                <a:gd name="T3" fmla="*/ 21 h 388"/>
                <a:gd name="T4" fmla="*/ 215 w 367"/>
                <a:gd name="T5" fmla="*/ 21 h 388"/>
                <a:gd name="T6" fmla="*/ 207 w 367"/>
                <a:gd name="T7" fmla="*/ 5 h 388"/>
                <a:gd name="T8" fmla="*/ 367 w 367"/>
                <a:gd name="T9" fmla="*/ 32 h 388"/>
                <a:gd name="T10" fmla="*/ 283 w 367"/>
                <a:gd name="T11" fmla="*/ 142 h 388"/>
                <a:gd name="T12" fmla="*/ 274 w 367"/>
                <a:gd name="T13" fmla="*/ 126 h 388"/>
                <a:gd name="T14" fmla="*/ 274 w 367"/>
                <a:gd name="T15" fmla="*/ 126 h 388"/>
                <a:gd name="T16" fmla="*/ 121 w 367"/>
                <a:gd name="T17" fmla="*/ 388 h 388"/>
                <a:gd name="T18" fmla="*/ 0 w 367"/>
                <a:gd name="T19"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88">
                  <a:moveTo>
                    <a:pt x="0" y="388"/>
                  </a:moveTo>
                  <a:cubicBezTo>
                    <a:pt x="0" y="232"/>
                    <a:pt x="86" y="93"/>
                    <a:pt x="215" y="21"/>
                  </a:cubicBezTo>
                  <a:cubicBezTo>
                    <a:pt x="215" y="21"/>
                    <a:pt x="215" y="21"/>
                    <a:pt x="215" y="21"/>
                  </a:cubicBezTo>
                  <a:cubicBezTo>
                    <a:pt x="207" y="5"/>
                    <a:pt x="207" y="5"/>
                    <a:pt x="207" y="5"/>
                  </a:cubicBezTo>
                  <a:cubicBezTo>
                    <a:pt x="263" y="0"/>
                    <a:pt x="337" y="18"/>
                    <a:pt x="367" y="32"/>
                  </a:cubicBezTo>
                  <a:cubicBezTo>
                    <a:pt x="322" y="68"/>
                    <a:pt x="292" y="116"/>
                    <a:pt x="283" y="142"/>
                  </a:cubicBezTo>
                  <a:cubicBezTo>
                    <a:pt x="274" y="126"/>
                    <a:pt x="274" y="126"/>
                    <a:pt x="274" y="126"/>
                  </a:cubicBezTo>
                  <a:cubicBezTo>
                    <a:pt x="274" y="126"/>
                    <a:pt x="274" y="126"/>
                    <a:pt x="274" y="126"/>
                  </a:cubicBezTo>
                  <a:cubicBezTo>
                    <a:pt x="181" y="178"/>
                    <a:pt x="120" y="277"/>
                    <a:pt x="121" y="388"/>
                  </a:cubicBezTo>
                  <a:lnTo>
                    <a:pt x="0" y="388"/>
                  </a:lnTo>
                  <a:close/>
                </a:path>
              </a:pathLst>
            </a:custGeom>
            <a:solidFill>
              <a:srgbClr val="3B3838"/>
            </a:solidFill>
            <a:ln w="889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1" name="Freeform 33">
              <a:extLst>
                <a:ext uri="{FF2B5EF4-FFF2-40B4-BE49-F238E27FC236}">
                  <a16:creationId xmlns:a16="http://schemas.microsoft.com/office/drawing/2014/main" id="{7179A920-7406-40DF-9DF4-B33ADC15B406}"/>
                </a:ext>
              </a:extLst>
            </p:cNvPr>
            <p:cNvSpPr>
              <a:spLocks/>
            </p:cNvSpPr>
            <p:nvPr/>
          </p:nvSpPr>
          <p:spPr bwMode="auto">
            <a:xfrm>
              <a:off x="4339329" y="4764409"/>
              <a:ext cx="73988" cy="56158"/>
            </a:xfrm>
            <a:custGeom>
              <a:avLst/>
              <a:gdLst>
                <a:gd name="T0" fmla="*/ 66 w 66"/>
                <a:gd name="T1" fmla="*/ 29 h 50"/>
                <a:gd name="T2" fmla="*/ 64 w 66"/>
                <a:gd name="T3" fmla="*/ 43 h 50"/>
                <a:gd name="T4" fmla="*/ 14 w 66"/>
                <a:gd name="T5" fmla="*/ 33 h 50"/>
                <a:gd name="T6" fmla="*/ 11 w 66"/>
                <a:gd name="T7" fmla="*/ 50 h 50"/>
                <a:gd name="T8" fmla="*/ 0 w 66"/>
                <a:gd name="T9" fmla="*/ 48 h 50"/>
                <a:gd name="T10" fmla="*/ 9 w 66"/>
                <a:gd name="T11" fmla="*/ 0 h 50"/>
                <a:gd name="T12" fmla="*/ 19 w 66"/>
                <a:gd name="T13" fmla="*/ 3 h 50"/>
                <a:gd name="T14" fmla="*/ 16 w 66"/>
                <a:gd name="T15" fmla="*/ 19 h 50"/>
                <a:gd name="T16" fmla="*/ 66 w 66"/>
                <a:gd name="T1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0">
                  <a:moveTo>
                    <a:pt x="66" y="29"/>
                  </a:moveTo>
                  <a:lnTo>
                    <a:pt x="64" y="43"/>
                  </a:lnTo>
                  <a:lnTo>
                    <a:pt x="14" y="33"/>
                  </a:lnTo>
                  <a:lnTo>
                    <a:pt x="11" y="50"/>
                  </a:lnTo>
                  <a:lnTo>
                    <a:pt x="0" y="48"/>
                  </a:lnTo>
                  <a:lnTo>
                    <a:pt x="9" y="0"/>
                  </a:lnTo>
                  <a:lnTo>
                    <a:pt x="19" y="3"/>
                  </a:lnTo>
                  <a:lnTo>
                    <a:pt x="16" y="19"/>
                  </a:lnTo>
                  <a:lnTo>
                    <a:pt x="66"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2" name="Freeform 34">
              <a:extLst>
                <a:ext uri="{FF2B5EF4-FFF2-40B4-BE49-F238E27FC236}">
                  <a16:creationId xmlns:a16="http://schemas.microsoft.com/office/drawing/2014/main" id="{DC05DE9B-33D9-4383-8D6F-ADD9795A9C5F}"/>
                </a:ext>
              </a:extLst>
            </p:cNvPr>
            <p:cNvSpPr>
              <a:spLocks/>
            </p:cNvSpPr>
            <p:nvPr/>
          </p:nvSpPr>
          <p:spPr bwMode="auto">
            <a:xfrm>
              <a:off x="4347177" y="4713868"/>
              <a:ext cx="81835" cy="58404"/>
            </a:xfrm>
            <a:custGeom>
              <a:avLst/>
              <a:gdLst>
                <a:gd name="T0" fmla="*/ 31 w 31"/>
                <a:gd name="T1" fmla="*/ 4 h 22"/>
                <a:gd name="T2" fmla="*/ 30 w 31"/>
                <a:gd name="T3" fmla="*/ 9 h 22"/>
                <a:gd name="T4" fmla="*/ 19 w 31"/>
                <a:gd name="T5" fmla="*/ 6 h 22"/>
                <a:gd name="T6" fmla="*/ 14 w 31"/>
                <a:gd name="T7" fmla="*/ 8 h 22"/>
                <a:gd name="T8" fmla="*/ 15 w 31"/>
                <a:gd name="T9" fmla="*/ 12 h 22"/>
                <a:gd name="T10" fmla="*/ 19 w 31"/>
                <a:gd name="T11" fmla="*/ 14 h 22"/>
                <a:gd name="T12" fmla="*/ 28 w 31"/>
                <a:gd name="T13" fmla="*/ 17 h 22"/>
                <a:gd name="T14" fmla="*/ 27 w 31"/>
                <a:gd name="T15" fmla="*/ 22 h 22"/>
                <a:gd name="T16" fmla="*/ 0 w 31"/>
                <a:gd name="T17" fmla="*/ 15 h 22"/>
                <a:gd name="T18" fmla="*/ 1 w 31"/>
                <a:gd name="T19" fmla="*/ 10 h 22"/>
                <a:gd name="T20" fmla="*/ 7 w 31"/>
                <a:gd name="T21" fmla="*/ 11 h 22"/>
                <a:gd name="T22" fmla="*/ 10 w 31"/>
                <a:gd name="T23" fmla="*/ 12 h 22"/>
                <a:gd name="T24" fmla="*/ 11 w 31"/>
                <a:gd name="T25" fmla="*/ 12 h 22"/>
                <a:gd name="T26" fmla="*/ 11 w 31"/>
                <a:gd name="T27" fmla="*/ 12 h 22"/>
                <a:gd name="T28" fmla="*/ 10 w 31"/>
                <a:gd name="T29" fmla="*/ 6 h 22"/>
                <a:gd name="T30" fmla="*/ 13 w 31"/>
                <a:gd name="T31" fmla="*/ 1 h 22"/>
                <a:gd name="T32" fmla="*/ 19 w 31"/>
                <a:gd name="T33" fmla="*/ 1 h 22"/>
                <a:gd name="T34" fmla="*/ 31 w 31"/>
                <a:gd name="T35"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2">
                  <a:moveTo>
                    <a:pt x="31" y="4"/>
                  </a:moveTo>
                  <a:cubicBezTo>
                    <a:pt x="30" y="9"/>
                    <a:pt x="30" y="9"/>
                    <a:pt x="30" y="9"/>
                  </a:cubicBezTo>
                  <a:cubicBezTo>
                    <a:pt x="19" y="6"/>
                    <a:pt x="19" y="6"/>
                    <a:pt x="19" y="6"/>
                  </a:cubicBezTo>
                  <a:cubicBezTo>
                    <a:pt x="16" y="6"/>
                    <a:pt x="14" y="6"/>
                    <a:pt x="14" y="8"/>
                  </a:cubicBezTo>
                  <a:cubicBezTo>
                    <a:pt x="13" y="10"/>
                    <a:pt x="14" y="11"/>
                    <a:pt x="15" y="12"/>
                  </a:cubicBezTo>
                  <a:cubicBezTo>
                    <a:pt x="15" y="13"/>
                    <a:pt x="17" y="14"/>
                    <a:pt x="19" y="14"/>
                  </a:cubicBezTo>
                  <a:cubicBezTo>
                    <a:pt x="28" y="17"/>
                    <a:pt x="28" y="17"/>
                    <a:pt x="28" y="17"/>
                  </a:cubicBezTo>
                  <a:cubicBezTo>
                    <a:pt x="27" y="22"/>
                    <a:pt x="27" y="22"/>
                    <a:pt x="27" y="22"/>
                  </a:cubicBezTo>
                  <a:cubicBezTo>
                    <a:pt x="0" y="15"/>
                    <a:pt x="0" y="15"/>
                    <a:pt x="0" y="15"/>
                  </a:cubicBezTo>
                  <a:cubicBezTo>
                    <a:pt x="1" y="10"/>
                    <a:pt x="1" y="10"/>
                    <a:pt x="1" y="10"/>
                  </a:cubicBezTo>
                  <a:cubicBezTo>
                    <a:pt x="7" y="11"/>
                    <a:pt x="7" y="11"/>
                    <a:pt x="7" y="11"/>
                  </a:cubicBezTo>
                  <a:cubicBezTo>
                    <a:pt x="7" y="11"/>
                    <a:pt x="8" y="11"/>
                    <a:pt x="10" y="12"/>
                  </a:cubicBezTo>
                  <a:cubicBezTo>
                    <a:pt x="11" y="12"/>
                    <a:pt x="11" y="12"/>
                    <a:pt x="11" y="12"/>
                  </a:cubicBezTo>
                  <a:cubicBezTo>
                    <a:pt x="11" y="12"/>
                    <a:pt x="11" y="12"/>
                    <a:pt x="11" y="12"/>
                  </a:cubicBezTo>
                  <a:cubicBezTo>
                    <a:pt x="10" y="11"/>
                    <a:pt x="9" y="8"/>
                    <a:pt x="10" y="6"/>
                  </a:cubicBezTo>
                  <a:cubicBezTo>
                    <a:pt x="11" y="4"/>
                    <a:pt x="12" y="2"/>
                    <a:pt x="13" y="1"/>
                  </a:cubicBezTo>
                  <a:cubicBezTo>
                    <a:pt x="15" y="0"/>
                    <a:pt x="17" y="0"/>
                    <a:pt x="19" y="1"/>
                  </a:cubicBezTo>
                  <a:lnTo>
                    <a:pt x="3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3" name="Freeform 35">
              <a:extLst>
                <a:ext uri="{FF2B5EF4-FFF2-40B4-BE49-F238E27FC236}">
                  <a16:creationId xmlns:a16="http://schemas.microsoft.com/office/drawing/2014/main" id="{1FF5E1B1-B4B9-4D01-8EDC-541F513E827D}"/>
                </a:ext>
              </a:extLst>
            </p:cNvPr>
            <p:cNvSpPr>
              <a:spLocks noEditPoints="1"/>
            </p:cNvSpPr>
            <p:nvPr/>
          </p:nvSpPr>
          <p:spPr bwMode="auto">
            <a:xfrm>
              <a:off x="4386412" y="4657710"/>
              <a:ext cx="59414" cy="53911"/>
            </a:xfrm>
            <a:custGeom>
              <a:avLst/>
              <a:gdLst>
                <a:gd name="T0" fmla="*/ 21 w 22"/>
                <a:gd name="T1" fmla="*/ 12 h 20"/>
                <a:gd name="T2" fmla="*/ 16 w 22"/>
                <a:gd name="T3" fmla="*/ 18 h 20"/>
                <a:gd name="T4" fmla="*/ 8 w 22"/>
                <a:gd name="T5" fmla="*/ 19 h 20"/>
                <a:gd name="T6" fmla="*/ 2 w 22"/>
                <a:gd name="T7" fmla="*/ 14 h 20"/>
                <a:gd name="T8" fmla="*/ 1 w 22"/>
                <a:gd name="T9" fmla="*/ 6 h 20"/>
                <a:gd name="T10" fmla="*/ 5 w 22"/>
                <a:gd name="T11" fmla="*/ 1 h 20"/>
                <a:gd name="T12" fmla="*/ 12 w 22"/>
                <a:gd name="T13" fmla="*/ 1 h 20"/>
                <a:gd name="T14" fmla="*/ 15 w 22"/>
                <a:gd name="T15" fmla="*/ 2 h 20"/>
                <a:gd name="T16" fmla="*/ 11 w 22"/>
                <a:gd name="T17" fmla="*/ 14 h 20"/>
                <a:gd name="T18" fmla="*/ 15 w 22"/>
                <a:gd name="T19" fmla="*/ 14 h 20"/>
                <a:gd name="T20" fmla="*/ 17 w 22"/>
                <a:gd name="T21" fmla="*/ 11 h 20"/>
                <a:gd name="T22" fmla="*/ 18 w 22"/>
                <a:gd name="T23" fmla="*/ 7 h 20"/>
                <a:gd name="T24" fmla="*/ 18 w 22"/>
                <a:gd name="T25" fmla="*/ 4 h 20"/>
                <a:gd name="T26" fmla="*/ 22 w 22"/>
                <a:gd name="T27" fmla="*/ 5 h 20"/>
                <a:gd name="T28" fmla="*/ 22 w 22"/>
                <a:gd name="T29" fmla="*/ 8 h 20"/>
                <a:gd name="T30" fmla="*/ 21 w 22"/>
                <a:gd name="T31" fmla="*/ 12 h 20"/>
                <a:gd name="T32" fmla="*/ 5 w 22"/>
                <a:gd name="T33" fmla="*/ 8 h 20"/>
                <a:gd name="T34" fmla="*/ 5 w 22"/>
                <a:gd name="T35" fmla="*/ 11 h 20"/>
                <a:gd name="T36" fmla="*/ 8 w 22"/>
                <a:gd name="T37" fmla="*/ 13 h 20"/>
                <a:gd name="T38" fmla="*/ 10 w 22"/>
                <a:gd name="T39" fmla="*/ 5 h 20"/>
                <a:gd name="T40" fmla="*/ 7 w 22"/>
                <a:gd name="T41" fmla="*/ 5 h 20"/>
                <a:gd name="T42" fmla="*/ 5 w 22"/>
                <a:gd name="T4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0">
                  <a:moveTo>
                    <a:pt x="21" y="12"/>
                  </a:moveTo>
                  <a:cubicBezTo>
                    <a:pt x="20" y="15"/>
                    <a:pt x="18" y="17"/>
                    <a:pt x="16" y="18"/>
                  </a:cubicBezTo>
                  <a:cubicBezTo>
                    <a:pt x="14" y="20"/>
                    <a:pt x="11" y="20"/>
                    <a:pt x="8" y="19"/>
                  </a:cubicBezTo>
                  <a:cubicBezTo>
                    <a:pt x="5" y="18"/>
                    <a:pt x="3" y="16"/>
                    <a:pt x="2" y="14"/>
                  </a:cubicBezTo>
                  <a:cubicBezTo>
                    <a:pt x="0" y="12"/>
                    <a:pt x="0" y="9"/>
                    <a:pt x="1" y="6"/>
                  </a:cubicBezTo>
                  <a:cubicBezTo>
                    <a:pt x="2" y="4"/>
                    <a:pt x="3" y="2"/>
                    <a:pt x="5" y="1"/>
                  </a:cubicBezTo>
                  <a:cubicBezTo>
                    <a:pt x="7" y="0"/>
                    <a:pt x="10" y="0"/>
                    <a:pt x="12" y="1"/>
                  </a:cubicBezTo>
                  <a:cubicBezTo>
                    <a:pt x="15" y="2"/>
                    <a:pt x="15" y="2"/>
                    <a:pt x="15" y="2"/>
                  </a:cubicBezTo>
                  <a:cubicBezTo>
                    <a:pt x="11" y="14"/>
                    <a:pt x="11" y="14"/>
                    <a:pt x="11" y="14"/>
                  </a:cubicBezTo>
                  <a:cubicBezTo>
                    <a:pt x="12" y="14"/>
                    <a:pt x="14" y="14"/>
                    <a:pt x="15" y="14"/>
                  </a:cubicBezTo>
                  <a:cubicBezTo>
                    <a:pt x="16" y="13"/>
                    <a:pt x="17" y="12"/>
                    <a:pt x="17" y="11"/>
                  </a:cubicBezTo>
                  <a:cubicBezTo>
                    <a:pt x="17" y="9"/>
                    <a:pt x="18" y="8"/>
                    <a:pt x="18" y="7"/>
                  </a:cubicBezTo>
                  <a:cubicBezTo>
                    <a:pt x="18" y="6"/>
                    <a:pt x="18" y="5"/>
                    <a:pt x="18" y="4"/>
                  </a:cubicBezTo>
                  <a:cubicBezTo>
                    <a:pt x="22" y="5"/>
                    <a:pt x="22" y="5"/>
                    <a:pt x="22" y="5"/>
                  </a:cubicBezTo>
                  <a:cubicBezTo>
                    <a:pt x="22" y="6"/>
                    <a:pt x="22" y="7"/>
                    <a:pt x="22" y="8"/>
                  </a:cubicBezTo>
                  <a:cubicBezTo>
                    <a:pt x="22" y="9"/>
                    <a:pt x="21" y="11"/>
                    <a:pt x="21" y="12"/>
                  </a:cubicBezTo>
                  <a:close/>
                  <a:moveTo>
                    <a:pt x="5" y="8"/>
                  </a:moveTo>
                  <a:cubicBezTo>
                    <a:pt x="4" y="9"/>
                    <a:pt x="4" y="10"/>
                    <a:pt x="5" y="11"/>
                  </a:cubicBezTo>
                  <a:cubicBezTo>
                    <a:pt x="5" y="11"/>
                    <a:pt x="6" y="12"/>
                    <a:pt x="8" y="13"/>
                  </a:cubicBezTo>
                  <a:cubicBezTo>
                    <a:pt x="10" y="5"/>
                    <a:pt x="10" y="5"/>
                    <a:pt x="10" y="5"/>
                  </a:cubicBezTo>
                  <a:cubicBezTo>
                    <a:pt x="9" y="5"/>
                    <a:pt x="8" y="5"/>
                    <a:pt x="7" y="5"/>
                  </a:cubicBezTo>
                  <a:cubicBezTo>
                    <a:pt x="6" y="6"/>
                    <a:pt x="5" y="7"/>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4" name="Freeform 36">
              <a:extLst>
                <a:ext uri="{FF2B5EF4-FFF2-40B4-BE49-F238E27FC236}">
                  <a16:creationId xmlns:a16="http://schemas.microsoft.com/office/drawing/2014/main" id="{FFB464D4-AF60-416D-8F84-1D8CC820F3DA}"/>
                </a:ext>
              </a:extLst>
            </p:cNvPr>
            <p:cNvSpPr>
              <a:spLocks/>
            </p:cNvSpPr>
            <p:nvPr/>
          </p:nvSpPr>
          <p:spPr bwMode="auto">
            <a:xfrm>
              <a:off x="4413317" y="4585828"/>
              <a:ext cx="56051" cy="53911"/>
            </a:xfrm>
            <a:custGeom>
              <a:avLst/>
              <a:gdLst>
                <a:gd name="T0" fmla="*/ 18 w 21"/>
                <a:gd name="T1" fmla="*/ 4 h 20"/>
                <a:gd name="T2" fmla="*/ 21 w 21"/>
                <a:gd name="T3" fmla="*/ 8 h 20"/>
                <a:gd name="T4" fmla="*/ 20 w 21"/>
                <a:gd name="T5" fmla="*/ 14 h 20"/>
                <a:gd name="T6" fmla="*/ 18 w 21"/>
                <a:gd name="T7" fmla="*/ 18 h 20"/>
                <a:gd name="T8" fmla="*/ 16 w 21"/>
                <a:gd name="T9" fmla="*/ 20 h 20"/>
                <a:gd name="T10" fmla="*/ 12 w 21"/>
                <a:gd name="T11" fmla="*/ 18 h 20"/>
                <a:gd name="T12" fmla="*/ 15 w 21"/>
                <a:gd name="T13" fmla="*/ 16 h 20"/>
                <a:gd name="T14" fmla="*/ 16 w 21"/>
                <a:gd name="T15" fmla="*/ 13 h 20"/>
                <a:gd name="T16" fmla="*/ 16 w 21"/>
                <a:gd name="T17" fmla="*/ 9 h 20"/>
                <a:gd name="T18" fmla="*/ 15 w 21"/>
                <a:gd name="T19" fmla="*/ 9 h 20"/>
                <a:gd name="T20" fmla="*/ 14 w 21"/>
                <a:gd name="T21" fmla="*/ 10 h 20"/>
                <a:gd name="T22" fmla="*/ 11 w 21"/>
                <a:gd name="T23" fmla="*/ 12 h 20"/>
                <a:gd name="T24" fmla="*/ 9 w 21"/>
                <a:gd name="T25" fmla="*/ 15 h 20"/>
                <a:gd name="T26" fmla="*/ 6 w 21"/>
                <a:gd name="T27" fmla="*/ 15 h 20"/>
                <a:gd name="T28" fmla="*/ 4 w 21"/>
                <a:gd name="T29" fmla="*/ 15 h 20"/>
                <a:gd name="T30" fmla="*/ 1 w 21"/>
                <a:gd name="T31" fmla="*/ 11 h 20"/>
                <a:gd name="T32" fmla="*/ 2 w 21"/>
                <a:gd name="T33" fmla="*/ 5 h 20"/>
                <a:gd name="T34" fmla="*/ 6 w 21"/>
                <a:gd name="T35" fmla="*/ 0 h 20"/>
                <a:gd name="T36" fmla="*/ 9 w 21"/>
                <a:gd name="T37" fmla="*/ 3 h 20"/>
                <a:gd name="T38" fmla="*/ 7 w 21"/>
                <a:gd name="T39" fmla="*/ 5 h 20"/>
                <a:gd name="T40" fmla="*/ 5 w 21"/>
                <a:gd name="T41" fmla="*/ 7 h 20"/>
                <a:gd name="T42" fmla="*/ 5 w 21"/>
                <a:gd name="T43" fmla="*/ 10 h 20"/>
                <a:gd name="T44" fmla="*/ 7 w 21"/>
                <a:gd name="T45" fmla="*/ 9 h 20"/>
                <a:gd name="T46" fmla="*/ 10 w 21"/>
                <a:gd name="T47" fmla="*/ 7 h 20"/>
                <a:gd name="T48" fmla="*/ 13 w 21"/>
                <a:gd name="T49" fmla="*/ 5 h 20"/>
                <a:gd name="T50" fmla="*/ 15 w 21"/>
                <a:gd name="T51" fmla="*/ 4 h 20"/>
                <a:gd name="T52" fmla="*/ 18 w 21"/>
                <a:gd name="T5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20">
                  <a:moveTo>
                    <a:pt x="18" y="4"/>
                  </a:moveTo>
                  <a:cubicBezTo>
                    <a:pt x="19" y="5"/>
                    <a:pt x="21" y="6"/>
                    <a:pt x="21" y="8"/>
                  </a:cubicBezTo>
                  <a:cubicBezTo>
                    <a:pt x="21" y="10"/>
                    <a:pt x="21" y="12"/>
                    <a:pt x="20" y="14"/>
                  </a:cubicBezTo>
                  <a:cubicBezTo>
                    <a:pt x="19" y="16"/>
                    <a:pt x="19" y="17"/>
                    <a:pt x="18" y="18"/>
                  </a:cubicBezTo>
                  <a:cubicBezTo>
                    <a:pt x="18" y="19"/>
                    <a:pt x="17" y="19"/>
                    <a:pt x="16" y="20"/>
                  </a:cubicBezTo>
                  <a:cubicBezTo>
                    <a:pt x="12" y="18"/>
                    <a:pt x="12" y="18"/>
                    <a:pt x="12" y="18"/>
                  </a:cubicBezTo>
                  <a:cubicBezTo>
                    <a:pt x="13" y="18"/>
                    <a:pt x="14" y="17"/>
                    <a:pt x="15" y="16"/>
                  </a:cubicBezTo>
                  <a:cubicBezTo>
                    <a:pt x="15" y="15"/>
                    <a:pt x="16" y="14"/>
                    <a:pt x="16" y="13"/>
                  </a:cubicBezTo>
                  <a:cubicBezTo>
                    <a:pt x="17" y="11"/>
                    <a:pt x="17" y="10"/>
                    <a:pt x="16" y="9"/>
                  </a:cubicBezTo>
                  <a:cubicBezTo>
                    <a:pt x="16" y="9"/>
                    <a:pt x="15" y="9"/>
                    <a:pt x="15" y="9"/>
                  </a:cubicBezTo>
                  <a:cubicBezTo>
                    <a:pt x="15" y="10"/>
                    <a:pt x="14" y="10"/>
                    <a:pt x="14" y="10"/>
                  </a:cubicBezTo>
                  <a:cubicBezTo>
                    <a:pt x="13" y="11"/>
                    <a:pt x="12" y="11"/>
                    <a:pt x="11" y="12"/>
                  </a:cubicBezTo>
                  <a:cubicBezTo>
                    <a:pt x="10" y="13"/>
                    <a:pt x="9" y="14"/>
                    <a:pt x="9" y="15"/>
                  </a:cubicBezTo>
                  <a:cubicBezTo>
                    <a:pt x="8" y="15"/>
                    <a:pt x="7" y="15"/>
                    <a:pt x="6" y="15"/>
                  </a:cubicBezTo>
                  <a:cubicBezTo>
                    <a:pt x="5" y="15"/>
                    <a:pt x="5" y="15"/>
                    <a:pt x="4" y="15"/>
                  </a:cubicBezTo>
                  <a:cubicBezTo>
                    <a:pt x="2" y="14"/>
                    <a:pt x="1" y="13"/>
                    <a:pt x="1" y="11"/>
                  </a:cubicBezTo>
                  <a:cubicBezTo>
                    <a:pt x="0" y="10"/>
                    <a:pt x="1" y="8"/>
                    <a:pt x="2" y="5"/>
                  </a:cubicBezTo>
                  <a:cubicBezTo>
                    <a:pt x="2" y="3"/>
                    <a:pt x="4" y="1"/>
                    <a:pt x="6" y="0"/>
                  </a:cubicBezTo>
                  <a:cubicBezTo>
                    <a:pt x="9" y="3"/>
                    <a:pt x="9" y="3"/>
                    <a:pt x="9" y="3"/>
                  </a:cubicBezTo>
                  <a:cubicBezTo>
                    <a:pt x="8" y="3"/>
                    <a:pt x="7" y="4"/>
                    <a:pt x="7" y="5"/>
                  </a:cubicBezTo>
                  <a:cubicBezTo>
                    <a:pt x="6" y="5"/>
                    <a:pt x="6" y="6"/>
                    <a:pt x="5" y="7"/>
                  </a:cubicBezTo>
                  <a:cubicBezTo>
                    <a:pt x="5" y="8"/>
                    <a:pt x="5" y="9"/>
                    <a:pt x="5" y="10"/>
                  </a:cubicBezTo>
                  <a:cubicBezTo>
                    <a:pt x="6" y="10"/>
                    <a:pt x="6" y="10"/>
                    <a:pt x="7" y="9"/>
                  </a:cubicBezTo>
                  <a:cubicBezTo>
                    <a:pt x="7" y="9"/>
                    <a:pt x="8" y="8"/>
                    <a:pt x="10" y="7"/>
                  </a:cubicBezTo>
                  <a:cubicBezTo>
                    <a:pt x="11" y="6"/>
                    <a:pt x="12" y="5"/>
                    <a:pt x="13" y="5"/>
                  </a:cubicBezTo>
                  <a:cubicBezTo>
                    <a:pt x="13" y="4"/>
                    <a:pt x="14" y="4"/>
                    <a:pt x="15" y="4"/>
                  </a:cubicBezTo>
                  <a:cubicBezTo>
                    <a:pt x="16" y="4"/>
                    <a:pt x="17" y="4"/>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5" name="Freeform 37">
              <a:extLst>
                <a:ext uri="{FF2B5EF4-FFF2-40B4-BE49-F238E27FC236}">
                  <a16:creationId xmlns:a16="http://schemas.microsoft.com/office/drawing/2014/main" id="{3378FFAD-3584-4B61-A254-5AD498C6B5C8}"/>
                </a:ext>
              </a:extLst>
            </p:cNvPr>
            <p:cNvSpPr>
              <a:spLocks/>
            </p:cNvSpPr>
            <p:nvPr/>
          </p:nvSpPr>
          <p:spPr bwMode="auto">
            <a:xfrm>
              <a:off x="4424527" y="4543149"/>
              <a:ext cx="66141" cy="46050"/>
            </a:xfrm>
            <a:custGeom>
              <a:avLst/>
              <a:gdLst>
                <a:gd name="T0" fmla="*/ 20 w 25"/>
                <a:gd name="T1" fmla="*/ 10 h 17"/>
                <a:gd name="T2" fmla="*/ 21 w 25"/>
                <a:gd name="T3" fmla="*/ 7 h 17"/>
                <a:gd name="T4" fmla="*/ 25 w 25"/>
                <a:gd name="T5" fmla="*/ 8 h 17"/>
                <a:gd name="T6" fmla="*/ 24 w 25"/>
                <a:gd name="T7" fmla="*/ 13 h 17"/>
                <a:gd name="T8" fmla="*/ 20 w 25"/>
                <a:gd name="T9" fmla="*/ 17 h 17"/>
                <a:gd name="T10" fmla="*/ 15 w 25"/>
                <a:gd name="T11" fmla="*/ 16 h 17"/>
                <a:gd name="T12" fmla="*/ 6 w 25"/>
                <a:gd name="T13" fmla="*/ 12 h 17"/>
                <a:gd name="T14" fmla="*/ 5 w 25"/>
                <a:gd name="T15" fmla="*/ 14 h 17"/>
                <a:gd name="T16" fmla="*/ 3 w 25"/>
                <a:gd name="T17" fmla="*/ 13 h 17"/>
                <a:gd name="T18" fmla="*/ 3 w 25"/>
                <a:gd name="T19" fmla="*/ 10 h 17"/>
                <a:gd name="T20" fmla="*/ 0 w 25"/>
                <a:gd name="T21" fmla="*/ 7 h 17"/>
                <a:gd name="T22" fmla="*/ 1 w 25"/>
                <a:gd name="T23" fmla="*/ 4 h 17"/>
                <a:gd name="T24" fmla="*/ 5 w 25"/>
                <a:gd name="T25" fmla="*/ 5 h 17"/>
                <a:gd name="T26" fmla="*/ 8 w 25"/>
                <a:gd name="T27" fmla="*/ 0 h 17"/>
                <a:gd name="T28" fmla="*/ 11 w 25"/>
                <a:gd name="T29" fmla="*/ 2 h 17"/>
                <a:gd name="T30" fmla="*/ 9 w 25"/>
                <a:gd name="T31" fmla="*/ 7 h 17"/>
                <a:gd name="T32" fmla="*/ 17 w 25"/>
                <a:gd name="T33" fmla="*/ 11 h 17"/>
                <a:gd name="T34" fmla="*/ 19 w 25"/>
                <a:gd name="T35" fmla="*/ 11 h 17"/>
                <a:gd name="T36" fmla="*/ 20 w 25"/>
                <a:gd name="T3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7">
                  <a:moveTo>
                    <a:pt x="20" y="10"/>
                  </a:moveTo>
                  <a:cubicBezTo>
                    <a:pt x="21" y="9"/>
                    <a:pt x="21" y="8"/>
                    <a:pt x="21" y="7"/>
                  </a:cubicBezTo>
                  <a:cubicBezTo>
                    <a:pt x="25" y="8"/>
                    <a:pt x="25" y="8"/>
                    <a:pt x="25" y="8"/>
                  </a:cubicBezTo>
                  <a:cubicBezTo>
                    <a:pt x="25" y="10"/>
                    <a:pt x="25" y="11"/>
                    <a:pt x="24" y="13"/>
                  </a:cubicBezTo>
                  <a:cubicBezTo>
                    <a:pt x="23" y="15"/>
                    <a:pt x="22" y="16"/>
                    <a:pt x="20" y="17"/>
                  </a:cubicBezTo>
                  <a:cubicBezTo>
                    <a:pt x="19" y="17"/>
                    <a:pt x="17" y="17"/>
                    <a:pt x="15" y="16"/>
                  </a:cubicBezTo>
                  <a:cubicBezTo>
                    <a:pt x="6" y="12"/>
                    <a:pt x="6" y="12"/>
                    <a:pt x="6" y="12"/>
                  </a:cubicBezTo>
                  <a:cubicBezTo>
                    <a:pt x="5" y="14"/>
                    <a:pt x="5" y="14"/>
                    <a:pt x="5" y="14"/>
                  </a:cubicBezTo>
                  <a:cubicBezTo>
                    <a:pt x="3" y="13"/>
                    <a:pt x="3" y="13"/>
                    <a:pt x="3" y="13"/>
                  </a:cubicBezTo>
                  <a:cubicBezTo>
                    <a:pt x="3" y="10"/>
                    <a:pt x="3" y="10"/>
                    <a:pt x="3" y="10"/>
                  </a:cubicBezTo>
                  <a:cubicBezTo>
                    <a:pt x="0" y="7"/>
                    <a:pt x="0" y="7"/>
                    <a:pt x="0" y="7"/>
                  </a:cubicBezTo>
                  <a:cubicBezTo>
                    <a:pt x="1" y="4"/>
                    <a:pt x="1" y="4"/>
                    <a:pt x="1" y="4"/>
                  </a:cubicBezTo>
                  <a:cubicBezTo>
                    <a:pt x="5" y="5"/>
                    <a:pt x="5" y="5"/>
                    <a:pt x="5" y="5"/>
                  </a:cubicBezTo>
                  <a:cubicBezTo>
                    <a:pt x="8" y="0"/>
                    <a:pt x="8" y="0"/>
                    <a:pt x="8" y="0"/>
                  </a:cubicBezTo>
                  <a:cubicBezTo>
                    <a:pt x="11" y="2"/>
                    <a:pt x="11" y="2"/>
                    <a:pt x="11" y="2"/>
                  </a:cubicBezTo>
                  <a:cubicBezTo>
                    <a:pt x="9" y="7"/>
                    <a:pt x="9" y="7"/>
                    <a:pt x="9" y="7"/>
                  </a:cubicBezTo>
                  <a:cubicBezTo>
                    <a:pt x="17" y="11"/>
                    <a:pt x="17" y="11"/>
                    <a:pt x="17" y="11"/>
                  </a:cubicBezTo>
                  <a:cubicBezTo>
                    <a:pt x="18" y="11"/>
                    <a:pt x="19" y="12"/>
                    <a:pt x="19" y="11"/>
                  </a:cubicBezTo>
                  <a:cubicBezTo>
                    <a:pt x="20" y="11"/>
                    <a:pt x="20" y="11"/>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6" name="Freeform 38">
              <a:extLst>
                <a:ext uri="{FF2B5EF4-FFF2-40B4-BE49-F238E27FC236}">
                  <a16:creationId xmlns:a16="http://schemas.microsoft.com/office/drawing/2014/main" id="{BDE77D97-A6FF-4695-A31F-577A536FD8AB}"/>
                </a:ext>
              </a:extLst>
            </p:cNvPr>
            <p:cNvSpPr>
              <a:spLocks noEditPoints="1"/>
            </p:cNvSpPr>
            <p:nvPr/>
          </p:nvSpPr>
          <p:spPr bwMode="auto">
            <a:xfrm>
              <a:off x="4453674" y="4500468"/>
              <a:ext cx="63898" cy="56158"/>
            </a:xfrm>
            <a:custGeom>
              <a:avLst/>
              <a:gdLst>
                <a:gd name="T0" fmla="*/ 22 w 24"/>
                <a:gd name="T1" fmla="*/ 11 h 21"/>
                <a:gd name="T2" fmla="*/ 19 w 24"/>
                <a:gd name="T3" fmla="*/ 10 h 21"/>
                <a:gd name="T4" fmla="*/ 19 w 24"/>
                <a:gd name="T5" fmla="*/ 10 h 21"/>
                <a:gd name="T6" fmla="*/ 20 w 24"/>
                <a:gd name="T7" fmla="*/ 14 h 21"/>
                <a:gd name="T8" fmla="*/ 19 w 24"/>
                <a:gd name="T9" fmla="*/ 18 h 21"/>
                <a:gd name="T10" fmla="*/ 15 w 24"/>
                <a:gd name="T11" fmla="*/ 21 h 21"/>
                <a:gd name="T12" fmla="*/ 10 w 24"/>
                <a:gd name="T13" fmla="*/ 20 h 21"/>
                <a:gd name="T14" fmla="*/ 7 w 24"/>
                <a:gd name="T15" fmla="*/ 16 h 21"/>
                <a:gd name="T16" fmla="*/ 9 w 24"/>
                <a:gd name="T17" fmla="*/ 9 h 21"/>
                <a:gd name="T18" fmla="*/ 10 w 24"/>
                <a:gd name="T19" fmla="*/ 6 h 21"/>
                <a:gd name="T20" fmla="*/ 10 w 24"/>
                <a:gd name="T21" fmla="*/ 6 h 21"/>
                <a:gd name="T22" fmla="*/ 5 w 24"/>
                <a:gd name="T23" fmla="*/ 7 h 21"/>
                <a:gd name="T24" fmla="*/ 4 w 24"/>
                <a:gd name="T25" fmla="*/ 13 h 21"/>
                <a:gd name="T26" fmla="*/ 0 w 24"/>
                <a:gd name="T27" fmla="*/ 12 h 21"/>
                <a:gd name="T28" fmla="*/ 2 w 24"/>
                <a:gd name="T29" fmla="*/ 5 h 21"/>
                <a:gd name="T30" fmla="*/ 6 w 24"/>
                <a:gd name="T31" fmla="*/ 0 h 21"/>
                <a:gd name="T32" fmla="*/ 12 w 24"/>
                <a:gd name="T33" fmla="*/ 1 h 21"/>
                <a:gd name="T34" fmla="*/ 24 w 24"/>
                <a:gd name="T35" fmla="*/ 7 h 21"/>
                <a:gd name="T36" fmla="*/ 22 w 24"/>
                <a:gd name="T37" fmla="*/ 11 h 21"/>
                <a:gd name="T38" fmla="*/ 13 w 24"/>
                <a:gd name="T39" fmla="*/ 8 h 21"/>
                <a:gd name="T40" fmla="*/ 12 w 24"/>
                <a:gd name="T41" fmla="*/ 10 h 21"/>
                <a:gd name="T42" fmla="*/ 11 w 24"/>
                <a:gd name="T43" fmla="*/ 13 h 21"/>
                <a:gd name="T44" fmla="*/ 13 w 24"/>
                <a:gd name="T45" fmla="*/ 15 h 21"/>
                <a:gd name="T46" fmla="*/ 16 w 24"/>
                <a:gd name="T47" fmla="*/ 14 h 21"/>
                <a:gd name="T48" fmla="*/ 17 w 24"/>
                <a:gd name="T49" fmla="*/ 11 h 21"/>
                <a:gd name="T50" fmla="*/ 15 w 24"/>
                <a:gd name="T51" fmla="*/ 8 h 21"/>
                <a:gd name="T52" fmla="*/ 13 w 24"/>
                <a:gd name="T5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1">
                  <a:moveTo>
                    <a:pt x="22" y="11"/>
                  </a:moveTo>
                  <a:cubicBezTo>
                    <a:pt x="19" y="10"/>
                    <a:pt x="19" y="10"/>
                    <a:pt x="19" y="10"/>
                  </a:cubicBezTo>
                  <a:cubicBezTo>
                    <a:pt x="19" y="10"/>
                    <a:pt x="19" y="10"/>
                    <a:pt x="19" y="10"/>
                  </a:cubicBezTo>
                  <a:cubicBezTo>
                    <a:pt x="20" y="12"/>
                    <a:pt x="20" y="13"/>
                    <a:pt x="20" y="14"/>
                  </a:cubicBezTo>
                  <a:cubicBezTo>
                    <a:pt x="20" y="15"/>
                    <a:pt x="19" y="16"/>
                    <a:pt x="19" y="18"/>
                  </a:cubicBezTo>
                  <a:cubicBezTo>
                    <a:pt x="18" y="19"/>
                    <a:pt x="16" y="20"/>
                    <a:pt x="15" y="21"/>
                  </a:cubicBezTo>
                  <a:cubicBezTo>
                    <a:pt x="14" y="21"/>
                    <a:pt x="12" y="21"/>
                    <a:pt x="10" y="20"/>
                  </a:cubicBezTo>
                  <a:cubicBezTo>
                    <a:pt x="8" y="19"/>
                    <a:pt x="7" y="18"/>
                    <a:pt x="7" y="16"/>
                  </a:cubicBezTo>
                  <a:cubicBezTo>
                    <a:pt x="7" y="14"/>
                    <a:pt x="7" y="12"/>
                    <a:pt x="9" y="9"/>
                  </a:cubicBezTo>
                  <a:cubicBezTo>
                    <a:pt x="10" y="6"/>
                    <a:pt x="10" y="6"/>
                    <a:pt x="10" y="6"/>
                  </a:cubicBezTo>
                  <a:cubicBezTo>
                    <a:pt x="10" y="6"/>
                    <a:pt x="10" y="6"/>
                    <a:pt x="10" y="6"/>
                  </a:cubicBezTo>
                  <a:cubicBezTo>
                    <a:pt x="8" y="5"/>
                    <a:pt x="6" y="5"/>
                    <a:pt x="5" y="7"/>
                  </a:cubicBezTo>
                  <a:cubicBezTo>
                    <a:pt x="5" y="8"/>
                    <a:pt x="4" y="10"/>
                    <a:pt x="4" y="13"/>
                  </a:cubicBezTo>
                  <a:cubicBezTo>
                    <a:pt x="0" y="12"/>
                    <a:pt x="0" y="12"/>
                    <a:pt x="0" y="12"/>
                  </a:cubicBezTo>
                  <a:cubicBezTo>
                    <a:pt x="0" y="10"/>
                    <a:pt x="1" y="7"/>
                    <a:pt x="2" y="5"/>
                  </a:cubicBezTo>
                  <a:cubicBezTo>
                    <a:pt x="3" y="3"/>
                    <a:pt x="5" y="1"/>
                    <a:pt x="6" y="0"/>
                  </a:cubicBezTo>
                  <a:cubicBezTo>
                    <a:pt x="8" y="0"/>
                    <a:pt x="10" y="0"/>
                    <a:pt x="12" y="1"/>
                  </a:cubicBezTo>
                  <a:cubicBezTo>
                    <a:pt x="24" y="7"/>
                    <a:pt x="24" y="7"/>
                    <a:pt x="24" y="7"/>
                  </a:cubicBezTo>
                  <a:lnTo>
                    <a:pt x="22" y="11"/>
                  </a:lnTo>
                  <a:close/>
                  <a:moveTo>
                    <a:pt x="13" y="8"/>
                  </a:moveTo>
                  <a:cubicBezTo>
                    <a:pt x="12" y="10"/>
                    <a:pt x="12" y="10"/>
                    <a:pt x="12" y="10"/>
                  </a:cubicBezTo>
                  <a:cubicBezTo>
                    <a:pt x="11" y="11"/>
                    <a:pt x="11" y="12"/>
                    <a:pt x="11" y="13"/>
                  </a:cubicBezTo>
                  <a:cubicBezTo>
                    <a:pt x="11" y="14"/>
                    <a:pt x="12" y="15"/>
                    <a:pt x="13" y="15"/>
                  </a:cubicBezTo>
                  <a:cubicBezTo>
                    <a:pt x="14" y="16"/>
                    <a:pt x="15" y="15"/>
                    <a:pt x="16" y="14"/>
                  </a:cubicBezTo>
                  <a:cubicBezTo>
                    <a:pt x="17" y="13"/>
                    <a:pt x="17" y="12"/>
                    <a:pt x="17" y="11"/>
                  </a:cubicBezTo>
                  <a:cubicBezTo>
                    <a:pt x="16" y="10"/>
                    <a:pt x="16" y="9"/>
                    <a:pt x="15" y="8"/>
                  </a:cubicBezTo>
                  <a:lnTo>
                    <a:pt x="1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7" name="Freeform 39">
              <a:extLst>
                <a:ext uri="{FF2B5EF4-FFF2-40B4-BE49-F238E27FC236}">
                  <a16:creationId xmlns:a16="http://schemas.microsoft.com/office/drawing/2014/main" id="{5DDEF01C-D030-4DBB-AB15-5D7B67F96661}"/>
                </a:ext>
              </a:extLst>
            </p:cNvPr>
            <p:cNvSpPr>
              <a:spLocks/>
            </p:cNvSpPr>
            <p:nvPr/>
          </p:nvSpPr>
          <p:spPr bwMode="auto">
            <a:xfrm>
              <a:off x="4477216" y="4452173"/>
              <a:ext cx="52689" cy="56158"/>
            </a:xfrm>
            <a:custGeom>
              <a:avLst/>
              <a:gdLst>
                <a:gd name="T0" fmla="*/ 6 w 20"/>
                <a:gd name="T1" fmla="*/ 1 h 21"/>
                <a:gd name="T2" fmla="*/ 7 w 20"/>
                <a:gd name="T3" fmla="*/ 0 h 21"/>
                <a:gd name="T4" fmla="*/ 11 w 20"/>
                <a:gd name="T5" fmla="*/ 3 h 21"/>
                <a:gd name="T6" fmla="*/ 10 w 20"/>
                <a:gd name="T7" fmla="*/ 4 h 21"/>
                <a:gd name="T8" fmla="*/ 9 w 20"/>
                <a:gd name="T9" fmla="*/ 8 h 21"/>
                <a:gd name="T10" fmla="*/ 11 w 20"/>
                <a:gd name="T11" fmla="*/ 11 h 21"/>
                <a:gd name="T12" fmla="*/ 20 w 20"/>
                <a:gd name="T13" fmla="*/ 16 h 21"/>
                <a:gd name="T14" fmla="*/ 17 w 20"/>
                <a:gd name="T15" fmla="*/ 21 h 21"/>
                <a:gd name="T16" fmla="*/ 0 w 20"/>
                <a:gd name="T17" fmla="*/ 11 h 21"/>
                <a:gd name="T18" fmla="*/ 2 w 20"/>
                <a:gd name="T19" fmla="*/ 7 h 21"/>
                <a:gd name="T20" fmla="*/ 6 w 20"/>
                <a:gd name="T21" fmla="*/ 8 h 21"/>
                <a:gd name="T22" fmla="*/ 6 w 20"/>
                <a:gd name="T23" fmla="*/ 8 h 21"/>
                <a:gd name="T24" fmla="*/ 5 w 20"/>
                <a:gd name="T25" fmla="*/ 5 h 21"/>
                <a:gd name="T26" fmla="*/ 6 w 20"/>
                <a:gd name="T2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6" y="1"/>
                  </a:moveTo>
                  <a:cubicBezTo>
                    <a:pt x="6" y="1"/>
                    <a:pt x="7" y="0"/>
                    <a:pt x="7" y="0"/>
                  </a:cubicBezTo>
                  <a:cubicBezTo>
                    <a:pt x="11" y="3"/>
                    <a:pt x="11" y="3"/>
                    <a:pt x="11" y="3"/>
                  </a:cubicBezTo>
                  <a:cubicBezTo>
                    <a:pt x="11" y="3"/>
                    <a:pt x="10" y="3"/>
                    <a:pt x="10" y="4"/>
                  </a:cubicBezTo>
                  <a:cubicBezTo>
                    <a:pt x="9" y="5"/>
                    <a:pt x="9" y="7"/>
                    <a:pt x="9" y="8"/>
                  </a:cubicBezTo>
                  <a:cubicBezTo>
                    <a:pt x="9" y="9"/>
                    <a:pt x="10" y="10"/>
                    <a:pt x="11" y="11"/>
                  </a:cubicBezTo>
                  <a:cubicBezTo>
                    <a:pt x="20" y="16"/>
                    <a:pt x="20" y="16"/>
                    <a:pt x="20" y="16"/>
                  </a:cubicBezTo>
                  <a:cubicBezTo>
                    <a:pt x="17" y="21"/>
                    <a:pt x="17" y="21"/>
                    <a:pt x="17" y="21"/>
                  </a:cubicBezTo>
                  <a:cubicBezTo>
                    <a:pt x="0" y="11"/>
                    <a:pt x="0" y="11"/>
                    <a:pt x="0" y="11"/>
                  </a:cubicBezTo>
                  <a:cubicBezTo>
                    <a:pt x="2" y="7"/>
                    <a:pt x="2" y="7"/>
                    <a:pt x="2" y="7"/>
                  </a:cubicBezTo>
                  <a:cubicBezTo>
                    <a:pt x="6" y="8"/>
                    <a:pt x="6" y="8"/>
                    <a:pt x="6" y="8"/>
                  </a:cubicBezTo>
                  <a:cubicBezTo>
                    <a:pt x="6" y="8"/>
                    <a:pt x="6" y="8"/>
                    <a:pt x="6" y="8"/>
                  </a:cubicBezTo>
                  <a:cubicBezTo>
                    <a:pt x="5" y="7"/>
                    <a:pt x="5" y="6"/>
                    <a:pt x="5" y="5"/>
                  </a:cubicBezTo>
                  <a:cubicBezTo>
                    <a:pt x="5" y="3"/>
                    <a:pt x="5" y="2"/>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8" name="Freeform 40">
              <a:extLst>
                <a:ext uri="{FF2B5EF4-FFF2-40B4-BE49-F238E27FC236}">
                  <a16:creationId xmlns:a16="http://schemas.microsoft.com/office/drawing/2014/main" id="{0745E2CF-1A8D-446C-B7BE-E4C77E403FF3}"/>
                </a:ext>
              </a:extLst>
            </p:cNvPr>
            <p:cNvSpPr>
              <a:spLocks/>
            </p:cNvSpPr>
            <p:nvPr/>
          </p:nvSpPr>
          <p:spPr bwMode="auto">
            <a:xfrm>
              <a:off x="4496273" y="4418478"/>
              <a:ext cx="66141" cy="47173"/>
            </a:xfrm>
            <a:custGeom>
              <a:avLst/>
              <a:gdLst>
                <a:gd name="T0" fmla="*/ 20 w 25"/>
                <a:gd name="T1" fmla="*/ 11 h 18"/>
                <a:gd name="T2" fmla="*/ 21 w 25"/>
                <a:gd name="T3" fmla="*/ 8 h 18"/>
                <a:gd name="T4" fmla="*/ 25 w 25"/>
                <a:gd name="T5" fmla="*/ 10 h 18"/>
                <a:gd name="T6" fmla="*/ 23 w 25"/>
                <a:gd name="T7" fmla="*/ 15 h 18"/>
                <a:gd name="T8" fmla="*/ 19 w 25"/>
                <a:gd name="T9" fmla="*/ 18 h 18"/>
                <a:gd name="T10" fmla="*/ 14 w 25"/>
                <a:gd name="T11" fmla="*/ 17 h 18"/>
                <a:gd name="T12" fmla="*/ 6 w 25"/>
                <a:gd name="T13" fmla="*/ 11 h 18"/>
                <a:gd name="T14" fmla="*/ 4 w 25"/>
                <a:gd name="T15" fmla="*/ 13 h 18"/>
                <a:gd name="T16" fmla="*/ 3 w 25"/>
                <a:gd name="T17" fmla="*/ 12 h 18"/>
                <a:gd name="T18" fmla="*/ 3 w 25"/>
                <a:gd name="T19" fmla="*/ 9 h 18"/>
                <a:gd name="T20" fmla="*/ 0 w 25"/>
                <a:gd name="T21" fmla="*/ 5 h 18"/>
                <a:gd name="T22" fmla="*/ 2 w 25"/>
                <a:gd name="T23" fmla="*/ 2 h 18"/>
                <a:gd name="T24" fmla="*/ 6 w 25"/>
                <a:gd name="T25" fmla="*/ 4 h 18"/>
                <a:gd name="T26" fmla="*/ 9 w 25"/>
                <a:gd name="T27" fmla="*/ 0 h 18"/>
                <a:gd name="T28" fmla="*/ 12 w 25"/>
                <a:gd name="T29" fmla="*/ 2 h 18"/>
                <a:gd name="T30" fmla="*/ 9 w 25"/>
                <a:gd name="T31" fmla="*/ 7 h 18"/>
                <a:gd name="T32" fmla="*/ 17 w 25"/>
                <a:gd name="T33" fmla="*/ 12 h 18"/>
                <a:gd name="T34" fmla="*/ 19 w 25"/>
                <a:gd name="T35" fmla="*/ 13 h 18"/>
                <a:gd name="T36" fmla="*/ 20 w 25"/>
                <a:gd name="T3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8">
                  <a:moveTo>
                    <a:pt x="20" y="11"/>
                  </a:moveTo>
                  <a:cubicBezTo>
                    <a:pt x="21" y="11"/>
                    <a:pt x="21" y="10"/>
                    <a:pt x="21" y="8"/>
                  </a:cubicBezTo>
                  <a:cubicBezTo>
                    <a:pt x="25" y="10"/>
                    <a:pt x="25" y="10"/>
                    <a:pt x="25" y="10"/>
                  </a:cubicBezTo>
                  <a:cubicBezTo>
                    <a:pt x="25" y="12"/>
                    <a:pt x="24" y="13"/>
                    <a:pt x="23" y="15"/>
                  </a:cubicBezTo>
                  <a:cubicBezTo>
                    <a:pt x="22" y="17"/>
                    <a:pt x="20" y="18"/>
                    <a:pt x="19" y="18"/>
                  </a:cubicBezTo>
                  <a:cubicBezTo>
                    <a:pt x="17" y="18"/>
                    <a:pt x="16" y="18"/>
                    <a:pt x="14" y="17"/>
                  </a:cubicBezTo>
                  <a:cubicBezTo>
                    <a:pt x="6" y="11"/>
                    <a:pt x="6" y="11"/>
                    <a:pt x="6" y="11"/>
                  </a:cubicBezTo>
                  <a:cubicBezTo>
                    <a:pt x="4" y="13"/>
                    <a:pt x="4" y="13"/>
                    <a:pt x="4" y="13"/>
                  </a:cubicBezTo>
                  <a:cubicBezTo>
                    <a:pt x="3" y="12"/>
                    <a:pt x="3" y="12"/>
                    <a:pt x="3" y="12"/>
                  </a:cubicBezTo>
                  <a:cubicBezTo>
                    <a:pt x="3" y="9"/>
                    <a:pt x="3" y="9"/>
                    <a:pt x="3" y="9"/>
                  </a:cubicBezTo>
                  <a:cubicBezTo>
                    <a:pt x="0" y="5"/>
                    <a:pt x="0" y="5"/>
                    <a:pt x="0" y="5"/>
                  </a:cubicBezTo>
                  <a:cubicBezTo>
                    <a:pt x="2" y="2"/>
                    <a:pt x="2" y="2"/>
                    <a:pt x="2" y="2"/>
                  </a:cubicBezTo>
                  <a:cubicBezTo>
                    <a:pt x="6" y="4"/>
                    <a:pt x="6" y="4"/>
                    <a:pt x="6" y="4"/>
                  </a:cubicBezTo>
                  <a:cubicBezTo>
                    <a:pt x="9" y="0"/>
                    <a:pt x="9" y="0"/>
                    <a:pt x="9" y="0"/>
                  </a:cubicBezTo>
                  <a:cubicBezTo>
                    <a:pt x="12" y="2"/>
                    <a:pt x="12" y="2"/>
                    <a:pt x="12" y="2"/>
                  </a:cubicBezTo>
                  <a:cubicBezTo>
                    <a:pt x="9" y="7"/>
                    <a:pt x="9" y="7"/>
                    <a:pt x="9" y="7"/>
                  </a:cubicBezTo>
                  <a:cubicBezTo>
                    <a:pt x="17" y="12"/>
                    <a:pt x="17" y="12"/>
                    <a:pt x="17" y="12"/>
                  </a:cubicBezTo>
                  <a:cubicBezTo>
                    <a:pt x="18" y="13"/>
                    <a:pt x="18" y="13"/>
                    <a:pt x="19" y="13"/>
                  </a:cubicBezTo>
                  <a:cubicBezTo>
                    <a:pt x="19" y="12"/>
                    <a:pt x="20" y="12"/>
                    <a:pt x="2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9" name="Freeform 41">
              <a:extLst>
                <a:ext uri="{FF2B5EF4-FFF2-40B4-BE49-F238E27FC236}">
                  <a16:creationId xmlns:a16="http://schemas.microsoft.com/office/drawing/2014/main" id="{BCE56FD6-0C3E-4F9A-BA30-7F788C7E317B}"/>
                </a:ext>
              </a:extLst>
            </p:cNvPr>
            <p:cNvSpPr>
              <a:spLocks noEditPoints="1"/>
            </p:cNvSpPr>
            <p:nvPr/>
          </p:nvSpPr>
          <p:spPr bwMode="auto">
            <a:xfrm>
              <a:off x="4508605" y="4385907"/>
              <a:ext cx="69504" cy="53911"/>
            </a:xfrm>
            <a:custGeom>
              <a:avLst/>
              <a:gdLst>
                <a:gd name="T0" fmla="*/ 2 w 26"/>
                <a:gd name="T1" fmla="*/ 5 h 20"/>
                <a:gd name="T2" fmla="*/ 2 w 26"/>
                <a:gd name="T3" fmla="*/ 2 h 20"/>
                <a:gd name="T4" fmla="*/ 6 w 26"/>
                <a:gd name="T5" fmla="*/ 1 h 20"/>
                <a:gd name="T6" fmla="*/ 7 w 26"/>
                <a:gd name="T7" fmla="*/ 2 h 20"/>
                <a:gd name="T8" fmla="*/ 6 w 26"/>
                <a:gd name="T9" fmla="*/ 5 h 20"/>
                <a:gd name="T10" fmla="*/ 2 w 26"/>
                <a:gd name="T11" fmla="*/ 5 h 20"/>
                <a:gd name="T12" fmla="*/ 26 w 26"/>
                <a:gd name="T13" fmla="*/ 16 h 20"/>
                <a:gd name="T14" fmla="*/ 22 w 26"/>
                <a:gd name="T15" fmla="*/ 20 h 20"/>
                <a:gd name="T16" fmla="*/ 6 w 26"/>
                <a:gd name="T17" fmla="*/ 8 h 20"/>
                <a:gd name="T18" fmla="*/ 9 w 26"/>
                <a:gd name="T19" fmla="*/ 4 h 20"/>
                <a:gd name="T20" fmla="*/ 26 w 26"/>
                <a:gd name="T2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0">
                  <a:moveTo>
                    <a:pt x="2" y="5"/>
                  </a:moveTo>
                  <a:cubicBezTo>
                    <a:pt x="1" y="4"/>
                    <a:pt x="0" y="3"/>
                    <a:pt x="2" y="2"/>
                  </a:cubicBezTo>
                  <a:cubicBezTo>
                    <a:pt x="3" y="0"/>
                    <a:pt x="4" y="0"/>
                    <a:pt x="6" y="1"/>
                  </a:cubicBezTo>
                  <a:cubicBezTo>
                    <a:pt x="6" y="1"/>
                    <a:pt x="7" y="2"/>
                    <a:pt x="7" y="2"/>
                  </a:cubicBezTo>
                  <a:cubicBezTo>
                    <a:pt x="7" y="3"/>
                    <a:pt x="6" y="4"/>
                    <a:pt x="6" y="5"/>
                  </a:cubicBezTo>
                  <a:cubicBezTo>
                    <a:pt x="5" y="6"/>
                    <a:pt x="3" y="6"/>
                    <a:pt x="2" y="5"/>
                  </a:cubicBezTo>
                  <a:close/>
                  <a:moveTo>
                    <a:pt x="26" y="16"/>
                  </a:moveTo>
                  <a:cubicBezTo>
                    <a:pt x="22" y="20"/>
                    <a:pt x="22" y="20"/>
                    <a:pt x="22" y="20"/>
                  </a:cubicBezTo>
                  <a:cubicBezTo>
                    <a:pt x="6" y="8"/>
                    <a:pt x="6" y="8"/>
                    <a:pt x="6" y="8"/>
                  </a:cubicBezTo>
                  <a:cubicBezTo>
                    <a:pt x="9" y="4"/>
                    <a:pt x="9" y="4"/>
                    <a:pt x="9" y="4"/>
                  </a:cubicBezTo>
                  <a:lnTo>
                    <a:pt x="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0" name="Freeform 42">
              <a:extLst>
                <a:ext uri="{FF2B5EF4-FFF2-40B4-BE49-F238E27FC236}">
                  <a16:creationId xmlns:a16="http://schemas.microsoft.com/office/drawing/2014/main" id="{D887863F-F57D-4BE8-BA16-E40844B0E483}"/>
                </a:ext>
              </a:extLst>
            </p:cNvPr>
            <p:cNvSpPr>
              <a:spLocks/>
            </p:cNvSpPr>
            <p:nvPr/>
          </p:nvSpPr>
          <p:spPr bwMode="auto">
            <a:xfrm>
              <a:off x="4543356" y="4351089"/>
              <a:ext cx="71746" cy="67389"/>
            </a:xfrm>
            <a:custGeom>
              <a:avLst/>
              <a:gdLst>
                <a:gd name="T0" fmla="*/ 27 w 27"/>
                <a:gd name="T1" fmla="*/ 10 h 25"/>
                <a:gd name="T2" fmla="*/ 24 w 27"/>
                <a:gd name="T3" fmla="*/ 14 h 25"/>
                <a:gd name="T4" fmla="*/ 15 w 27"/>
                <a:gd name="T5" fmla="*/ 7 h 25"/>
                <a:gd name="T6" fmla="*/ 12 w 27"/>
                <a:gd name="T7" fmla="*/ 6 h 25"/>
                <a:gd name="T8" fmla="*/ 9 w 27"/>
                <a:gd name="T9" fmla="*/ 7 h 25"/>
                <a:gd name="T10" fmla="*/ 8 w 27"/>
                <a:gd name="T11" fmla="*/ 10 h 25"/>
                <a:gd name="T12" fmla="*/ 12 w 27"/>
                <a:gd name="T13" fmla="*/ 14 h 25"/>
                <a:gd name="T14" fmla="*/ 19 w 27"/>
                <a:gd name="T15" fmla="*/ 20 h 25"/>
                <a:gd name="T16" fmla="*/ 15 w 27"/>
                <a:gd name="T17" fmla="*/ 25 h 25"/>
                <a:gd name="T18" fmla="*/ 0 w 27"/>
                <a:gd name="T19" fmla="*/ 12 h 25"/>
                <a:gd name="T20" fmla="*/ 3 w 27"/>
                <a:gd name="T21" fmla="*/ 9 h 25"/>
                <a:gd name="T22" fmla="*/ 5 w 27"/>
                <a:gd name="T23" fmla="*/ 10 h 25"/>
                <a:gd name="T24" fmla="*/ 5 w 27"/>
                <a:gd name="T25" fmla="*/ 10 h 25"/>
                <a:gd name="T26" fmla="*/ 5 w 27"/>
                <a:gd name="T27" fmla="*/ 6 h 25"/>
                <a:gd name="T28" fmla="*/ 7 w 27"/>
                <a:gd name="T29" fmla="*/ 3 h 25"/>
                <a:gd name="T30" fmla="*/ 12 w 27"/>
                <a:gd name="T31" fmla="*/ 0 h 25"/>
                <a:gd name="T32" fmla="*/ 17 w 27"/>
                <a:gd name="T33" fmla="*/ 2 h 25"/>
                <a:gd name="T34" fmla="*/ 27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27" y="10"/>
                  </a:moveTo>
                  <a:cubicBezTo>
                    <a:pt x="24" y="14"/>
                    <a:pt x="24" y="14"/>
                    <a:pt x="24" y="14"/>
                  </a:cubicBezTo>
                  <a:cubicBezTo>
                    <a:pt x="15" y="7"/>
                    <a:pt x="15" y="7"/>
                    <a:pt x="15" y="7"/>
                  </a:cubicBezTo>
                  <a:cubicBezTo>
                    <a:pt x="13" y="6"/>
                    <a:pt x="12" y="6"/>
                    <a:pt x="12" y="6"/>
                  </a:cubicBezTo>
                  <a:cubicBezTo>
                    <a:pt x="11" y="6"/>
                    <a:pt x="10" y="6"/>
                    <a:pt x="9" y="7"/>
                  </a:cubicBezTo>
                  <a:cubicBezTo>
                    <a:pt x="8" y="8"/>
                    <a:pt x="8" y="9"/>
                    <a:pt x="8" y="10"/>
                  </a:cubicBezTo>
                  <a:cubicBezTo>
                    <a:pt x="9" y="12"/>
                    <a:pt x="10" y="13"/>
                    <a:pt x="12" y="14"/>
                  </a:cubicBezTo>
                  <a:cubicBezTo>
                    <a:pt x="19" y="20"/>
                    <a:pt x="19" y="20"/>
                    <a:pt x="19" y="20"/>
                  </a:cubicBezTo>
                  <a:cubicBezTo>
                    <a:pt x="15" y="25"/>
                    <a:pt x="15" y="25"/>
                    <a:pt x="15" y="25"/>
                  </a:cubicBezTo>
                  <a:cubicBezTo>
                    <a:pt x="0" y="12"/>
                    <a:pt x="0" y="12"/>
                    <a:pt x="0" y="12"/>
                  </a:cubicBezTo>
                  <a:cubicBezTo>
                    <a:pt x="3" y="9"/>
                    <a:pt x="3" y="9"/>
                    <a:pt x="3" y="9"/>
                  </a:cubicBezTo>
                  <a:cubicBezTo>
                    <a:pt x="5" y="10"/>
                    <a:pt x="5" y="10"/>
                    <a:pt x="5" y="10"/>
                  </a:cubicBezTo>
                  <a:cubicBezTo>
                    <a:pt x="5" y="10"/>
                    <a:pt x="5" y="10"/>
                    <a:pt x="5" y="10"/>
                  </a:cubicBezTo>
                  <a:cubicBezTo>
                    <a:pt x="5" y="9"/>
                    <a:pt x="5" y="7"/>
                    <a:pt x="5" y="6"/>
                  </a:cubicBezTo>
                  <a:cubicBezTo>
                    <a:pt x="5" y="5"/>
                    <a:pt x="6" y="4"/>
                    <a:pt x="7" y="3"/>
                  </a:cubicBezTo>
                  <a:cubicBezTo>
                    <a:pt x="8" y="1"/>
                    <a:pt x="10" y="0"/>
                    <a:pt x="12" y="0"/>
                  </a:cubicBezTo>
                  <a:cubicBezTo>
                    <a:pt x="13" y="0"/>
                    <a:pt x="15" y="1"/>
                    <a:pt x="17" y="2"/>
                  </a:cubicBezTo>
                  <a:lnTo>
                    <a:pt x="2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1" name="Freeform 43">
              <a:extLst>
                <a:ext uri="{FF2B5EF4-FFF2-40B4-BE49-F238E27FC236}">
                  <a16:creationId xmlns:a16="http://schemas.microsoft.com/office/drawing/2014/main" id="{37273939-48E1-489C-9042-C6961BD99EB0}"/>
                </a:ext>
              </a:extLst>
            </p:cNvPr>
            <p:cNvSpPr>
              <a:spLocks noEditPoints="1"/>
            </p:cNvSpPr>
            <p:nvPr/>
          </p:nvSpPr>
          <p:spPr bwMode="auto">
            <a:xfrm>
              <a:off x="4589318" y="4300547"/>
              <a:ext cx="73988" cy="83113"/>
            </a:xfrm>
            <a:custGeom>
              <a:avLst/>
              <a:gdLst>
                <a:gd name="T0" fmla="*/ 10 w 28"/>
                <a:gd name="T1" fmla="*/ 0 h 31"/>
                <a:gd name="T2" fmla="*/ 12 w 28"/>
                <a:gd name="T3" fmla="*/ 1 h 31"/>
                <a:gd name="T4" fmla="*/ 11 w 28"/>
                <a:gd name="T5" fmla="*/ 4 h 31"/>
                <a:gd name="T6" fmla="*/ 13 w 28"/>
                <a:gd name="T7" fmla="*/ 6 h 31"/>
                <a:gd name="T8" fmla="*/ 16 w 28"/>
                <a:gd name="T9" fmla="*/ 11 h 31"/>
                <a:gd name="T10" fmla="*/ 13 w 28"/>
                <a:gd name="T11" fmla="*/ 16 h 31"/>
                <a:gd name="T12" fmla="*/ 12 w 28"/>
                <a:gd name="T13" fmla="*/ 17 h 31"/>
                <a:gd name="T14" fmla="*/ 11 w 28"/>
                <a:gd name="T15" fmla="*/ 18 h 31"/>
                <a:gd name="T16" fmla="*/ 12 w 28"/>
                <a:gd name="T17" fmla="*/ 19 h 31"/>
                <a:gd name="T18" fmla="*/ 15 w 28"/>
                <a:gd name="T19" fmla="*/ 18 h 31"/>
                <a:gd name="T20" fmla="*/ 17 w 28"/>
                <a:gd name="T21" fmla="*/ 15 h 31"/>
                <a:gd name="T22" fmla="*/ 21 w 28"/>
                <a:gd name="T23" fmla="*/ 13 h 31"/>
                <a:gd name="T24" fmla="*/ 26 w 28"/>
                <a:gd name="T25" fmla="*/ 14 h 31"/>
                <a:gd name="T26" fmla="*/ 28 w 28"/>
                <a:gd name="T27" fmla="*/ 20 h 31"/>
                <a:gd name="T28" fmla="*/ 23 w 28"/>
                <a:gd name="T29" fmla="*/ 27 h 31"/>
                <a:gd name="T30" fmla="*/ 18 w 28"/>
                <a:gd name="T31" fmla="*/ 31 h 31"/>
                <a:gd name="T32" fmla="*/ 14 w 28"/>
                <a:gd name="T33" fmla="*/ 30 h 31"/>
                <a:gd name="T34" fmla="*/ 12 w 28"/>
                <a:gd name="T35" fmla="*/ 27 h 31"/>
                <a:gd name="T36" fmla="*/ 13 w 28"/>
                <a:gd name="T37" fmla="*/ 23 h 31"/>
                <a:gd name="T38" fmla="*/ 11 w 28"/>
                <a:gd name="T39" fmla="*/ 24 h 31"/>
                <a:gd name="T40" fmla="*/ 10 w 28"/>
                <a:gd name="T41" fmla="*/ 23 h 31"/>
                <a:gd name="T42" fmla="*/ 9 w 28"/>
                <a:gd name="T43" fmla="*/ 21 h 31"/>
                <a:gd name="T44" fmla="*/ 9 w 28"/>
                <a:gd name="T45" fmla="*/ 19 h 31"/>
                <a:gd name="T46" fmla="*/ 6 w 28"/>
                <a:gd name="T47" fmla="*/ 19 h 31"/>
                <a:gd name="T48" fmla="*/ 2 w 28"/>
                <a:gd name="T49" fmla="*/ 18 h 31"/>
                <a:gd name="T50" fmla="*/ 0 w 28"/>
                <a:gd name="T51" fmla="*/ 13 h 31"/>
                <a:gd name="T52" fmla="*/ 3 w 28"/>
                <a:gd name="T53" fmla="*/ 7 h 31"/>
                <a:gd name="T54" fmla="*/ 4 w 28"/>
                <a:gd name="T55" fmla="*/ 6 h 31"/>
                <a:gd name="T56" fmla="*/ 5 w 28"/>
                <a:gd name="T57" fmla="*/ 5 h 31"/>
                <a:gd name="T58" fmla="*/ 10 w 28"/>
                <a:gd name="T59" fmla="*/ 0 h 31"/>
                <a:gd name="T60" fmla="*/ 6 w 28"/>
                <a:gd name="T61" fmla="*/ 14 h 31"/>
                <a:gd name="T62" fmla="*/ 8 w 28"/>
                <a:gd name="T63" fmla="*/ 15 h 31"/>
                <a:gd name="T64" fmla="*/ 10 w 28"/>
                <a:gd name="T65" fmla="*/ 14 h 31"/>
                <a:gd name="T66" fmla="*/ 11 w 28"/>
                <a:gd name="T67" fmla="*/ 12 h 31"/>
                <a:gd name="T68" fmla="*/ 10 w 28"/>
                <a:gd name="T69" fmla="*/ 9 h 31"/>
                <a:gd name="T70" fmla="*/ 5 w 28"/>
                <a:gd name="T71" fmla="*/ 9 h 31"/>
                <a:gd name="T72" fmla="*/ 6 w 28"/>
                <a:gd name="T73" fmla="*/ 14 h 31"/>
                <a:gd name="T74" fmla="*/ 16 w 28"/>
                <a:gd name="T75" fmla="*/ 26 h 31"/>
                <a:gd name="T76" fmla="*/ 18 w 28"/>
                <a:gd name="T77" fmla="*/ 27 h 31"/>
                <a:gd name="T78" fmla="*/ 21 w 28"/>
                <a:gd name="T79" fmla="*/ 25 h 31"/>
                <a:gd name="T80" fmla="*/ 23 w 28"/>
                <a:gd name="T81" fmla="*/ 21 h 31"/>
                <a:gd name="T82" fmla="*/ 23 w 28"/>
                <a:gd name="T83" fmla="*/ 18 h 31"/>
                <a:gd name="T84" fmla="*/ 21 w 28"/>
                <a:gd name="T85" fmla="*/ 18 h 31"/>
                <a:gd name="T86" fmla="*/ 19 w 28"/>
                <a:gd name="T87" fmla="*/ 20 h 31"/>
                <a:gd name="T88" fmla="*/ 17 w 28"/>
                <a:gd name="T89" fmla="*/ 22 h 31"/>
                <a:gd name="T90" fmla="*/ 16 w 28"/>
                <a:gd name="T91" fmla="*/ 24 h 31"/>
                <a:gd name="T92" fmla="*/ 16 w 28"/>
                <a:gd name="T93"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31">
                  <a:moveTo>
                    <a:pt x="10" y="0"/>
                  </a:moveTo>
                  <a:cubicBezTo>
                    <a:pt x="12" y="1"/>
                    <a:pt x="12" y="1"/>
                    <a:pt x="12" y="1"/>
                  </a:cubicBezTo>
                  <a:cubicBezTo>
                    <a:pt x="11" y="4"/>
                    <a:pt x="11" y="4"/>
                    <a:pt x="11" y="4"/>
                  </a:cubicBezTo>
                  <a:cubicBezTo>
                    <a:pt x="12" y="4"/>
                    <a:pt x="13" y="5"/>
                    <a:pt x="13" y="6"/>
                  </a:cubicBezTo>
                  <a:cubicBezTo>
                    <a:pt x="15" y="7"/>
                    <a:pt x="16" y="9"/>
                    <a:pt x="16" y="11"/>
                  </a:cubicBezTo>
                  <a:cubicBezTo>
                    <a:pt x="15" y="13"/>
                    <a:pt x="14" y="14"/>
                    <a:pt x="13" y="16"/>
                  </a:cubicBezTo>
                  <a:cubicBezTo>
                    <a:pt x="12" y="17"/>
                    <a:pt x="12" y="17"/>
                    <a:pt x="12" y="17"/>
                  </a:cubicBezTo>
                  <a:cubicBezTo>
                    <a:pt x="11" y="18"/>
                    <a:pt x="11" y="18"/>
                    <a:pt x="11" y="18"/>
                  </a:cubicBezTo>
                  <a:cubicBezTo>
                    <a:pt x="11" y="18"/>
                    <a:pt x="12" y="19"/>
                    <a:pt x="12" y="19"/>
                  </a:cubicBezTo>
                  <a:cubicBezTo>
                    <a:pt x="12" y="20"/>
                    <a:pt x="13" y="19"/>
                    <a:pt x="15" y="18"/>
                  </a:cubicBezTo>
                  <a:cubicBezTo>
                    <a:pt x="17" y="15"/>
                    <a:pt x="17" y="15"/>
                    <a:pt x="17" y="15"/>
                  </a:cubicBezTo>
                  <a:cubicBezTo>
                    <a:pt x="19" y="14"/>
                    <a:pt x="20" y="13"/>
                    <a:pt x="21" y="13"/>
                  </a:cubicBezTo>
                  <a:cubicBezTo>
                    <a:pt x="23" y="12"/>
                    <a:pt x="24" y="13"/>
                    <a:pt x="26" y="14"/>
                  </a:cubicBezTo>
                  <a:cubicBezTo>
                    <a:pt x="27" y="16"/>
                    <a:pt x="28" y="18"/>
                    <a:pt x="28" y="20"/>
                  </a:cubicBezTo>
                  <a:cubicBezTo>
                    <a:pt x="27" y="22"/>
                    <a:pt x="26" y="25"/>
                    <a:pt x="23" y="27"/>
                  </a:cubicBezTo>
                  <a:cubicBezTo>
                    <a:pt x="22" y="29"/>
                    <a:pt x="20" y="31"/>
                    <a:pt x="18" y="31"/>
                  </a:cubicBezTo>
                  <a:cubicBezTo>
                    <a:pt x="16" y="31"/>
                    <a:pt x="15" y="31"/>
                    <a:pt x="14" y="30"/>
                  </a:cubicBezTo>
                  <a:cubicBezTo>
                    <a:pt x="13" y="29"/>
                    <a:pt x="12" y="28"/>
                    <a:pt x="12" y="27"/>
                  </a:cubicBezTo>
                  <a:cubicBezTo>
                    <a:pt x="12" y="26"/>
                    <a:pt x="12" y="25"/>
                    <a:pt x="13" y="23"/>
                  </a:cubicBezTo>
                  <a:cubicBezTo>
                    <a:pt x="13" y="24"/>
                    <a:pt x="12" y="24"/>
                    <a:pt x="11" y="24"/>
                  </a:cubicBezTo>
                  <a:cubicBezTo>
                    <a:pt x="11" y="24"/>
                    <a:pt x="10" y="23"/>
                    <a:pt x="10" y="23"/>
                  </a:cubicBezTo>
                  <a:cubicBezTo>
                    <a:pt x="9" y="23"/>
                    <a:pt x="9" y="22"/>
                    <a:pt x="9" y="21"/>
                  </a:cubicBezTo>
                  <a:cubicBezTo>
                    <a:pt x="9" y="21"/>
                    <a:pt x="9" y="20"/>
                    <a:pt x="9" y="19"/>
                  </a:cubicBezTo>
                  <a:cubicBezTo>
                    <a:pt x="8" y="19"/>
                    <a:pt x="7" y="19"/>
                    <a:pt x="6" y="19"/>
                  </a:cubicBezTo>
                  <a:cubicBezTo>
                    <a:pt x="4" y="19"/>
                    <a:pt x="3" y="18"/>
                    <a:pt x="2" y="18"/>
                  </a:cubicBezTo>
                  <a:cubicBezTo>
                    <a:pt x="1" y="16"/>
                    <a:pt x="0" y="14"/>
                    <a:pt x="0" y="13"/>
                  </a:cubicBezTo>
                  <a:cubicBezTo>
                    <a:pt x="0" y="11"/>
                    <a:pt x="1" y="9"/>
                    <a:pt x="3" y="7"/>
                  </a:cubicBezTo>
                  <a:cubicBezTo>
                    <a:pt x="3" y="7"/>
                    <a:pt x="4" y="6"/>
                    <a:pt x="4" y="6"/>
                  </a:cubicBezTo>
                  <a:cubicBezTo>
                    <a:pt x="5" y="5"/>
                    <a:pt x="5" y="5"/>
                    <a:pt x="5" y="5"/>
                  </a:cubicBezTo>
                  <a:lnTo>
                    <a:pt x="10" y="0"/>
                  </a:lnTo>
                  <a:close/>
                  <a:moveTo>
                    <a:pt x="6" y="14"/>
                  </a:moveTo>
                  <a:cubicBezTo>
                    <a:pt x="7" y="15"/>
                    <a:pt x="7" y="15"/>
                    <a:pt x="8" y="15"/>
                  </a:cubicBezTo>
                  <a:cubicBezTo>
                    <a:pt x="9" y="15"/>
                    <a:pt x="10" y="15"/>
                    <a:pt x="10" y="14"/>
                  </a:cubicBezTo>
                  <a:cubicBezTo>
                    <a:pt x="11" y="13"/>
                    <a:pt x="11" y="12"/>
                    <a:pt x="11" y="12"/>
                  </a:cubicBezTo>
                  <a:cubicBezTo>
                    <a:pt x="11" y="11"/>
                    <a:pt x="11" y="10"/>
                    <a:pt x="10" y="9"/>
                  </a:cubicBezTo>
                  <a:cubicBezTo>
                    <a:pt x="8" y="8"/>
                    <a:pt x="7" y="8"/>
                    <a:pt x="5" y="9"/>
                  </a:cubicBezTo>
                  <a:cubicBezTo>
                    <a:pt x="4" y="11"/>
                    <a:pt x="4" y="12"/>
                    <a:pt x="6" y="14"/>
                  </a:cubicBezTo>
                  <a:close/>
                  <a:moveTo>
                    <a:pt x="16" y="26"/>
                  </a:moveTo>
                  <a:cubicBezTo>
                    <a:pt x="17" y="27"/>
                    <a:pt x="18" y="27"/>
                    <a:pt x="18" y="27"/>
                  </a:cubicBezTo>
                  <a:cubicBezTo>
                    <a:pt x="19" y="26"/>
                    <a:pt x="20" y="26"/>
                    <a:pt x="21" y="25"/>
                  </a:cubicBezTo>
                  <a:cubicBezTo>
                    <a:pt x="22" y="23"/>
                    <a:pt x="23" y="22"/>
                    <a:pt x="23" y="21"/>
                  </a:cubicBezTo>
                  <a:cubicBezTo>
                    <a:pt x="24" y="20"/>
                    <a:pt x="24" y="19"/>
                    <a:pt x="23" y="18"/>
                  </a:cubicBezTo>
                  <a:cubicBezTo>
                    <a:pt x="22" y="18"/>
                    <a:pt x="22" y="18"/>
                    <a:pt x="21" y="18"/>
                  </a:cubicBezTo>
                  <a:cubicBezTo>
                    <a:pt x="21" y="18"/>
                    <a:pt x="20" y="19"/>
                    <a:pt x="19" y="20"/>
                  </a:cubicBezTo>
                  <a:cubicBezTo>
                    <a:pt x="17" y="22"/>
                    <a:pt x="17" y="22"/>
                    <a:pt x="17" y="22"/>
                  </a:cubicBezTo>
                  <a:cubicBezTo>
                    <a:pt x="16" y="23"/>
                    <a:pt x="16" y="23"/>
                    <a:pt x="16" y="24"/>
                  </a:cubicBezTo>
                  <a:cubicBezTo>
                    <a:pt x="16" y="25"/>
                    <a:pt x="16" y="26"/>
                    <a:pt x="16"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2" name="Freeform 44">
              <a:extLst>
                <a:ext uri="{FF2B5EF4-FFF2-40B4-BE49-F238E27FC236}">
                  <a16:creationId xmlns:a16="http://schemas.microsoft.com/office/drawing/2014/main" id="{CE20F9EA-969F-4B2C-A646-380D3A628CC2}"/>
                </a:ext>
              </a:extLst>
            </p:cNvPr>
            <p:cNvSpPr>
              <a:spLocks noEditPoints="1"/>
            </p:cNvSpPr>
            <p:nvPr/>
          </p:nvSpPr>
          <p:spPr bwMode="auto">
            <a:xfrm>
              <a:off x="4642007" y="4247759"/>
              <a:ext cx="63898" cy="81990"/>
            </a:xfrm>
            <a:custGeom>
              <a:avLst/>
              <a:gdLst>
                <a:gd name="T0" fmla="*/ 21 w 24"/>
                <a:gd name="T1" fmla="*/ 18 h 31"/>
                <a:gd name="T2" fmla="*/ 15 w 24"/>
                <a:gd name="T3" fmla="*/ 20 h 31"/>
                <a:gd name="T4" fmla="*/ 15 w 24"/>
                <a:gd name="T5" fmla="*/ 20 h 31"/>
                <a:gd name="T6" fmla="*/ 17 w 24"/>
                <a:gd name="T7" fmla="*/ 22 h 31"/>
                <a:gd name="T8" fmla="*/ 23 w 24"/>
                <a:gd name="T9" fmla="*/ 28 h 31"/>
                <a:gd name="T10" fmla="*/ 19 w 24"/>
                <a:gd name="T11" fmla="*/ 31 h 31"/>
                <a:gd name="T12" fmla="*/ 0 w 24"/>
                <a:gd name="T13" fmla="*/ 10 h 31"/>
                <a:gd name="T14" fmla="*/ 3 w 24"/>
                <a:gd name="T15" fmla="*/ 7 h 31"/>
                <a:gd name="T16" fmla="*/ 5 w 24"/>
                <a:gd name="T17" fmla="*/ 9 h 31"/>
                <a:gd name="T18" fmla="*/ 5 w 24"/>
                <a:gd name="T19" fmla="*/ 9 h 31"/>
                <a:gd name="T20" fmla="*/ 7 w 24"/>
                <a:gd name="T21" fmla="*/ 3 h 31"/>
                <a:gd name="T22" fmla="*/ 13 w 24"/>
                <a:gd name="T23" fmla="*/ 1 h 31"/>
                <a:gd name="T24" fmla="*/ 20 w 24"/>
                <a:gd name="T25" fmla="*/ 5 h 31"/>
                <a:gd name="T26" fmla="*/ 23 w 24"/>
                <a:gd name="T27" fmla="*/ 10 h 31"/>
                <a:gd name="T28" fmla="*/ 23 w 24"/>
                <a:gd name="T29" fmla="*/ 14 h 31"/>
                <a:gd name="T30" fmla="*/ 21 w 24"/>
                <a:gd name="T31" fmla="*/ 18 h 31"/>
                <a:gd name="T32" fmla="*/ 9 w 24"/>
                <a:gd name="T33" fmla="*/ 7 h 31"/>
                <a:gd name="T34" fmla="*/ 8 w 24"/>
                <a:gd name="T35" fmla="*/ 10 h 31"/>
                <a:gd name="T36" fmla="*/ 10 w 24"/>
                <a:gd name="T37" fmla="*/ 13 h 31"/>
                <a:gd name="T38" fmla="*/ 10 w 24"/>
                <a:gd name="T39" fmla="*/ 14 h 31"/>
                <a:gd name="T40" fmla="*/ 14 w 24"/>
                <a:gd name="T41" fmla="*/ 17 h 31"/>
                <a:gd name="T42" fmla="*/ 17 w 24"/>
                <a:gd name="T43" fmla="*/ 16 h 31"/>
                <a:gd name="T44" fmla="*/ 16 w 24"/>
                <a:gd name="T45" fmla="*/ 9 h 31"/>
                <a:gd name="T46" fmla="*/ 12 w 24"/>
                <a:gd name="T47" fmla="*/ 6 h 31"/>
                <a:gd name="T48" fmla="*/ 9 w 24"/>
                <a:gd name="T4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1">
                  <a:moveTo>
                    <a:pt x="21" y="18"/>
                  </a:moveTo>
                  <a:cubicBezTo>
                    <a:pt x="19" y="19"/>
                    <a:pt x="18" y="20"/>
                    <a:pt x="15" y="20"/>
                  </a:cubicBezTo>
                  <a:cubicBezTo>
                    <a:pt x="15" y="20"/>
                    <a:pt x="15" y="20"/>
                    <a:pt x="15" y="20"/>
                  </a:cubicBezTo>
                  <a:cubicBezTo>
                    <a:pt x="16" y="21"/>
                    <a:pt x="17" y="22"/>
                    <a:pt x="17" y="22"/>
                  </a:cubicBezTo>
                  <a:cubicBezTo>
                    <a:pt x="23" y="28"/>
                    <a:pt x="23" y="28"/>
                    <a:pt x="23" y="28"/>
                  </a:cubicBezTo>
                  <a:cubicBezTo>
                    <a:pt x="19" y="31"/>
                    <a:pt x="19" y="31"/>
                    <a:pt x="19" y="31"/>
                  </a:cubicBezTo>
                  <a:cubicBezTo>
                    <a:pt x="0" y="10"/>
                    <a:pt x="0" y="10"/>
                    <a:pt x="0" y="10"/>
                  </a:cubicBezTo>
                  <a:cubicBezTo>
                    <a:pt x="3" y="7"/>
                    <a:pt x="3" y="7"/>
                    <a:pt x="3" y="7"/>
                  </a:cubicBezTo>
                  <a:cubicBezTo>
                    <a:pt x="5" y="9"/>
                    <a:pt x="5" y="9"/>
                    <a:pt x="5" y="9"/>
                  </a:cubicBezTo>
                  <a:cubicBezTo>
                    <a:pt x="5" y="9"/>
                    <a:pt x="5" y="9"/>
                    <a:pt x="5" y="9"/>
                  </a:cubicBezTo>
                  <a:cubicBezTo>
                    <a:pt x="5" y="6"/>
                    <a:pt x="6" y="4"/>
                    <a:pt x="7" y="3"/>
                  </a:cubicBezTo>
                  <a:cubicBezTo>
                    <a:pt x="9" y="1"/>
                    <a:pt x="11" y="0"/>
                    <a:pt x="13" y="1"/>
                  </a:cubicBezTo>
                  <a:cubicBezTo>
                    <a:pt x="15" y="1"/>
                    <a:pt x="18" y="3"/>
                    <a:pt x="20" y="5"/>
                  </a:cubicBezTo>
                  <a:cubicBezTo>
                    <a:pt x="21" y="7"/>
                    <a:pt x="22" y="8"/>
                    <a:pt x="23" y="10"/>
                  </a:cubicBezTo>
                  <a:cubicBezTo>
                    <a:pt x="23" y="11"/>
                    <a:pt x="24" y="13"/>
                    <a:pt x="23" y="14"/>
                  </a:cubicBezTo>
                  <a:cubicBezTo>
                    <a:pt x="23" y="16"/>
                    <a:pt x="22" y="17"/>
                    <a:pt x="21" y="18"/>
                  </a:cubicBezTo>
                  <a:close/>
                  <a:moveTo>
                    <a:pt x="9" y="7"/>
                  </a:moveTo>
                  <a:cubicBezTo>
                    <a:pt x="8" y="8"/>
                    <a:pt x="8" y="9"/>
                    <a:pt x="8" y="10"/>
                  </a:cubicBezTo>
                  <a:cubicBezTo>
                    <a:pt x="8" y="11"/>
                    <a:pt x="8" y="12"/>
                    <a:pt x="10" y="13"/>
                  </a:cubicBezTo>
                  <a:cubicBezTo>
                    <a:pt x="10" y="14"/>
                    <a:pt x="10" y="14"/>
                    <a:pt x="10" y="14"/>
                  </a:cubicBezTo>
                  <a:cubicBezTo>
                    <a:pt x="12" y="15"/>
                    <a:pt x="13" y="16"/>
                    <a:pt x="14" y="17"/>
                  </a:cubicBezTo>
                  <a:cubicBezTo>
                    <a:pt x="15" y="17"/>
                    <a:pt x="16" y="17"/>
                    <a:pt x="17" y="16"/>
                  </a:cubicBezTo>
                  <a:cubicBezTo>
                    <a:pt x="19" y="14"/>
                    <a:pt x="18" y="12"/>
                    <a:pt x="16" y="9"/>
                  </a:cubicBezTo>
                  <a:cubicBezTo>
                    <a:pt x="14" y="7"/>
                    <a:pt x="13" y="6"/>
                    <a:pt x="12" y="6"/>
                  </a:cubicBezTo>
                  <a:cubicBezTo>
                    <a:pt x="11" y="6"/>
                    <a:pt x="10" y="6"/>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3" name="Freeform 45">
              <a:extLst>
                <a:ext uri="{FF2B5EF4-FFF2-40B4-BE49-F238E27FC236}">
                  <a16:creationId xmlns:a16="http://schemas.microsoft.com/office/drawing/2014/main" id="{C0118C12-01A3-4BBD-B94D-4D8D1A2F66E3}"/>
                </a:ext>
              </a:extLst>
            </p:cNvPr>
            <p:cNvSpPr>
              <a:spLocks noEditPoints="1"/>
            </p:cNvSpPr>
            <p:nvPr/>
          </p:nvSpPr>
          <p:spPr bwMode="auto">
            <a:xfrm>
              <a:off x="4692453" y="4212941"/>
              <a:ext cx="56051" cy="56158"/>
            </a:xfrm>
            <a:custGeom>
              <a:avLst/>
              <a:gdLst>
                <a:gd name="T0" fmla="*/ 18 w 21"/>
                <a:gd name="T1" fmla="*/ 4 h 21"/>
                <a:gd name="T2" fmla="*/ 21 w 21"/>
                <a:gd name="T3" fmla="*/ 11 h 21"/>
                <a:gd name="T4" fmla="*/ 17 w 21"/>
                <a:gd name="T5" fmla="*/ 18 h 21"/>
                <a:gd name="T6" fmla="*/ 12 w 21"/>
                <a:gd name="T7" fmla="*/ 20 h 21"/>
                <a:gd name="T8" fmla="*/ 7 w 21"/>
                <a:gd name="T9" fmla="*/ 20 h 21"/>
                <a:gd name="T10" fmla="*/ 3 w 21"/>
                <a:gd name="T11" fmla="*/ 16 h 21"/>
                <a:gd name="T12" fmla="*/ 0 w 21"/>
                <a:gd name="T13" fmla="*/ 9 h 21"/>
                <a:gd name="T14" fmla="*/ 4 w 21"/>
                <a:gd name="T15" fmla="*/ 2 h 21"/>
                <a:gd name="T16" fmla="*/ 9 w 21"/>
                <a:gd name="T17" fmla="*/ 0 h 21"/>
                <a:gd name="T18" fmla="*/ 14 w 21"/>
                <a:gd name="T19" fmla="*/ 0 h 21"/>
                <a:gd name="T20" fmla="*/ 18 w 21"/>
                <a:gd name="T21" fmla="*/ 4 h 21"/>
                <a:gd name="T22" fmla="*/ 7 w 21"/>
                <a:gd name="T23" fmla="*/ 13 h 21"/>
                <a:gd name="T24" fmla="*/ 11 w 21"/>
                <a:gd name="T25" fmla="*/ 15 h 21"/>
                <a:gd name="T26" fmla="*/ 14 w 21"/>
                <a:gd name="T27" fmla="*/ 15 h 21"/>
                <a:gd name="T28" fmla="*/ 16 w 21"/>
                <a:gd name="T29" fmla="*/ 11 h 21"/>
                <a:gd name="T30" fmla="*/ 14 w 21"/>
                <a:gd name="T31" fmla="*/ 7 h 21"/>
                <a:gd name="T32" fmla="*/ 10 w 21"/>
                <a:gd name="T33" fmla="*/ 5 h 21"/>
                <a:gd name="T34" fmla="*/ 7 w 21"/>
                <a:gd name="T35" fmla="*/ 5 h 21"/>
                <a:gd name="T36" fmla="*/ 5 w 21"/>
                <a:gd name="T37" fmla="*/ 9 h 21"/>
                <a:gd name="T38" fmla="*/ 7 w 21"/>
                <a:gd name="T39"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21">
                  <a:moveTo>
                    <a:pt x="18" y="4"/>
                  </a:moveTo>
                  <a:cubicBezTo>
                    <a:pt x="20" y="6"/>
                    <a:pt x="21" y="9"/>
                    <a:pt x="21" y="11"/>
                  </a:cubicBezTo>
                  <a:cubicBezTo>
                    <a:pt x="21" y="14"/>
                    <a:pt x="19" y="16"/>
                    <a:pt x="17" y="18"/>
                  </a:cubicBezTo>
                  <a:cubicBezTo>
                    <a:pt x="16" y="19"/>
                    <a:pt x="14" y="20"/>
                    <a:pt x="12" y="20"/>
                  </a:cubicBezTo>
                  <a:cubicBezTo>
                    <a:pt x="11" y="21"/>
                    <a:pt x="9" y="20"/>
                    <a:pt x="7" y="20"/>
                  </a:cubicBezTo>
                  <a:cubicBezTo>
                    <a:pt x="6" y="19"/>
                    <a:pt x="4" y="18"/>
                    <a:pt x="3" y="16"/>
                  </a:cubicBezTo>
                  <a:cubicBezTo>
                    <a:pt x="1" y="14"/>
                    <a:pt x="0" y="11"/>
                    <a:pt x="0" y="9"/>
                  </a:cubicBezTo>
                  <a:cubicBezTo>
                    <a:pt x="1" y="6"/>
                    <a:pt x="2" y="4"/>
                    <a:pt x="4" y="2"/>
                  </a:cubicBezTo>
                  <a:cubicBezTo>
                    <a:pt x="6" y="1"/>
                    <a:pt x="7" y="0"/>
                    <a:pt x="9" y="0"/>
                  </a:cubicBezTo>
                  <a:cubicBezTo>
                    <a:pt x="11" y="0"/>
                    <a:pt x="12" y="0"/>
                    <a:pt x="14" y="0"/>
                  </a:cubicBezTo>
                  <a:cubicBezTo>
                    <a:pt x="15" y="1"/>
                    <a:pt x="17" y="2"/>
                    <a:pt x="18" y="4"/>
                  </a:cubicBezTo>
                  <a:close/>
                  <a:moveTo>
                    <a:pt x="7" y="13"/>
                  </a:moveTo>
                  <a:cubicBezTo>
                    <a:pt x="9" y="14"/>
                    <a:pt x="10" y="15"/>
                    <a:pt x="11" y="15"/>
                  </a:cubicBezTo>
                  <a:cubicBezTo>
                    <a:pt x="12" y="16"/>
                    <a:pt x="13" y="16"/>
                    <a:pt x="14" y="15"/>
                  </a:cubicBezTo>
                  <a:cubicBezTo>
                    <a:pt x="16" y="14"/>
                    <a:pt x="16" y="13"/>
                    <a:pt x="16" y="11"/>
                  </a:cubicBezTo>
                  <a:cubicBezTo>
                    <a:pt x="16" y="10"/>
                    <a:pt x="15" y="9"/>
                    <a:pt x="14" y="7"/>
                  </a:cubicBezTo>
                  <a:cubicBezTo>
                    <a:pt x="13" y="6"/>
                    <a:pt x="11" y="5"/>
                    <a:pt x="10" y="5"/>
                  </a:cubicBezTo>
                  <a:cubicBezTo>
                    <a:pt x="9" y="4"/>
                    <a:pt x="8" y="5"/>
                    <a:pt x="7" y="5"/>
                  </a:cubicBezTo>
                  <a:cubicBezTo>
                    <a:pt x="6" y="6"/>
                    <a:pt x="5" y="7"/>
                    <a:pt x="5" y="9"/>
                  </a:cubicBezTo>
                  <a:cubicBezTo>
                    <a:pt x="6" y="10"/>
                    <a:pt x="6" y="11"/>
                    <a:pt x="7"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4" name="Freeform 46">
              <a:extLst>
                <a:ext uri="{FF2B5EF4-FFF2-40B4-BE49-F238E27FC236}">
                  <a16:creationId xmlns:a16="http://schemas.microsoft.com/office/drawing/2014/main" id="{50D16ABC-AE9C-409B-B28E-E67FB0C20577}"/>
                </a:ext>
              </a:extLst>
            </p:cNvPr>
            <p:cNvSpPr>
              <a:spLocks noEditPoints="1"/>
            </p:cNvSpPr>
            <p:nvPr/>
          </p:nvSpPr>
          <p:spPr bwMode="auto">
            <a:xfrm>
              <a:off x="4724963" y="4170261"/>
              <a:ext cx="52689" cy="66266"/>
            </a:xfrm>
            <a:custGeom>
              <a:avLst/>
              <a:gdLst>
                <a:gd name="T0" fmla="*/ 1 w 20"/>
                <a:gd name="T1" fmla="*/ 5 h 25"/>
                <a:gd name="T2" fmla="*/ 1 w 20"/>
                <a:gd name="T3" fmla="*/ 2 h 25"/>
                <a:gd name="T4" fmla="*/ 5 w 20"/>
                <a:gd name="T5" fmla="*/ 2 h 25"/>
                <a:gd name="T6" fmla="*/ 6 w 20"/>
                <a:gd name="T7" fmla="*/ 4 h 25"/>
                <a:gd name="T8" fmla="*/ 5 w 20"/>
                <a:gd name="T9" fmla="*/ 6 h 25"/>
                <a:gd name="T10" fmla="*/ 1 w 20"/>
                <a:gd name="T11" fmla="*/ 5 h 25"/>
                <a:gd name="T12" fmla="*/ 20 w 20"/>
                <a:gd name="T13" fmla="*/ 22 h 25"/>
                <a:gd name="T14" fmla="*/ 16 w 20"/>
                <a:gd name="T15" fmla="*/ 25 h 25"/>
                <a:gd name="T16" fmla="*/ 4 w 20"/>
                <a:gd name="T17" fmla="*/ 9 h 25"/>
                <a:gd name="T18" fmla="*/ 8 w 20"/>
                <a:gd name="T19" fmla="*/ 6 h 25"/>
                <a:gd name="T20" fmla="*/ 20 w 20"/>
                <a:gd name="T2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1" y="5"/>
                  </a:moveTo>
                  <a:cubicBezTo>
                    <a:pt x="0" y="4"/>
                    <a:pt x="0" y="3"/>
                    <a:pt x="1" y="2"/>
                  </a:cubicBezTo>
                  <a:cubicBezTo>
                    <a:pt x="3" y="0"/>
                    <a:pt x="4" y="1"/>
                    <a:pt x="5" y="2"/>
                  </a:cubicBezTo>
                  <a:cubicBezTo>
                    <a:pt x="6" y="3"/>
                    <a:pt x="6" y="3"/>
                    <a:pt x="6" y="4"/>
                  </a:cubicBezTo>
                  <a:cubicBezTo>
                    <a:pt x="6" y="5"/>
                    <a:pt x="5" y="5"/>
                    <a:pt x="5" y="6"/>
                  </a:cubicBezTo>
                  <a:cubicBezTo>
                    <a:pt x="3" y="7"/>
                    <a:pt x="2" y="7"/>
                    <a:pt x="1" y="5"/>
                  </a:cubicBezTo>
                  <a:close/>
                  <a:moveTo>
                    <a:pt x="20" y="22"/>
                  </a:moveTo>
                  <a:cubicBezTo>
                    <a:pt x="16" y="25"/>
                    <a:pt x="16" y="25"/>
                    <a:pt x="16" y="25"/>
                  </a:cubicBezTo>
                  <a:cubicBezTo>
                    <a:pt x="4" y="9"/>
                    <a:pt x="4" y="9"/>
                    <a:pt x="4" y="9"/>
                  </a:cubicBezTo>
                  <a:cubicBezTo>
                    <a:pt x="8" y="6"/>
                    <a:pt x="8" y="6"/>
                    <a:pt x="8" y="6"/>
                  </a:cubicBezTo>
                  <a:lnTo>
                    <a:pt x="2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5" name="Freeform 47">
              <a:extLst>
                <a:ext uri="{FF2B5EF4-FFF2-40B4-BE49-F238E27FC236}">
                  <a16:creationId xmlns:a16="http://schemas.microsoft.com/office/drawing/2014/main" id="{ED2EA361-A7E8-428F-87F9-39277517325D}"/>
                </a:ext>
              </a:extLst>
            </p:cNvPr>
            <p:cNvSpPr>
              <a:spLocks/>
            </p:cNvSpPr>
            <p:nvPr/>
          </p:nvSpPr>
          <p:spPr bwMode="auto">
            <a:xfrm>
              <a:off x="4759714" y="4154537"/>
              <a:ext cx="68383" cy="66266"/>
            </a:xfrm>
            <a:custGeom>
              <a:avLst/>
              <a:gdLst>
                <a:gd name="T0" fmla="*/ 26 w 26"/>
                <a:gd name="T1" fmla="*/ 15 h 25"/>
                <a:gd name="T2" fmla="*/ 22 w 26"/>
                <a:gd name="T3" fmla="*/ 18 h 25"/>
                <a:gd name="T4" fmla="*/ 15 w 26"/>
                <a:gd name="T5" fmla="*/ 9 h 25"/>
                <a:gd name="T6" fmla="*/ 13 w 26"/>
                <a:gd name="T7" fmla="*/ 6 h 25"/>
                <a:gd name="T8" fmla="*/ 10 w 26"/>
                <a:gd name="T9" fmla="*/ 7 h 25"/>
                <a:gd name="T10" fmla="*/ 8 w 26"/>
                <a:gd name="T11" fmla="*/ 10 h 25"/>
                <a:gd name="T12" fmla="*/ 10 w 26"/>
                <a:gd name="T13" fmla="*/ 15 h 25"/>
                <a:gd name="T14" fmla="*/ 15 w 26"/>
                <a:gd name="T15" fmla="*/ 22 h 25"/>
                <a:gd name="T16" fmla="*/ 11 w 26"/>
                <a:gd name="T17" fmla="*/ 25 h 25"/>
                <a:gd name="T18" fmla="*/ 0 w 26"/>
                <a:gd name="T19" fmla="*/ 9 h 25"/>
                <a:gd name="T20" fmla="*/ 4 w 26"/>
                <a:gd name="T21" fmla="*/ 6 h 25"/>
                <a:gd name="T22" fmla="*/ 6 w 26"/>
                <a:gd name="T23" fmla="*/ 8 h 25"/>
                <a:gd name="T24" fmla="*/ 6 w 26"/>
                <a:gd name="T25" fmla="*/ 8 h 25"/>
                <a:gd name="T26" fmla="*/ 7 w 26"/>
                <a:gd name="T27" fmla="*/ 5 h 25"/>
                <a:gd name="T28" fmla="*/ 9 w 26"/>
                <a:gd name="T29" fmla="*/ 2 h 25"/>
                <a:gd name="T30" fmla="*/ 15 w 26"/>
                <a:gd name="T31" fmla="*/ 1 h 25"/>
                <a:gd name="T32" fmla="*/ 19 w 26"/>
                <a:gd name="T33" fmla="*/ 4 h 25"/>
                <a:gd name="T34" fmla="*/ 26 w 26"/>
                <a:gd name="T3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5">
                  <a:moveTo>
                    <a:pt x="26" y="15"/>
                  </a:moveTo>
                  <a:cubicBezTo>
                    <a:pt x="22" y="18"/>
                    <a:pt x="22" y="18"/>
                    <a:pt x="22" y="18"/>
                  </a:cubicBezTo>
                  <a:cubicBezTo>
                    <a:pt x="15" y="9"/>
                    <a:pt x="15" y="9"/>
                    <a:pt x="15" y="9"/>
                  </a:cubicBezTo>
                  <a:cubicBezTo>
                    <a:pt x="15" y="7"/>
                    <a:pt x="14" y="7"/>
                    <a:pt x="13" y="6"/>
                  </a:cubicBezTo>
                  <a:cubicBezTo>
                    <a:pt x="12" y="6"/>
                    <a:pt x="11" y="6"/>
                    <a:pt x="10" y="7"/>
                  </a:cubicBezTo>
                  <a:cubicBezTo>
                    <a:pt x="9" y="8"/>
                    <a:pt x="8" y="9"/>
                    <a:pt x="8" y="10"/>
                  </a:cubicBezTo>
                  <a:cubicBezTo>
                    <a:pt x="8" y="11"/>
                    <a:pt x="9" y="13"/>
                    <a:pt x="10" y="15"/>
                  </a:cubicBezTo>
                  <a:cubicBezTo>
                    <a:pt x="15" y="22"/>
                    <a:pt x="15" y="22"/>
                    <a:pt x="15" y="22"/>
                  </a:cubicBezTo>
                  <a:cubicBezTo>
                    <a:pt x="11" y="25"/>
                    <a:pt x="11" y="25"/>
                    <a:pt x="11" y="25"/>
                  </a:cubicBezTo>
                  <a:cubicBezTo>
                    <a:pt x="0" y="9"/>
                    <a:pt x="0" y="9"/>
                    <a:pt x="0" y="9"/>
                  </a:cubicBezTo>
                  <a:cubicBezTo>
                    <a:pt x="4" y="6"/>
                    <a:pt x="4" y="6"/>
                    <a:pt x="4" y="6"/>
                  </a:cubicBezTo>
                  <a:cubicBezTo>
                    <a:pt x="6" y="8"/>
                    <a:pt x="6" y="8"/>
                    <a:pt x="6" y="8"/>
                  </a:cubicBezTo>
                  <a:cubicBezTo>
                    <a:pt x="6" y="8"/>
                    <a:pt x="6" y="8"/>
                    <a:pt x="6" y="8"/>
                  </a:cubicBezTo>
                  <a:cubicBezTo>
                    <a:pt x="6" y="7"/>
                    <a:pt x="6" y="6"/>
                    <a:pt x="7" y="5"/>
                  </a:cubicBezTo>
                  <a:cubicBezTo>
                    <a:pt x="7" y="4"/>
                    <a:pt x="8" y="3"/>
                    <a:pt x="9" y="2"/>
                  </a:cubicBezTo>
                  <a:cubicBezTo>
                    <a:pt x="11" y="1"/>
                    <a:pt x="13" y="0"/>
                    <a:pt x="15" y="1"/>
                  </a:cubicBezTo>
                  <a:cubicBezTo>
                    <a:pt x="16" y="1"/>
                    <a:pt x="18" y="2"/>
                    <a:pt x="19" y="4"/>
                  </a:cubicBezTo>
                  <a:lnTo>
                    <a:pt x="2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6" name="Freeform 48">
              <a:extLst>
                <a:ext uri="{FF2B5EF4-FFF2-40B4-BE49-F238E27FC236}">
                  <a16:creationId xmlns:a16="http://schemas.microsoft.com/office/drawing/2014/main" id="{DFA8CEF1-5A8B-4EFC-8924-D96A5A597E89}"/>
                </a:ext>
              </a:extLst>
            </p:cNvPr>
            <p:cNvSpPr>
              <a:spLocks/>
            </p:cNvSpPr>
            <p:nvPr/>
          </p:nvSpPr>
          <p:spPr bwMode="auto">
            <a:xfrm>
              <a:off x="4812403" y="4124212"/>
              <a:ext cx="53810" cy="59527"/>
            </a:xfrm>
            <a:custGeom>
              <a:avLst/>
              <a:gdLst>
                <a:gd name="T0" fmla="*/ 16 w 20"/>
                <a:gd name="T1" fmla="*/ 16 h 22"/>
                <a:gd name="T2" fmla="*/ 18 w 20"/>
                <a:gd name="T3" fmla="*/ 14 h 22"/>
                <a:gd name="T4" fmla="*/ 20 w 20"/>
                <a:gd name="T5" fmla="*/ 17 h 22"/>
                <a:gd name="T6" fmla="*/ 16 w 20"/>
                <a:gd name="T7" fmla="*/ 21 h 22"/>
                <a:gd name="T8" fmla="*/ 12 w 20"/>
                <a:gd name="T9" fmla="*/ 22 h 22"/>
                <a:gd name="T10" fmla="*/ 8 w 20"/>
                <a:gd name="T11" fmla="*/ 18 h 22"/>
                <a:gd name="T12" fmla="*/ 3 w 20"/>
                <a:gd name="T13" fmla="*/ 10 h 22"/>
                <a:gd name="T14" fmla="*/ 1 w 20"/>
                <a:gd name="T15" fmla="*/ 11 h 22"/>
                <a:gd name="T16" fmla="*/ 0 w 20"/>
                <a:gd name="T17" fmla="*/ 9 h 22"/>
                <a:gd name="T18" fmla="*/ 1 w 20"/>
                <a:gd name="T19" fmla="*/ 6 h 22"/>
                <a:gd name="T20" fmla="*/ 0 w 20"/>
                <a:gd name="T21" fmla="*/ 2 h 22"/>
                <a:gd name="T22" fmla="*/ 3 w 20"/>
                <a:gd name="T23" fmla="*/ 0 h 22"/>
                <a:gd name="T24" fmla="*/ 6 w 20"/>
                <a:gd name="T25" fmla="*/ 4 h 22"/>
                <a:gd name="T26" fmla="*/ 10 w 20"/>
                <a:gd name="T27" fmla="*/ 1 h 22"/>
                <a:gd name="T28" fmla="*/ 12 w 20"/>
                <a:gd name="T29" fmla="*/ 4 h 22"/>
                <a:gd name="T30" fmla="*/ 8 w 20"/>
                <a:gd name="T31" fmla="*/ 7 h 22"/>
                <a:gd name="T32" fmla="*/ 12 w 20"/>
                <a:gd name="T33" fmla="*/ 15 h 22"/>
                <a:gd name="T34" fmla="*/ 14 w 20"/>
                <a:gd name="T35" fmla="*/ 17 h 22"/>
                <a:gd name="T36" fmla="*/ 16 w 20"/>
                <a:gd name="T3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2">
                  <a:moveTo>
                    <a:pt x="16" y="16"/>
                  </a:moveTo>
                  <a:cubicBezTo>
                    <a:pt x="16" y="16"/>
                    <a:pt x="17" y="15"/>
                    <a:pt x="18" y="14"/>
                  </a:cubicBezTo>
                  <a:cubicBezTo>
                    <a:pt x="20" y="17"/>
                    <a:pt x="20" y="17"/>
                    <a:pt x="20" y="17"/>
                  </a:cubicBezTo>
                  <a:cubicBezTo>
                    <a:pt x="19" y="19"/>
                    <a:pt x="18" y="20"/>
                    <a:pt x="16" y="21"/>
                  </a:cubicBezTo>
                  <a:cubicBezTo>
                    <a:pt x="15" y="22"/>
                    <a:pt x="13" y="22"/>
                    <a:pt x="12" y="22"/>
                  </a:cubicBezTo>
                  <a:cubicBezTo>
                    <a:pt x="10" y="21"/>
                    <a:pt x="9" y="20"/>
                    <a:pt x="8" y="18"/>
                  </a:cubicBezTo>
                  <a:cubicBezTo>
                    <a:pt x="3" y="10"/>
                    <a:pt x="3" y="10"/>
                    <a:pt x="3" y="10"/>
                  </a:cubicBezTo>
                  <a:cubicBezTo>
                    <a:pt x="1" y="11"/>
                    <a:pt x="1" y="11"/>
                    <a:pt x="1" y="11"/>
                  </a:cubicBezTo>
                  <a:cubicBezTo>
                    <a:pt x="0" y="9"/>
                    <a:pt x="0" y="9"/>
                    <a:pt x="0" y="9"/>
                  </a:cubicBezTo>
                  <a:cubicBezTo>
                    <a:pt x="1" y="6"/>
                    <a:pt x="1" y="6"/>
                    <a:pt x="1" y="6"/>
                  </a:cubicBezTo>
                  <a:cubicBezTo>
                    <a:pt x="0" y="2"/>
                    <a:pt x="0" y="2"/>
                    <a:pt x="0" y="2"/>
                  </a:cubicBezTo>
                  <a:cubicBezTo>
                    <a:pt x="3" y="0"/>
                    <a:pt x="3" y="0"/>
                    <a:pt x="3" y="0"/>
                  </a:cubicBezTo>
                  <a:cubicBezTo>
                    <a:pt x="6" y="4"/>
                    <a:pt x="6" y="4"/>
                    <a:pt x="6" y="4"/>
                  </a:cubicBezTo>
                  <a:cubicBezTo>
                    <a:pt x="10" y="1"/>
                    <a:pt x="10" y="1"/>
                    <a:pt x="10" y="1"/>
                  </a:cubicBezTo>
                  <a:cubicBezTo>
                    <a:pt x="12" y="4"/>
                    <a:pt x="12" y="4"/>
                    <a:pt x="12" y="4"/>
                  </a:cubicBezTo>
                  <a:cubicBezTo>
                    <a:pt x="8" y="7"/>
                    <a:pt x="8" y="7"/>
                    <a:pt x="8" y="7"/>
                  </a:cubicBezTo>
                  <a:cubicBezTo>
                    <a:pt x="12" y="15"/>
                    <a:pt x="12" y="15"/>
                    <a:pt x="12" y="15"/>
                  </a:cubicBezTo>
                  <a:cubicBezTo>
                    <a:pt x="13" y="16"/>
                    <a:pt x="13" y="16"/>
                    <a:pt x="14" y="17"/>
                  </a:cubicBezTo>
                  <a:cubicBezTo>
                    <a:pt x="14" y="17"/>
                    <a:pt x="15" y="17"/>
                    <a:pt x="16"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7" name="Freeform 49">
              <a:extLst>
                <a:ext uri="{FF2B5EF4-FFF2-40B4-BE49-F238E27FC236}">
                  <a16:creationId xmlns:a16="http://schemas.microsoft.com/office/drawing/2014/main" id="{78C26802-5408-4D54-A11A-A63FA99E53DA}"/>
                </a:ext>
              </a:extLst>
            </p:cNvPr>
            <p:cNvSpPr>
              <a:spLocks/>
            </p:cNvSpPr>
            <p:nvPr/>
          </p:nvSpPr>
          <p:spPr bwMode="auto">
            <a:xfrm>
              <a:off x="5815723" y="2346260"/>
              <a:ext cx="130039" cy="128040"/>
            </a:xfrm>
            <a:custGeom>
              <a:avLst/>
              <a:gdLst>
                <a:gd name="T0" fmla="*/ 37 w 49"/>
                <a:gd name="T1" fmla="*/ 27 h 48"/>
                <a:gd name="T2" fmla="*/ 34 w 49"/>
                <a:gd name="T3" fmla="*/ 10 h 48"/>
                <a:gd name="T4" fmla="*/ 34 w 49"/>
                <a:gd name="T5" fmla="*/ 10 h 48"/>
                <a:gd name="T6" fmla="*/ 32 w 49"/>
                <a:gd name="T7" fmla="*/ 27 h 48"/>
                <a:gd name="T8" fmla="*/ 29 w 49"/>
                <a:gd name="T9" fmla="*/ 43 h 48"/>
                <a:gd name="T10" fmla="*/ 22 w 49"/>
                <a:gd name="T11" fmla="*/ 44 h 48"/>
                <a:gd name="T12" fmla="*/ 15 w 49"/>
                <a:gd name="T13" fmla="*/ 29 h 48"/>
                <a:gd name="T14" fmla="*/ 9 w 49"/>
                <a:gd name="T15" fmla="*/ 14 h 48"/>
                <a:gd name="T16" fmla="*/ 9 w 49"/>
                <a:gd name="T17" fmla="*/ 14 h 48"/>
                <a:gd name="T18" fmla="*/ 11 w 49"/>
                <a:gd name="T19" fmla="*/ 31 h 48"/>
                <a:gd name="T20" fmla="*/ 13 w 49"/>
                <a:gd name="T21" fmla="*/ 47 h 48"/>
                <a:gd name="T22" fmla="*/ 4 w 49"/>
                <a:gd name="T23" fmla="*/ 48 h 48"/>
                <a:gd name="T24" fmla="*/ 0 w 49"/>
                <a:gd name="T25" fmla="*/ 7 h 48"/>
                <a:gd name="T26" fmla="*/ 12 w 49"/>
                <a:gd name="T27" fmla="*/ 5 h 48"/>
                <a:gd name="T28" fmla="*/ 19 w 49"/>
                <a:gd name="T29" fmla="*/ 18 h 48"/>
                <a:gd name="T30" fmla="*/ 24 w 49"/>
                <a:gd name="T31" fmla="*/ 32 h 48"/>
                <a:gd name="T32" fmla="*/ 25 w 49"/>
                <a:gd name="T33" fmla="*/ 32 h 48"/>
                <a:gd name="T34" fmla="*/ 26 w 49"/>
                <a:gd name="T35" fmla="*/ 17 h 48"/>
                <a:gd name="T36" fmla="*/ 28 w 49"/>
                <a:gd name="T37" fmla="*/ 2 h 48"/>
                <a:gd name="T38" fmla="*/ 40 w 49"/>
                <a:gd name="T39" fmla="*/ 0 h 48"/>
                <a:gd name="T40" fmla="*/ 49 w 49"/>
                <a:gd name="T41" fmla="*/ 40 h 48"/>
                <a:gd name="T42" fmla="*/ 40 w 49"/>
                <a:gd name="T43" fmla="*/ 42 h 48"/>
                <a:gd name="T44" fmla="*/ 37 w 49"/>
                <a:gd name="T4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48">
                  <a:moveTo>
                    <a:pt x="37" y="27"/>
                  </a:moveTo>
                  <a:cubicBezTo>
                    <a:pt x="36" y="22"/>
                    <a:pt x="35" y="16"/>
                    <a:pt x="34" y="10"/>
                  </a:cubicBezTo>
                  <a:cubicBezTo>
                    <a:pt x="34" y="10"/>
                    <a:pt x="34" y="10"/>
                    <a:pt x="34" y="10"/>
                  </a:cubicBezTo>
                  <a:cubicBezTo>
                    <a:pt x="33" y="15"/>
                    <a:pt x="32" y="22"/>
                    <a:pt x="32" y="27"/>
                  </a:cubicBezTo>
                  <a:cubicBezTo>
                    <a:pt x="29" y="43"/>
                    <a:pt x="29" y="43"/>
                    <a:pt x="29" y="43"/>
                  </a:cubicBezTo>
                  <a:cubicBezTo>
                    <a:pt x="22" y="44"/>
                    <a:pt x="22" y="44"/>
                    <a:pt x="22" y="44"/>
                  </a:cubicBezTo>
                  <a:cubicBezTo>
                    <a:pt x="15" y="29"/>
                    <a:pt x="15" y="29"/>
                    <a:pt x="15" y="29"/>
                  </a:cubicBezTo>
                  <a:cubicBezTo>
                    <a:pt x="13" y="25"/>
                    <a:pt x="11" y="19"/>
                    <a:pt x="9" y="14"/>
                  </a:cubicBezTo>
                  <a:cubicBezTo>
                    <a:pt x="9" y="14"/>
                    <a:pt x="9" y="14"/>
                    <a:pt x="9" y="14"/>
                  </a:cubicBezTo>
                  <a:cubicBezTo>
                    <a:pt x="10" y="20"/>
                    <a:pt x="10" y="26"/>
                    <a:pt x="11" y="31"/>
                  </a:cubicBezTo>
                  <a:cubicBezTo>
                    <a:pt x="13" y="47"/>
                    <a:pt x="13" y="47"/>
                    <a:pt x="13" y="47"/>
                  </a:cubicBezTo>
                  <a:cubicBezTo>
                    <a:pt x="4" y="48"/>
                    <a:pt x="4" y="48"/>
                    <a:pt x="4" y="48"/>
                  </a:cubicBezTo>
                  <a:cubicBezTo>
                    <a:pt x="0" y="7"/>
                    <a:pt x="0" y="7"/>
                    <a:pt x="0" y="7"/>
                  </a:cubicBezTo>
                  <a:cubicBezTo>
                    <a:pt x="12" y="5"/>
                    <a:pt x="12" y="5"/>
                    <a:pt x="12" y="5"/>
                  </a:cubicBezTo>
                  <a:cubicBezTo>
                    <a:pt x="19" y="18"/>
                    <a:pt x="19" y="18"/>
                    <a:pt x="19" y="18"/>
                  </a:cubicBezTo>
                  <a:cubicBezTo>
                    <a:pt x="21" y="22"/>
                    <a:pt x="23" y="27"/>
                    <a:pt x="24" y="32"/>
                  </a:cubicBezTo>
                  <a:cubicBezTo>
                    <a:pt x="25" y="32"/>
                    <a:pt x="25" y="32"/>
                    <a:pt x="25" y="32"/>
                  </a:cubicBezTo>
                  <a:cubicBezTo>
                    <a:pt x="25" y="27"/>
                    <a:pt x="25" y="21"/>
                    <a:pt x="26" y="17"/>
                  </a:cubicBezTo>
                  <a:cubicBezTo>
                    <a:pt x="28" y="2"/>
                    <a:pt x="28" y="2"/>
                    <a:pt x="28" y="2"/>
                  </a:cubicBezTo>
                  <a:cubicBezTo>
                    <a:pt x="40" y="0"/>
                    <a:pt x="40" y="0"/>
                    <a:pt x="40" y="0"/>
                  </a:cubicBezTo>
                  <a:cubicBezTo>
                    <a:pt x="49" y="40"/>
                    <a:pt x="49" y="40"/>
                    <a:pt x="49" y="40"/>
                  </a:cubicBezTo>
                  <a:cubicBezTo>
                    <a:pt x="40" y="42"/>
                    <a:pt x="40" y="42"/>
                    <a:pt x="40" y="42"/>
                  </a:cubicBezTo>
                  <a:lnTo>
                    <a:pt x="37" y="2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8" name="Freeform 50">
              <a:extLst>
                <a:ext uri="{FF2B5EF4-FFF2-40B4-BE49-F238E27FC236}">
                  <a16:creationId xmlns:a16="http://schemas.microsoft.com/office/drawing/2014/main" id="{1FD9E192-08F1-4AED-91ED-D218848AF1F0}"/>
                </a:ext>
              </a:extLst>
            </p:cNvPr>
            <p:cNvSpPr>
              <a:spLocks noEditPoints="1"/>
            </p:cNvSpPr>
            <p:nvPr/>
          </p:nvSpPr>
          <p:spPr bwMode="auto">
            <a:xfrm>
              <a:off x="5956973" y="2367600"/>
              <a:ext cx="73988" cy="87606"/>
            </a:xfrm>
            <a:custGeom>
              <a:avLst/>
              <a:gdLst>
                <a:gd name="T0" fmla="*/ 27 w 28"/>
                <a:gd name="T1" fmla="*/ 23 h 33"/>
                <a:gd name="T2" fmla="*/ 28 w 28"/>
                <a:gd name="T3" fmla="*/ 30 h 33"/>
                <a:gd name="T4" fmla="*/ 20 w 28"/>
                <a:gd name="T5" fmla="*/ 31 h 33"/>
                <a:gd name="T6" fmla="*/ 19 w 28"/>
                <a:gd name="T7" fmla="*/ 28 h 33"/>
                <a:gd name="T8" fmla="*/ 19 w 28"/>
                <a:gd name="T9" fmla="*/ 28 h 33"/>
                <a:gd name="T10" fmla="*/ 11 w 28"/>
                <a:gd name="T11" fmla="*/ 32 h 33"/>
                <a:gd name="T12" fmla="*/ 0 w 28"/>
                <a:gd name="T13" fmla="*/ 24 h 33"/>
                <a:gd name="T14" fmla="*/ 17 w 28"/>
                <a:gd name="T15" fmla="*/ 11 h 33"/>
                <a:gd name="T16" fmla="*/ 17 w 28"/>
                <a:gd name="T17" fmla="*/ 11 h 33"/>
                <a:gd name="T18" fmla="*/ 11 w 28"/>
                <a:gd name="T19" fmla="*/ 7 h 33"/>
                <a:gd name="T20" fmla="*/ 3 w 28"/>
                <a:gd name="T21" fmla="*/ 10 h 33"/>
                <a:gd name="T22" fmla="*/ 1 w 28"/>
                <a:gd name="T23" fmla="*/ 4 h 33"/>
                <a:gd name="T24" fmla="*/ 12 w 28"/>
                <a:gd name="T25" fmla="*/ 1 h 33"/>
                <a:gd name="T26" fmla="*/ 26 w 28"/>
                <a:gd name="T27" fmla="*/ 13 h 33"/>
                <a:gd name="T28" fmla="*/ 27 w 28"/>
                <a:gd name="T29" fmla="*/ 23 h 33"/>
                <a:gd name="T30" fmla="*/ 18 w 28"/>
                <a:gd name="T31" fmla="*/ 17 h 33"/>
                <a:gd name="T32" fmla="*/ 9 w 28"/>
                <a:gd name="T33" fmla="*/ 22 h 33"/>
                <a:gd name="T34" fmla="*/ 13 w 28"/>
                <a:gd name="T35" fmla="*/ 25 h 33"/>
                <a:gd name="T36" fmla="*/ 18 w 28"/>
                <a:gd name="T37" fmla="*/ 22 h 33"/>
                <a:gd name="T38" fmla="*/ 18 w 28"/>
                <a:gd name="T39" fmla="*/ 20 h 33"/>
                <a:gd name="T40" fmla="*/ 18 w 28"/>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3">
                  <a:moveTo>
                    <a:pt x="27" y="23"/>
                  </a:moveTo>
                  <a:cubicBezTo>
                    <a:pt x="27" y="26"/>
                    <a:pt x="28" y="29"/>
                    <a:pt x="28" y="30"/>
                  </a:cubicBezTo>
                  <a:cubicBezTo>
                    <a:pt x="20" y="31"/>
                    <a:pt x="20" y="31"/>
                    <a:pt x="20" y="31"/>
                  </a:cubicBezTo>
                  <a:cubicBezTo>
                    <a:pt x="19" y="28"/>
                    <a:pt x="19" y="28"/>
                    <a:pt x="19" y="28"/>
                  </a:cubicBezTo>
                  <a:cubicBezTo>
                    <a:pt x="19" y="28"/>
                    <a:pt x="19" y="28"/>
                    <a:pt x="19" y="28"/>
                  </a:cubicBezTo>
                  <a:cubicBezTo>
                    <a:pt x="17" y="30"/>
                    <a:pt x="14" y="32"/>
                    <a:pt x="11" y="32"/>
                  </a:cubicBezTo>
                  <a:cubicBezTo>
                    <a:pt x="5" y="33"/>
                    <a:pt x="1" y="29"/>
                    <a:pt x="0" y="24"/>
                  </a:cubicBezTo>
                  <a:cubicBezTo>
                    <a:pt x="0" y="16"/>
                    <a:pt x="6" y="12"/>
                    <a:pt x="17" y="11"/>
                  </a:cubicBezTo>
                  <a:cubicBezTo>
                    <a:pt x="17" y="11"/>
                    <a:pt x="17" y="11"/>
                    <a:pt x="17" y="11"/>
                  </a:cubicBezTo>
                  <a:cubicBezTo>
                    <a:pt x="17" y="9"/>
                    <a:pt x="16" y="7"/>
                    <a:pt x="11" y="7"/>
                  </a:cubicBezTo>
                  <a:cubicBezTo>
                    <a:pt x="8" y="8"/>
                    <a:pt x="5" y="9"/>
                    <a:pt x="3" y="10"/>
                  </a:cubicBezTo>
                  <a:cubicBezTo>
                    <a:pt x="1" y="4"/>
                    <a:pt x="1" y="4"/>
                    <a:pt x="1" y="4"/>
                  </a:cubicBezTo>
                  <a:cubicBezTo>
                    <a:pt x="3" y="3"/>
                    <a:pt x="7" y="1"/>
                    <a:pt x="12" y="1"/>
                  </a:cubicBezTo>
                  <a:cubicBezTo>
                    <a:pt x="22" y="0"/>
                    <a:pt x="26" y="6"/>
                    <a:pt x="26" y="13"/>
                  </a:cubicBezTo>
                  <a:lnTo>
                    <a:pt x="27" y="23"/>
                  </a:lnTo>
                  <a:close/>
                  <a:moveTo>
                    <a:pt x="18" y="17"/>
                  </a:moveTo>
                  <a:cubicBezTo>
                    <a:pt x="13" y="17"/>
                    <a:pt x="9" y="19"/>
                    <a:pt x="9" y="22"/>
                  </a:cubicBezTo>
                  <a:cubicBezTo>
                    <a:pt x="10" y="25"/>
                    <a:pt x="11" y="26"/>
                    <a:pt x="13" y="25"/>
                  </a:cubicBezTo>
                  <a:cubicBezTo>
                    <a:pt x="16" y="25"/>
                    <a:pt x="17" y="24"/>
                    <a:pt x="18" y="22"/>
                  </a:cubicBezTo>
                  <a:cubicBezTo>
                    <a:pt x="18" y="21"/>
                    <a:pt x="18" y="21"/>
                    <a:pt x="18" y="20"/>
                  </a:cubicBezTo>
                  <a:lnTo>
                    <a:pt x="18" y="1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9" name="Freeform 51">
              <a:extLst>
                <a:ext uri="{FF2B5EF4-FFF2-40B4-BE49-F238E27FC236}">
                  <a16:creationId xmlns:a16="http://schemas.microsoft.com/office/drawing/2014/main" id="{4AB4CE51-F09C-4A48-995C-79F03320B41F}"/>
                </a:ext>
              </a:extLst>
            </p:cNvPr>
            <p:cNvSpPr>
              <a:spLocks/>
            </p:cNvSpPr>
            <p:nvPr/>
          </p:nvSpPr>
          <p:spPr bwMode="auto">
            <a:xfrm>
              <a:off x="6050018" y="2364231"/>
              <a:ext cx="73988" cy="83113"/>
            </a:xfrm>
            <a:custGeom>
              <a:avLst/>
              <a:gdLst>
                <a:gd name="T0" fmla="*/ 0 w 28"/>
                <a:gd name="T1" fmla="*/ 11 h 31"/>
                <a:gd name="T2" fmla="*/ 0 w 28"/>
                <a:gd name="T3" fmla="*/ 1 h 31"/>
                <a:gd name="T4" fmla="*/ 8 w 28"/>
                <a:gd name="T5" fmla="*/ 1 h 31"/>
                <a:gd name="T6" fmla="*/ 8 w 28"/>
                <a:gd name="T7" fmla="*/ 5 h 31"/>
                <a:gd name="T8" fmla="*/ 8 w 28"/>
                <a:gd name="T9" fmla="*/ 5 h 31"/>
                <a:gd name="T10" fmla="*/ 18 w 28"/>
                <a:gd name="T11" fmla="*/ 1 h 31"/>
                <a:gd name="T12" fmla="*/ 28 w 28"/>
                <a:gd name="T13" fmla="*/ 13 h 31"/>
                <a:gd name="T14" fmla="*/ 28 w 28"/>
                <a:gd name="T15" fmla="*/ 31 h 31"/>
                <a:gd name="T16" fmla="*/ 19 w 28"/>
                <a:gd name="T17" fmla="*/ 31 h 31"/>
                <a:gd name="T18" fmla="*/ 19 w 28"/>
                <a:gd name="T19" fmla="*/ 14 h 31"/>
                <a:gd name="T20" fmla="*/ 14 w 28"/>
                <a:gd name="T21" fmla="*/ 8 h 31"/>
                <a:gd name="T22" fmla="*/ 10 w 28"/>
                <a:gd name="T23" fmla="*/ 11 h 31"/>
                <a:gd name="T24" fmla="*/ 9 w 28"/>
                <a:gd name="T25" fmla="*/ 14 h 31"/>
                <a:gd name="T26" fmla="*/ 9 w 28"/>
                <a:gd name="T27" fmla="*/ 31 h 31"/>
                <a:gd name="T28" fmla="*/ 0 w 28"/>
                <a:gd name="T29" fmla="*/ 31 h 31"/>
                <a:gd name="T30" fmla="*/ 0 w 28"/>
                <a:gd name="T3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1">
                  <a:moveTo>
                    <a:pt x="0" y="11"/>
                  </a:moveTo>
                  <a:cubicBezTo>
                    <a:pt x="0" y="7"/>
                    <a:pt x="0" y="4"/>
                    <a:pt x="0" y="1"/>
                  </a:cubicBezTo>
                  <a:cubicBezTo>
                    <a:pt x="8" y="1"/>
                    <a:pt x="8" y="1"/>
                    <a:pt x="8" y="1"/>
                  </a:cubicBezTo>
                  <a:cubicBezTo>
                    <a:pt x="8" y="5"/>
                    <a:pt x="8" y="5"/>
                    <a:pt x="8" y="5"/>
                  </a:cubicBezTo>
                  <a:cubicBezTo>
                    <a:pt x="8" y="5"/>
                    <a:pt x="8" y="5"/>
                    <a:pt x="8" y="5"/>
                  </a:cubicBezTo>
                  <a:cubicBezTo>
                    <a:pt x="10" y="3"/>
                    <a:pt x="13" y="1"/>
                    <a:pt x="18" y="1"/>
                  </a:cubicBezTo>
                  <a:cubicBezTo>
                    <a:pt x="24" y="0"/>
                    <a:pt x="28" y="5"/>
                    <a:pt x="28" y="13"/>
                  </a:cubicBezTo>
                  <a:cubicBezTo>
                    <a:pt x="28" y="31"/>
                    <a:pt x="28" y="31"/>
                    <a:pt x="28" y="31"/>
                  </a:cubicBezTo>
                  <a:cubicBezTo>
                    <a:pt x="19" y="31"/>
                    <a:pt x="19" y="31"/>
                    <a:pt x="19" y="31"/>
                  </a:cubicBezTo>
                  <a:cubicBezTo>
                    <a:pt x="19" y="14"/>
                    <a:pt x="19" y="14"/>
                    <a:pt x="19" y="14"/>
                  </a:cubicBezTo>
                  <a:cubicBezTo>
                    <a:pt x="19" y="11"/>
                    <a:pt x="18" y="8"/>
                    <a:pt x="14" y="8"/>
                  </a:cubicBezTo>
                  <a:cubicBezTo>
                    <a:pt x="12" y="8"/>
                    <a:pt x="10" y="10"/>
                    <a:pt x="10" y="11"/>
                  </a:cubicBezTo>
                  <a:cubicBezTo>
                    <a:pt x="9" y="12"/>
                    <a:pt x="9" y="13"/>
                    <a:pt x="9" y="14"/>
                  </a:cubicBezTo>
                  <a:cubicBezTo>
                    <a:pt x="9" y="31"/>
                    <a:pt x="9" y="31"/>
                    <a:pt x="9" y="31"/>
                  </a:cubicBezTo>
                  <a:cubicBezTo>
                    <a:pt x="0" y="31"/>
                    <a:pt x="0" y="31"/>
                    <a:pt x="0" y="31"/>
                  </a:cubicBezTo>
                  <a:lnTo>
                    <a:pt x="0" y="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0" name="Freeform 52">
              <a:extLst>
                <a:ext uri="{FF2B5EF4-FFF2-40B4-BE49-F238E27FC236}">
                  <a16:creationId xmlns:a16="http://schemas.microsoft.com/office/drawing/2014/main" id="{B4BE752C-E9F2-4CCA-A8F7-D2828A8765B5}"/>
                </a:ext>
              </a:extLst>
            </p:cNvPr>
            <p:cNvSpPr>
              <a:spLocks noEditPoints="1"/>
            </p:cNvSpPr>
            <p:nvPr/>
          </p:nvSpPr>
          <p:spPr bwMode="auto">
            <a:xfrm>
              <a:off x="6140821" y="2367600"/>
              <a:ext cx="73988" cy="85360"/>
            </a:xfrm>
            <a:custGeom>
              <a:avLst/>
              <a:gdLst>
                <a:gd name="T0" fmla="*/ 27 w 28"/>
                <a:gd name="T1" fmla="*/ 25 h 32"/>
                <a:gd name="T2" fmla="*/ 27 w 28"/>
                <a:gd name="T3" fmla="*/ 32 h 32"/>
                <a:gd name="T4" fmla="*/ 19 w 28"/>
                <a:gd name="T5" fmla="*/ 31 h 32"/>
                <a:gd name="T6" fmla="*/ 18 w 28"/>
                <a:gd name="T7" fmla="*/ 28 h 32"/>
                <a:gd name="T8" fmla="*/ 18 w 28"/>
                <a:gd name="T9" fmla="*/ 28 h 32"/>
                <a:gd name="T10" fmla="*/ 9 w 28"/>
                <a:gd name="T11" fmla="*/ 31 h 32"/>
                <a:gd name="T12" fmla="*/ 0 w 28"/>
                <a:gd name="T13" fmla="*/ 22 h 32"/>
                <a:gd name="T14" fmla="*/ 19 w 28"/>
                <a:gd name="T15" fmla="*/ 12 h 32"/>
                <a:gd name="T16" fmla="*/ 19 w 28"/>
                <a:gd name="T17" fmla="*/ 11 h 32"/>
                <a:gd name="T18" fmla="*/ 14 w 28"/>
                <a:gd name="T19" fmla="*/ 7 h 32"/>
                <a:gd name="T20" fmla="*/ 5 w 28"/>
                <a:gd name="T21" fmla="*/ 9 h 32"/>
                <a:gd name="T22" fmla="*/ 4 w 28"/>
                <a:gd name="T23" fmla="*/ 3 h 32"/>
                <a:gd name="T24" fmla="*/ 16 w 28"/>
                <a:gd name="T25" fmla="*/ 1 h 32"/>
                <a:gd name="T26" fmla="*/ 28 w 28"/>
                <a:gd name="T27" fmla="*/ 15 h 32"/>
                <a:gd name="T28" fmla="*/ 27 w 28"/>
                <a:gd name="T29" fmla="*/ 25 h 32"/>
                <a:gd name="T30" fmla="*/ 18 w 28"/>
                <a:gd name="T31" fmla="*/ 17 h 32"/>
                <a:gd name="T32" fmla="*/ 10 w 28"/>
                <a:gd name="T33" fmla="*/ 21 h 32"/>
                <a:gd name="T34" fmla="*/ 13 w 28"/>
                <a:gd name="T35" fmla="*/ 25 h 32"/>
                <a:gd name="T36" fmla="*/ 18 w 28"/>
                <a:gd name="T37" fmla="*/ 22 h 32"/>
                <a:gd name="T38" fmla="*/ 18 w 28"/>
                <a:gd name="T39" fmla="*/ 21 h 32"/>
                <a:gd name="T40" fmla="*/ 18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27" y="25"/>
                  </a:moveTo>
                  <a:cubicBezTo>
                    <a:pt x="27" y="28"/>
                    <a:pt x="27" y="30"/>
                    <a:pt x="27" y="32"/>
                  </a:cubicBezTo>
                  <a:cubicBezTo>
                    <a:pt x="19" y="31"/>
                    <a:pt x="19" y="31"/>
                    <a:pt x="19" y="31"/>
                  </a:cubicBezTo>
                  <a:cubicBezTo>
                    <a:pt x="18" y="28"/>
                    <a:pt x="18" y="28"/>
                    <a:pt x="18" y="28"/>
                  </a:cubicBezTo>
                  <a:cubicBezTo>
                    <a:pt x="18" y="28"/>
                    <a:pt x="18" y="28"/>
                    <a:pt x="18" y="28"/>
                  </a:cubicBezTo>
                  <a:cubicBezTo>
                    <a:pt x="16" y="31"/>
                    <a:pt x="13" y="32"/>
                    <a:pt x="9" y="31"/>
                  </a:cubicBezTo>
                  <a:cubicBezTo>
                    <a:pt x="3" y="31"/>
                    <a:pt x="0" y="26"/>
                    <a:pt x="0" y="22"/>
                  </a:cubicBezTo>
                  <a:cubicBezTo>
                    <a:pt x="1" y="14"/>
                    <a:pt x="8" y="11"/>
                    <a:pt x="19" y="12"/>
                  </a:cubicBezTo>
                  <a:cubicBezTo>
                    <a:pt x="19" y="11"/>
                    <a:pt x="19" y="11"/>
                    <a:pt x="19" y="11"/>
                  </a:cubicBezTo>
                  <a:cubicBezTo>
                    <a:pt x="19" y="10"/>
                    <a:pt x="18" y="7"/>
                    <a:pt x="14" y="7"/>
                  </a:cubicBezTo>
                  <a:cubicBezTo>
                    <a:pt x="10" y="7"/>
                    <a:pt x="7" y="8"/>
                    <a:pt x="5" y="9"/>
                  </a:cubicBezTo>
                  <a:cubicBezTo>
                    <a:pt x="4" y="3"/>
                    <a:pt x="4" y="3"/>
                    <a:pt x="4" y="3"/>
                  </a:cubicBezTo>
                  <a:cubicBezTo>
                    <a:pt x="6" y="2"/>
                    <a:pt x="10" y="0"/>
                    <a:pt x="16" y="1"/>
                  </a:cubicBezTo>
                  <a:cubicBezTo>
                    <a:pt x="25" y="2"/>
                    <a:pt x="28" y="8"/>
                    <a:pt x="28" y="15"/>
                  </a:cubicBezTo>
                  <a:lnTo>
                    <a:pt x="27" y="25"/>
                  </a:lnTo>
                  <a:close/>
                  <a:moveTo>
                    <a:pt x="18" y="17"/>
                  </a:moveTo>
                  <a:cubicBezTo>
                    <a:pt x="14" y="17"/>
                    <a:pt x="10" y="18"/>
                    <a:pt x="10" y="21"/>
                  </a:cubicBezTo>
                  <a:cubicBezTo>
                    <a:pt x="9" y="24"/>
                    <a:pt x="11" y="25"/>
                    <a:pt x="13" y="25"/>
                  </a:cubicBezTo>
                  <a:cubicBezTo>
                    <a:pt x="15" y="25"/>
                    <a:pt x="17" y="24"/>
                    <a:pt x="18" y="22"/>
                  </a:cubicBezTo>
                  <a:cubicBezTo>
                    <a:pt x="18" y="22"/>
                    <a:pt x="18" y="21"/>
                    <a:pt x="18" y="21"/>
                  </a:cubicBezTo>
                  <a:lnTo>
                    <a:pt x="18" y="1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1" name="Freeform 53">
              <a:extLst>
                <a:ext uri="{FF2B5EF4-FFF2-40B4-BE49-F238E27FC236}">
                  <a16:creationId xmlns:a16="http://schemas.microsoft.com/office/drawing/2014/main" id="{A7E7F570-B66F-4338-AB0B-5267D3A7780A}"/>
                </a:ext>
              </a:extLst>
            </p:cNvPr>
            <p:cNvSpPr>
              <a:spLocks noEditPoints="1"/>
            </p:cNvSpPr>
            <p:nvPr/>
          </p:nvSpPr>
          <p:spPr bwMode="auto">
            <a:xfrm>
              <a:off x="6228261" y="2375462"/>
              <a:ext cx="87440" cy="120177"/>
            </a:xfrm>
            <a:custGeom>
              <a:avLst/>
              <a:gdLst>
                <a:gd name="T0" fmla="*/ 29 w 33"/>
                <a:gd name="T1" fmla="*/ 30 h 45"/>
                <a:gd name="T2" fmla="*/ 23 w 33"/>
                <a:gd name="T3" fmla="*/ 42 h 45"/>
                <a:gd name="T4" fmla="*/ 10 w 33"/>
                <a:gd name="T5" fmla="*/ 44 h 45"/>
                <a:gd name="T6" fmla="*/ 0 w 33"/>
                <a:gd name="T7" fmla="*/ 40 h 45"/>
                <a:gd name="T8" fmla="*/ 3 w 33"/>
                <a:gd name="T9" fmla="*/ 34 h 45"/>
                <a:gd name="T10" fmla="*/ 11 w 33"/>
                <a:gd name="T11" fmla="*/ 37 h 45"/>
                <a:gd name="T12" fmla="*/ 20 w 33"/>
                <a:gd name="T13" fmla="*/ 30 h 45"/>
                <a:gd name="T14" fmla="*/ 20 w 33"/>
                <a:gd name="T15" fmla="*/ 29 h 45"/>
                <a:gd name="T16" fmla="*/ 20 w 33"/>
                <a:gd name="T17" fmla="*/ 29 h 45"/>
                <a:gd name="T18" fmla="*/ 11 w 33"/>
                <a:gd name="T19" fmla="*/ 31 h 45"/>
                <a:gd name="T20" fmla="*/ 1 w 33"/>
                <a:gd name="T21" fmla="*/ 15 h 45"/>
                <a:gd name="T22" fmla="*/ 17 w 33"/>
                <a:gd name="T23" fmla="*/ 1 h 45"/>
                <a:gd name="T24" fmla="*/ 24 w 33"/>
                <a:gd name="T25" fmla="*/ 7 h 45"/>
                <a:gd name="T26" fmla="*/ 24 w 33"/>
                <a:gd name="T27" fmla="*/ 7 h 45"/>
                <a:gd name="T28" fmla="*/ 25 w 33"/>
                <a:gd name="T29" fmla="*/ 3 h 45"/>
                <a:gd name="T30" fmla="*/ 33 w 33"/>
                <a:gd name="T31" fmla="*/ 5 h 45"/>
                <a:gd name="T32" fmla="*/ 32 w 33"/>
                <a:gd name="T33" fmla="*/ 13 h 45"/>
                <a:gd name="T34" fmla="*/ 29 w 33"/>
                <a:gd name="T35" fmla="*/ 30 h 45"/>
                <a:gd name="T36" fmla="*/ 22 w 33"/>
                <a:gd name="T37" fmla="*/ 15 h 45"/>
                <a:gd name="T38" fmla="*/ 22 w 33"/>
                <a:gd name="T39" fmla="*/ 13 h 45"/>
                <a:gd name="T40" fmla="*/ 18 w 33"/>
                <a:gd name="T41" fmla="*/ 9 h 45"/>
                <a:gd name="T42" fmla="*/ 10 w 33"/>
                <a:gd name="T43" fmla="*/ 16 h 45"/>
                <a:gd name="T44" fmla="*/ 15 w 33"/>
                <a:gd name="T45" fmla="*/ 25 h 45"/>
                <a:gd name="T46" fmla="*/ 21 w 33"/>
                <a:gd name="T47" fmla="*/ 22 h 45"/>
                <a:gd name="T48" fmla="*/ 21 w 33"/>
                <a:gd name="T49" fmla="*/ 19 h 45"/>
                <a:gd name="T50" fmla="*/ 22 w 33"/>
                <a:gd name="T51" fmla="*/ 1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45">
                  <a:moveTo>
                    <a:pt x="29" y="30"/>
                  </a:moveTo>
                  <a:cubicBezTo>
                    <a:pt x="28" y="35"/>
                    <a:pt x="26" y="40"/>
                    <a:pt x="23" y="42"/>
                  </a:cubicBezTo>
                  <a:cubicBezTo>
                    <a:pt x="19" y="45"/>
                    <a:pt x="15" y="45"/>
                    <a:pt x="10" y="44"/>
                  </a:cubicBezTo>
                  <a:cubicBezTo>
                    <a:pt x="6" y="44"/>
                    <a:pt x="2" y="42"/>
                    <a:pt x="0" y="40"/>
                  </a:cubicBezTo>
                  <a:cubicBezTo>
                    <a:pt x="3" y="34"/>
                    <a:pt x="3" y="34"/>
                    <a:pt x="3" y="34"/>
                  </a:cubicBezTo>
                  <a:cubicBezTo>
                    <a:pt x="4" y="35"/>
                    <a:pt x="7" y="37"/>
                    <a:pt x="11" y="37"/>
                  </a:cubicBezTo>
                  <a:cubicBezTo>
                    <a:pt x="15" y="38"/>
                    <a:pt x="19" y="36"/>
                    <a:pt x="20" y="30"/>
                  </a:cubicBezTo>
                  <a:cubicBezTo>
                    <a:pt x="20" y="29"/>
                    <a:pt x="20" y="29"/>
                    <a:pt x="20" y="29"/>
                  </a:cubicBezTo>
                  <a:cubicBezTo>
                    <a:pt x="20" y="29"/>
                    <a:pt x="20" y="29"/>
                    <a:pt x="20" y="29"/>
                  </a:cubicBezTo>
                  <a:cubicBezTo>
                    <a:pt x="18" y="31"/>
                    <a:pt x="15" y="32"/>
                    <a:pt x="11" y="31"/>
                  </a:cubicBezTo>
                  <a:cubicBezTo>
                    <a:pt x="4" y="30"/>
                    <a:pt x="0" y="23"/>
                    <a:pt x="1" y="15"/>
                  </a:cubicBezTo>
                  <a:cubicBezTo>
                    <a:pt x="3" y="6"/>
                    <a:pt x="10" y="0"/>
                    <a:pt x="17" y="1"/>
                  </a:cubicBezTo>
                  <a:cubicBezTo>
                    <a:pt x="21" y="2"/>
                    <a:pt x="23" y="4"/>
                    <a:pt x="24" y="7"/>
                  </a:cubicBezTo>
                  <a:cubicBezTo>
                    <a:pt x="24" y="7"/>
                    <a:pt x="24" y="7"/>
                    <a:pt x="24" y="7"/>
                  </a:cubicBezTo>
                  <a:cubicBezTo>
                    <a:pt x="25" y="3"/>
                    <a:pt x="25" y="3"/>
                    <a:pt x="25" y="3"/>
                  </a:cubicBezTo>
                  <a:cubicBezTo>
                    <a:pt x="33" y="5"/>
                    <a:pt x="33" y="5"/>
                    <a:pt x="33" y="5"/>
                  </a:cubicBezTo>
                  <a:cubicBezTo>
                    <a:pt x="33" y="7"/>
                    <a:pt x="32" y="9"/>
                    <a:pt x="32" y="13"/>
                  </a:cubicBezTo>
                  <a:lnTo>
                    <a:pt x="29" y="30"/>
                  </a:lnTo>
                  <a:close/>
                  <a:moveTo>
                    <a:pt x="22" y="15"/>
                  </a:moveTo>
                  <a:cubicBezTo>
                    <a:pt x="22" y="15"/>
                    <a:pt x="22" y="14"/>
                    <a:pt x="22" y="13"/>
                  </a:cubicBezTo>
                  <a:cubicBezTo>
                    <a:pt x="22" y="11"/>
                    <a:pt x="20" y="9"/>
                    <a:pt x="18" y="9"/>
                  </a:cubicBezTo>
                  <a:cubicBezTo>
                    <a:pt x="14" y="8"/>
                    <a:pt x="11" y="11"/>
                    <a:pt x="10" y="16"/>
                  </a:cubicBezTo>
                  <a:cubicBezTo>
                    <a:pt x="10" y="21"/>
                    <a:pt x="11" y="24"/>
                    <a:pt x="15" y="25"/>
                  </a:cubicBezTo>
                  <a:cubicBezTo>
                    <a:pt x="18" y="25"/>
                    <a:pt x="20" y="24"/>
                    <a:pt x="21" y="22"/>
                  </a:cubicBezTo>
                  <a:cubicBezTo>
                    <a:pt x="21" y="21"/>
                    <a:pt x="21" y="20"/>
                    <a:pt x="21" y="19"/>
                  </a:cubicBezTo>
                  <a:lnTo>
                    <a:pt x="22"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2" name="Freeform 54">
              <a:extLst>
                <a:ext uri="{FF2B5EF4-FFF2-40B4-BE49-F238E27FC236}">
                  <a16:creationId xmlns:a16="http://schemas.microsoft.com/office/drawing/2014/main" id="{C56D3D2F-8D2F-4EFB-8E55-2A02B499B349}"/>
                </a:ext>
              </a:extLst>
            </p:cNvPr>
            <p:cNvSpPr>
              <a:spLocks noEditPoints="1"/>
            </p:cNvSpPr>
            <p:nvPr/>
          </p:nvSpPr>
          <p:spPr bwMode="auto">
            <a:xfrm>
              <a:off x="6321306" y="2391187"/>
              <a:ext cx="85198" cy="90975"/>
            </a:xfrm>
            <a:custGeom>
              <a:avLst/>
              <a:gdLst>
                <a:gd name="T0" fmla="*/ 10 w 32"/>
                <a:gd name="T1" fmla="*/ 19 h 34"/>
                <a:gd name="T2" fmla="*/ 17 w 32"/>
                <a:gd name="T3" fmla="*/ 27 h 34"/>
                <a:gd name="T4" fmla="*/ 26 w 32"/>
                <a:gd name="T5" fmla="*/ 27 h 34"/>
                <a:gd name="T6" fmla="*/ 25 w 32"/>
                <a:gd name="T7" fmla="*/ 34 h 34"/>
                <a:gd name="T8" fmla="*/ 14 w 32"/>
                <a:gd name="T9" fmla="*/ 33 h 34"/>
                <a:gd name="T10" fmla="*/ 2 w 32"/>
                <a:gd name="T11" fmla="*/ 15 h 34"/>
                <a:gd name="T12" fmla="*/ 21 w 32"/>
                <a:gd name="T13" fmla="*/ 3 h 34"/>
                <a:gd name="T14" fmla="*/ 30 w 32"/>
                <a:gd name="T15" fmla="*/ 20 h 34"/>
                <a:gd name="T16" fmla="*/ 29 w 32"/>
                <a:gd name="T17" fmla="*/ 24 h 34"/>
                <a:gd name="T18" fmla="*/ 10 w 32"/>
                <a:gd name="T19" fmla="*/ 19 h 34"/>
                <a:gd name="T20" fmla="*/ 22 w 32"/>
                <a:gd name="T21" fmla="*/ 16 h 34"/>
                <a:gd name="T22" fmla="*/ 19 w 32"/>
                <a:gd name="T23" fmla="*/ 9 h 34"/>
                <a:gd name="T24" fmla="*/ 12 w 32"/>
                <a:gd name="T25" fmla="*/ 13 h 34"/>
                <a:gd name="T26" fmla="*/ 22 w 32"/>
                <a:gd name="T2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4">
                  <a:moveTo>
                    <a:pt x="10" y="19"/>
                  </a:moveTo>
                  <a:cubicBezTo>
                    <a:pt x="10" y="23"/>
                    <a:pt x="13" y="26"/>
                    <a:pt x="17" y="27"/>
                  </a:cubicBezTo>
                  <a:cubicBezTo>
                    <a:pt x="20" y="27"/>
                    <a:pt x="23" y="28"/>
                    <a:pt x="26" y="27"/>
                  </a:cubicBezTo>
                  <a:cubicBezTo>
                    <a:pt x="25" y="34"/>
                    <a:pt x="25" y="34"/>
                    <a:pt x="25" y="34"/>
                  </a:cubicBezTo>
                  <a:cubicBezTo>
                    <a:pt x="22" y="34"/>
                    <a:pt x="18" y="34"/>
                    <a:pt x="14" y="33"/>
                  </a:cubicBezTo>
                  <a:cubicBezTo>
                    <a:pt x="5" y="31"/>
                    <a:pt x="0" y="24"/>
                    <a:pt x="2" y="15"/>
                  </a:cubicBezTo>
                  <a:cubicBezTo>
                    <a:pt x="4" y="7"/>
                    <a:pt x="10" y="0"/>
                    <a:pt x="21" y="3"/>
                  </a:cubicBezTo>
                  <a:cubicBezTo>
                    <a:pt x="30" y="5"/>
                    <a:pt x="32" y="13"/>
                    <a:pt x="30" y="20"/>
                  </a:cubicBezTo>
                  <a:cubicBezTo>
                    <a:pt x="30" y="22"/>
                    <a:pt x="29" y="23"/>
                    <a:pt x="29" y="24"/>
                  </a:cubicBezTo>
                  <a:lnTo>
                    <a:pt x="10" y="19"/>
                  </a:lnTo>
                  <a:close/>
                  <a:moveTo>
                    <a:pt x="22" y="16"/>
                  </a:moveTo>
                  <a:cubicBezTo>
                    <a:pt x="23" y="13"/>
                    <a:pt x="23" y="9"/>
                    <a:pt x="19" y="9"/>
                  </a:cubicBezTo>
                  <a:cubicBezTo>
                    <a:pt x="15" y="8"/>
                    <a:pt x="12" y="11"/>
                    <a:pt x="12" y="13"/>
                  </a:cubicBezTo>
                  <a:lnTo>
                    <a:pt x="22" y="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3" name="Freeform 55">
              <a:extLst>
                <a:ext uri="{FF2B5EF4-FFF2-40B4-BE49-F238E27FC236}">
                  <a16:creationId xmlns:a16="http://schemas.microsoft.com/office/drawing/2014/main" id="{CC664E41-B4D7-47C9-AD5B-DB2DA2E46576}"/>
                </a:ext>
              </a:extLst>
            </p:cNvPr>
            <p:cNvSpPr>
              <a:spLocks/>
            </p:cNvSpPr>
            <p:nvPr/>
          </p:nvSpPr>
          <p:spPr bwMode="auto">
            <a:xfrm>
              <a:off x="4852760" y="2620310"/>
              <a:ext cx="377786" cy="290896"/>
            </a:xfrm>
            <a:custGeom>
              <a:avLst/>
              <a:gdLst>
                <a:gd name="T0" fmla="*/ 103 w 142"/>
                <a:gd name="T1" fmla="*/ 70 h 109"/>
                <a:gd name="T2" fmla="*/ 78 w 142"/>
                <a:gd name="T3" fmla="*/ 49 h 109"/>
                <a:gd name="T4" fmla="*/ 9 w 142"/>
                <a:gd name="T5" fmla="*/ 35 h 109"/>
                <a:gd name="T6" fmla="*/ 0 w 142"/>
                <a:gd name="T7" fmla="*/ 9 h 109"/>
                <a:gd name="T8" fmla="*/ 91 w 142"/>
                <a:gd name="T9" fmla="*/ 25 h 109"/>
                <a:gd name="T10" fmla="*/ 127 w 142"/>
                <a:gd name="T11" fmla="*/ 57 h 109"/>
                <a:gd name="T12" fmla="*/ 127 w 142"/>
                <a:gd name="T13" fmla="*/ 57 h 109"/>
                <a:gd name="T14" fmla="*/ 135 w 142"/>
                <a:gd name="T15" fmla="*/ 53 h 109"/>
                <a:gd name="T16" fmla="*/ 141 w 142"/>
                <a:gd name="T17" fmla="*/ 50 h 109"/>
                <a:gd name="T18" fmla="*/ 130 w 142"/>
                <a:gd name="T19" fmla="*/ 109 h 109"/>
                <a:gd name="T20" fmla="*/ 89 w 142"/>
                <a:gd name="T21" fmla="*/ 77 h 109"/>
                <a:gd name="T22" fmla="*/ 103 w 142"/>
                <a:gd name="T23" fmla="*/ 70 h 109"/>
                <a:gd name="T24" fmla="*/ 95 w 142"/>
                <a:gd name="T25" fmla="*/ 7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09">
                  <a:moveTo>
                    <a:pt x="103" y="70"/>
                  </a:moveTo>
                  <a:cubicBezTo>
                    <a:pt x="95" y="61"/>
                    <a:pt x="86" y="54"/>
                    <a:pt x="78" y="49"/>
                  </a:cubicBezTo>
                  <a:cubicBezTo>
                    <a:pt x="59" y="38"/>
                    <a:pt x="32" y="27"/>
                    <a:pt x="9" y="35"/>
                  </a:cubicBezTo>
                  <a:cubicBezTo>
                    <a:pt x="0" y="9"/>
                    <a:pt x="0" y="9"/>
                    <a:pt x="0" y="9"/>
                  </a:cubicBezTo>
                  <a:cubicBezTo>
                    <a:pt x="26" y="0"/>
                    <a:pt x="57" y="6"/>
                    <a:pt x="91" y="25"/>
                  </a:cubicBezTo>
                  <a:cubicBezTo>
                    <a:pt x="104" y="33"/>
                    <a:pt x="117" y="44"/>
                    <a:pt x="127" y="57"/>
                  </a:cubicBezTo>
                  <a:cubicBezTo>
                    <a:pt x="127" y="57"/>
                    <a:pt x="127" y="57"/>
                    <a:pt x="127" y="57"/>
                  </a:cubicBezTo>
                  <a:cubicBezTo>
                    <a:pt x="135" y="53"/>
                    <a:pt x="135" y="53"/>
                    <a:pt x="135" y="53"/>
                  </a:cubicBezTo>
                  <a:cubicBezTo>
                    <a:pt x="141" y="50"/>
                    <a:pt x="141" y="50"/>
                    <a:pt x="141" y="50"/>
                  </a:cubicBezTo>
                  <a:cubicBezTo>
                    <a:pt x="142" y="71"/>
                    <a:pt x="135" y="98"/>
                    <a:pt x="130" y="109"/>
                  </a:cubicBezTo>
                  <a:cubicBezTo>
                    <a:pt x="116" y="92"/>
                    <a:pt x="99" y="81"/>
                    <a:pt x="89" y="77"/>
                  </a:cubicBezTo>
                  <a:cubicBezTo>
                    <a:pt x="103" y="70"/>
                    <a:pt x="103" y="70"/>
                    <a:pt x="103" y="70"/>
                  </a:cubicBezTo>
                  <a:cubicBezTo>
                    <a:pt x="95" y="74"/>
                    <a:pt x="95" y="74"/>
                    <a:pt x="95" y="74"/>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4" name="Freeform 56">
              <a:extLst>
                <a:ext uri="{FF2B5EF4-FFF2-40B4-BE49-F238E27FC236}">
                  <a16:creationId xmlns:a16="http://schemas.microsoft.com/office/drawing/2014/main" id="{A0E42650-9F31-4BB1-9B28-F2918AB19E62}"/>
                </a:ext>
              </a:extLst>
            </p:cNvPr>
            <p:cNvSpPr>
              <a:spLocks/>
            </p:cNvSpPr>
            <p:nvPr/>
          </p:nvSpPr>
          <p:spPr bwMode="auto">
            <a:xfrm>
              <a:off x="4746262" y="2786537"/>
              <a:ext cx="380028" cy="293143"/>
            </a:xfrm>
            <a:custGeom>
              <a:avLst/>
              <a:gdLst>
                <a:gd name="T0" fmla="*/ 40 w 143"/>
                <a:gd name="T1" fmla="*/ 40 h 110"/>
                <a:gd name="T2" fmla="*/ 65 w 143"/>
                <a:gd name="T3" fmla="*/ 61 h 110"/>
                <a:gd name="T4" fmla="*/ 134 w 143"/>
                <a:gd name="T5" fmla="*/ 75 h 110"/>
                <a:gd name="T6" fmla="*/ 143 w 143"/>
                <a:gd name="T7" fmla="*/ 101 h 110"/>
                <a:gd name="T8" fmla="*/ 51 w 143"/>
                <a:gd name="T9" fmla="*/ 84 h 110"/>
                <a:gd name="T10" fmla="*/ 15 w 143"/>
                <a:gd name="T11" fmla="*/ 53 h 110"/>
                <a:gd name="T12" fmla="*/ 15 w 143"/>
                <a:gd name="T13" fmla="*/ 53 h 110"/>
                <a:gd name="T14" fmla="*/ 8 w 143"/>
                <a:gd name="T15" fmla="*/ 57 h 110"/>
                <a:gd name="T16" fmla="*/ 2 w 143"/>
                <a:gd name="T17" fmla="*/ 60 h 110"/>
                <a:gd name="T18" fmla="*/ 13 w 143"/>
                <a:gd name="T19" fmla="*/ 0 h 110"/>
                <a:gd name="T20" fmla="*/ 54 w 143"/>
                <a:gd name="T21" fmla="*/ 33 h 110"/>
                <a:gd name="T22" fmla="*/ 40 w 143"/>
                <a:gd name="T23" fmla="*/ 40 h 110"/>
                <a:gd name="T24" fmla="*/ 48 w 143"/>
                <a:gd name="T25" fmla="*/ 3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10">
                  <a:moveTo>
                    <a:pt x="40" y="40"/>
                  </a:moveTo>
                  <a:cubicBezTo>
                    <a:pt x="48" y="48"/>
                    <a:pt x="56" y="56"/>
                    <a:pt x="65" y="61"/>
                  </a:cubicBezTo>
                  <a:cubicBezTo>
                    <a:pt x="84" y="72"/>
                    <a:pt x="111" y="83"/>
                    <a:pt x="134" y="75"/>
                  </a:cubicBezTo>
                  <a:cubicBezTo>
                    <a:pt x="143" y="101"/>
                    <a:pt x="143" y="101"/>
                    <a:pt x="143" y="101"/>
                  </a:cubicBezTo>
                  <a:cubicBezTo>
                    <a:pt x="117" y="110"/>
                    <a:pt x="86" y="104"/>
                    <a:pt x="51" y="84"/>
                  </a:cubicBezTo>
                  <a:cubicBezTo>
                    <a:pt x="38" y="77"/>
                    <a:pt x="26" y="66"/>
                    <a:pt x="15" y="53"/>
                  </a:cubicBezTo>
                  <a:cubicBezTo>
                    <a:pt x="15" y="53"/>
                    <a:pt x="15" y="53"/>
                    <a:pt x="15" y="53"/>
                  </a:cubicBezTo>
                  <a:cubicBezTo>
                    <a:pt x="8" y="57"/>
                    <a:pt x="8" y="57"/>
                    <a:pt x="8" y="57"/>
                  </a:cubicBezTo>
                  <a:cubicBezTo>
                    <a:pt x="2" y="60"/>
                    <a:pt x="2" y="60"/>
                    <a:pt x="2" y="60"/>
                  </a:cubicBezTo>
                  <a:cubicBezTo>
                    <a:pt x="0" y="39"/>
                    <a:pt x="8" y="11"/>
                    <a:pt x="13" y="0"/>
                  </a:cubicBezTo>
                  <a:cubicBezTo>
                    <a:pt x="26" y="18"/>
                    <a:pt x="44" y="29"/>
                    <a:pt x="54" y="33"/>
                  </a:cubicBezTo>
                  <a:cubicBezTo>
                    <a:pt x="40" y="40"/>
                    <a:pt x="40" y="40"/>
                    <a:pt x="40" y="40"/>
                  </a:cubicBezTo>
                  <a:cubicBezTo>
                    <a:pt x="48" y="36"/>
                    <a:pt x="48" y="36"/>
                    <a:pt x="48" y="36"/>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5" name="Freeform 57">
              <a:extLst>
                <a:ext uri="{FF2B5EF4-FFF2-40B4-BE49-F238E27FC236}">
                  <a16:creationId xmlns:a16="http://schemas.microsoft.com/office/drawing/2014/main" id="{592CA3C1-21CB-4DEE-A5A4-FDDDD95E065A}"/>
                </a:ext>
              </a:extLst>
            </p:cNvPr>
            <p:cNvSpPr>
              <a:spLocks/>
            </p:cNvSpPr>
            <p:nvPr/>
          </p:nvSpPr>
          <p:spPr bwMode="auto">
            <a:xfrm>
              <a:off x="5895316" y="4543149"/>
              <a:ext cx="154702" cy="432414"/>
            </a:xfrm>
            <a:custGeom>
              <a:avLst/>
              <a:gdLst>
                <a:gd name="T0" fmla="*/ 36 w 58"/>
                <a:gd name="T1" fmla="*/ 43 h 162"/>
                <a:gd name="T2" fmla="*/ 30 w 58"/>
                <a:gd name="T3" fmla="*/ 75 h 162"/>
                <a:gd name="T4" fmla="*/ 50 w 58"/>
                <a:gd name="T5" fmla="*/ 142 h 162"/>
                <a:gd name="T6" fmla="*/ 31 w 58"/>
                <a:gd name="T7" fmla="*/ 162 h 162"/>
                <a:gd name="T8" fmla="*/ 2 w 58"/>
                <a:gd name="T9" fmla="*/ 74 h 162"/>
                <a:gd name="T10" fmla="*/ 12 w 58"/>
                <a:gd name="T11" fmla="*/ 27 h 162"/>
                <a:gd name="T12" fmla="*/ 12 w 58"/>
                <a:gd name="T13" fmla="*/ 27 h 162"/>
                <a:gd name="T14" fmla="*/ 5 w 58"/>
                <a:gd name="T15" fmla="*/ 23 h 162"/>
                <a:gd name="T16" fmla="*/ 0 w 58"/>
                <a:gd name="T17" fmla="*/ 19 h 162"/>
                <a:gd name="T18" fmla="*/ 58 w 58"/>
                <a:gd name="T19" fmla="*/ 0 h 162"/>
                <a:gd name="T20" fmla="*/ 49 w 58"/>
                <a:gd name="T21" fmla="*/ 51 h 162"/>
                <a:gd name="T22" fmla="*/ 36 w 58"/>
                <a:gd name="T23" fmla="*/ 43 h 162"/>
                <a:gd name="T24" fmla="*/ 43 w 58"/>
                <a:gd name="T25" fmla="*/ 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62">
                  <a:moveTo>
                    <a:pt x="36" y="43"/>
                  </a:moveTo>
                  <a:cubicBezTo>
                    <a:pt x="32" y="54"/>
                    <a:pt x="30" y="65"/>
                    <a:pt x="30" y="75"/>
                  </a:cubicBezTo>
                  <a:cubicBezTo>
                    <a:pt x="29" y="96"/>
                    <a:pt x="32" y="126"/>
                    <a:pt x="50" y="142"/>
                  </a:cubicBezTo>
                  <a:cubicBezTo>
                    <a:pt x="31" y="162"/>
                    <a:pt x="31" y="162"/>
                    <a:pt x="31" y="162"/>
                  </a:cubicBezTo>
                  <a:cubicBezTo>
                    <a:pt x="11" y="144"/>
                    <a:pt x="1" y="114"/>
                    <a:pt x="2" y="74"/>
                  </a:cubicBezTo>
                  <a:cubicBezTo>
                    <a:pt x="3" y="59"/>
                    <a:pt x="6" y="43"/>
                    <a:pt x="12" y="27"/>
                  </a:cubicBezTo>
                  <a:cubicBezTo>
                    <a:pt x="12" y="27"/>
                    <a:pt x="12" y="27"/>
                    <a:pt x="12" y="27"/>
                  </a:cubicBezTo>
                  <a:cubicBezTo>
                    <a:pt x="5" y="23"/>
                    <a:pt x="5" y="23"/>
                    <a:pt x="5" y="23"/>
                  </a:cubicBezTo>
                  <a:cubicBezTo>
                    <a:pt x="0" y="19"/>
                    <a:pt x="0" y="19"/>
                    <a:pt x="0" y="19"/>
                  </a:cubicBezTo>
                  <a:cubicBezTo>
                    <a:pt x="17" y="7"/>
                    <a:pt x="45" y="1"/>
                    <a:pt x="58" y="0"/>
                  </a:cubicBezTo>
                  <a:cubicBezTo>
                    <a:pt x="49" y="20"/>
                    <a:pt x="47" y="41"/>
                    <a:pt x="49" y="51"/>
                  </a:cubicBezTo>
                  <a:cubicBezTo>
                    <a:pt x="36" y="43"/>
                    <a:pt x="36" y="43"/>
                    <a:pt x="36" y="43"/>
                  </a:cubicBezTo>
                  <a:cubicBezTo>
                    <a:pt x="43" y="47"/>
                    <a:pt x="43" y="47"/>
                    <a:pt x="43" y="47"/>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6" name="Freeform 58">
              <a:extLst>
                <a:ext uri="{FF2B5EF4-FFF2-40B4-BE49-F238E27FC236}">
                  <a16:creationId xmlns:a16="http://schemas.microsoft.com/office/drawing/2014/main" id="{624DB2FF-8BA0-4027-BAC5-4260E86D1ECA}"/>
                </a:ext>
              </a:extLst>
            </p:cNvPr>
            <p:cNvSpPr>
              <a:spLocks/>
            </p:cNvSpPr>
            <p:nvPr/>
          </p:nvSpPr>
          <p:spPr bwMode="auto">
            <a:xfrm>
              <a:off x="6137458" y="4537532"/>
              <a:ext cx="154702" cy="432414"/>
            </a:xfrm>
            <a:custGeom>
              <a:avLst/>
              <a:gdLst>
                <a:gd name="T0" fmla="*/ 22 w 58"/>
                <a:gd name="T1" fmla="*/ 119 h 162"/>
                <a:gd name="T2" fmla="*/ 28 w 58"/>
                <a:gd name="T3" fmla="*/ 88 h 162"/>
                <a:gd name="T4" fmla="*/ 8 w 58"/>
                <a:gd name="T5" fmla="*/ 20 h 162"/>
                <a:gd name="T6" fmla="*/ 27 w 58"/>
                <a:gd name="T7" fmla="*/ 0 h 162"/>
                <a:gd name="T8" fmla="*/ 56 w 58"/>
                <a:gd name="T9" fmla="*/ 88 h 162"/>
                <a:gd name="T10" fmla="*/ 45 w 58"/>
                <a:gd name="T11" fmla="*/ 135 h 162"/>
                <a:gd name="T12" fmla="*/ 45 w 58"/>
                <a:gd name="T13" fmla="*/ 135 h 162"/>
                <a:gd name="T14" fmla="*/ 53 w 58"/>
                <a:gd name="T15" fmla="*/ 139 h 162"/>
                <a:gd name="T16" fmla="*/ 58 w 58"/>
                <a:gd name="T17" fmla="*/ 143 h 162"/>
                <a:gd name="T18" fmla="*/ 0 w 58"/>
                <a:gd name="T19" fmla="*/ 162 h 162"/>
                <a:gd name="T20" fmla="*/ 9 w 58"/>
                <a:gd name="T21" fmla="*/ 111 h 162"/>
                <a:gd name="T22" fmla="*/ 22 w 58"/>
                <a:gd name="T23" fmla="*/ 119 h 162"/>
                <a:gd name="T24" fmla="*/ 15 w 58"/>
                <a:gd name="T25" fmla="*/ 1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62">
                  <a:moveTo>
                    <a:pt x="22" y="119"/>
                  </a:moveTo>
                  <a:cubicBezTo>
                    <a:pt x="26" y="109"/>
                    <a:pt x="28" y="98"/>
                    <a:pt x="28" y="88"/>
                  </a:cubicBezTo>
                  <a:cubicBezTo>
                    <a:pt x="29" y="66"/>
                    <a:pt x="26" y="36"/>
                    <a:pt x="8" y="20"/>
                  </a:cubicBezTo>
                  <a:cubicBezTo>
                    <a:pt x="27" y="0"/>
                    <a:pt x="27" y="0"/>
                    <a:pt x="27" y="0"/>
                  </a:cubicBezTo>
                  <a:cubicBezTo>
                    <a:pt x="47" y="19"/>
                    <a:pt x="57" y="48"/>
                    <a:pt x="56" y="88"/>
                  </a:cubicBezTo>
                  <a:cubicBezTo>
                    <a:pt x="55" y="103"/>
                    <a:pt x="52" y="119"/>
                    <a:pt x="45" y="135"/>
                  </a:cubicBezTo>
                  <a:cubicBezTo>
                    <a:pt x="45" y="135"/>
                    <a:pt x="45" y="135"/>
                    <a:pt x="45" y="135"/>
                  </a:cubicBezTo>
                  <a:cubicBezTo>
                    <a:pt x="53" y="139"/>
                    <a:pt x="53" y="139"/>
                    <a:pt x="53" y="139"/>
                  </a:cubicBezTo>
                  <a:cubicBezTo>
                    <a:pt x="58" y="143"/>
                    <a:pt x="58" y="143"/>
                    <a:pt x="58" y="143"/>
                  </a:cubicBezTo>
                  <a:cubicBezTo>
                    <a:pt x="40" y="155"/>
                    <a:pt x="13" y="161"/>
                    <a:pt x="0" y="162"/>
                  </a:cubicBezTo>
                  <a:cubicBezTo>
                    <a:pt x="9" y="142"/>
                    <a:pt x="11" y="121"/>
                    <a:pt x="9" y="111"/>
                  </a:cubicBezTo>
                  <a:cubicBezTo>
                    <a:pt x="22" y="119"/>
                    <a:pt x="22" y="119"/>
                    <a:pt x="22" y="119"/>
                  </a:cubicBezTo>
                  <a:cubicBezTo>
                    <a:pt x="15" y="115"/>
                    <a:pt x="15" y="115"/>
                    <a:pt x="15" y="115"/>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7" name="Freeform 59">
              <a:extLst>
                <a:ext uri="{FF2B5EF4-FFF2-40B4-BE49-F238E27FC236}">
                  <a16:creationId xmlns:a16="http://schemas.microsoft.com/office/drawing/2014/main" id="{93EBD554-8544-487F-B58D-F66C81A96F70}"/>
                </a:ext>
              </a:extLst>
            </p:cNvPr>
            <p:cNvSpPr>
              <a:spLocks/>
            </p:cNvSpPr>
            <p:nvPr/>
          </p:nvSpPr>
          <p:spPr bwMode="auto">
            <a:xfrm>
              <a:off x="7063427" y="2786537"/>
              <a:ext cx="378907" cy="293143"/>
            </a:xfrm>
            <a:custGeom>
              <a:avLst/>
              <a:gdLst>
                <a:gd name="T0" fmla="*/ 102 w 142"/>
                <a:gd name="T1" fmla="*/ 40 h 110"/>
                <a:gd name="T2" fmla="*/ 77 w 142"/>
                <a:gd name="T3" fmla="*/ 61 h 110"/>
                <a:gd name="T4" fmla="*/ 9 w 142"/>
                <a:gd name="T5" fmla="*/ 75 h 110"/>
                <a:gd name="T6" fmla="*/ 0 w 142"/>
                <a:gd name="T7" fmla="*/ 101 h 110"/>
                <a:gd name="T8" fmla="*/ 91 w 142"/>
                <a:gd name="T9" fmla="*/ 84 h 110"/>
                <a:gd name="T10" fmla="*/ 127 w 142"/>
                <a:gd name="T11" fmla="*/ 53 h 110"/>
                <a:gd name="T12" fmla="*/ 127 w 142"/>
                <a:gd name="T13" fmla="*/ 53 h 110"/>
                <a:gd name="T14" fmla="*/ 135 w 142"/>
                <a:gd name="T15" fmla="*/ 57 h 110"/>
                <a:gd name="T16" fmla="*/ 141 w 142"/>
                <a:gd name="T17" fmla="*/ 60 h 110"/>
                <a:gd name="T18" fmla="*/ 129 w 142"/>
                <a:gd name="T19" fmla="*/ 0 h 110"/>
                <a:gd name="T20" fmla="*/ 89 w 142"/>
                <a:gd name="T21" fmla="*/ 33 h 110"/>
                <a:gd name="T22" fmla="*/ 102 w 142"/>
                <a:gd name="T23" fmla="*/ 40 h 110"/>
                <a:gd name="T24" fmla="*/ 95 w 142"/>
                <a:gd name="T25" fmla="*/ 3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10">
                  <a:moveTo>
                    <a:pt x="102" y="40"/>
                  </a:moveTo>
                  <a:cubicBezTo>
                    <a:pt x="95" y="48"/>
                    <a:pt x="86" y="56"/>
                    <a:pt x="77" y="61"/>
                  </a:cubicBezTo>
                  <a:cubicBezTo>
                    <a:pt x="59" y="72"/>
                    <a:pt x="31" y="83"/>
                    <a:pt x="9" y="75"/>
                  </a:cubicBezTo>
                  <a:cubicBezTo>
                    <a:pt x="0" y="101"/>
                    <a:pt x="0" y="101"/>
                    <a:pt x="0" y="101"/>
                  </a:cubicBezTo>
                  <a:cubicBezTo>
                    <a:pt x="26" y="110"/>
                    <a:pt x="57" y="104"/>
                    <a:pt x="91" y="84"/>
                  </a:cubicBezTo>
                  <a:cubicBezTo>
                    <a:pt x="104" y="77"/>
                    <a:pt x="117" y="66"/>
                    <a:pt x="127" y="53"/>
                  </a:cubicBezTo>
                  <a:cubicBezTo>
                    <a:pt x="127" y="53"/>
                    <a:pt x="127" y="53"/>
                    <a:pt x="127" y="53"/>
                  </a:cubicBezTo>
                  <a:cubicBezTo>
                    <a:pt x="135" y="57"/>
                    <a:pt x="135" y="57"/>
                    <a:pt x="135" y="57"/>
                  </a:cubicBezTo>
                  <a:cubicBezTo>
                    <a:pt x="141" y="60"/>
                    <a:pt x="141" y="60"/>
                    <a:pt x="141" y="60"/>
                  </a:cubicBezTo>
                  <a:cubicBezTo>
                    <a:pt x="142" y="39"/>
                    <a:pt x="135" y="12"/>
                    <a:pt x="129" y="0"/>
                  </a:cubicBezTo>
                  <a:cubicBezTo>
                    <a:pt x="116" y="18"/>
                    <a:pt x="99" y="29"/>
                    <a:pt x="89" y="33"/>
                  </a:cubicBezTo>
                  <a:cubicBezTo>
                    <a:pt x="102" y="40"/>
                    <a:pt x="102" y="40"/>
                    <a:pt x="102" y="40"/>
                  </a:cubicBezTo>
                  <a:cubicBezTo>
                    <a:pt x="95" y="36"/>
                    <a:pt x="95" y="36"/>
                    <a:pt x="95" y="36"/>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8" name="Freeform 60">
              <a:extLst>
                <a:ext uri="{FF2B5EF4-FFF2-40B4-BE49-F238E27FC236}">
                  <a16:creationId xmlns:a16="http://schemas.microsoft.com/office/drawing/2014/main" id="{0CC658ED-6F76-42ED-A743-BEF1E5B0CB38}"/>
                </a:ext>
              </a:extLst>
            </p:cNvPr>
            <p:cNvSpPr>
              <a:spLocks/>
            </p:cNvSpPr>
            <p:nvPr/>
          </p:nvSpPr>
          <p:spPr bwMode="auto">
            <a:xfrm>
              <a:off x="6958051" y="2620310"/>
              <a:ext cx="377786" cy="294266"/>
            </a:xfrm>
            <a:custGeom>
              <a:avLst/>
              <a:gdLst>
                <a:gd name="T0" fmla="*/ 40 w 142"/>
                <a:gd name="T1" fmla="*/ 70 h 110"/>
                <a:gd name="T2" fmla="*/ 65 w 142"/>
                <a:gd name="T3" fmla="*/ 49 h 110"/>
                <a:gd name="T4" fmla="*/ 134 w 142"/>
                <a:gd name="T5" fmla="*/ 35 h 110"/>
                <a:gd name="T6" fmla="*/ 142 w 142"/>
                <a:gd name="T7" fmla="*/ 9 h 110"/>
                <a:gd name="T8" fmla="*/ 51 w 142"/>
                <a:gd name="T9" fmla="*/ 26 h 110"/>
                <a:gd name="T10" fmla="*/ 15 w 142"/>
                <a:gd name="T11" fmla="*/ 57 h 110"/>
                <a:gd name="T12" fmla="*/ 15 w 142"/>
                <a:gd name="T13" fmla="*/ 57 h 110"/>
                <a:gd name="T14" fmla="*/ 8 w 142"/>
                <a:gd name="T15" fmla="*/ 53 h 110"/>
                <a:gd name="T16" fmla="*/ 2 w 142"/>
                <a:gd name="T17" fmla="*/ 50 h 110"/>
                <a:gd name="T18" fmla="*/ 13 w 142"/>
                <a:gd name="T19" fmla="*/ 110 h 110"/>
                <a:gd name="T20" fmla="*/ 53 w 142"/>
                <a:gd name="T21" fmla="*/ 77 h 110"/>
                <a:gd name="T22" fmla="*/ 40 w 142"/>
                <a:gd name="T23" fmla="*/ 70 h 110"/>
                <a:gd name="T24" fmla="*/ 47 w 142"/>
                <a:gd name="T25" fmla="*/ 7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10">
                  <a:moveTo>
                    <a:pt x="40" y="70"/>
                  </a:moveTo>
                  <a:cubicBezTo>
                    <a:pt x="48" y="62"/>
                    <a:pt x="56" y="54"/>
                    <a:pt x="65" y="49"/>
                  </a:cubicBezTo>
                  <a:cubicBezTo>
                    <a:pt x="84" y="38"/>
                    <a:pt x="111" y="27"/>
                    <a:pt x="134" y="35"/>
                  </a:cubicBezTo>
                  <a:cubicBezTo>
                    <a:pt x="142" y="9"/>
                    <a:pt x="142" y="9"/>
                    <a:pt x="142" y="9"/>
                  </a:cubicBezTo>
                  <a:cubicBezTo>
                    <a:pt x="116" y="0"/>
                    <a:pt x="86" y="6"/>
                    <a:pt x="51" y="26"/>
                  </a:cubicBezTo>
                  <a:cubicBezTo>
                    <a:pt x="38" y="33"/>
                    <a:pt x="26" y="44"/>
                    <a:pt x="15" y="57"/>
                  </a:cubicBezTo>
                  <a:cubicBezTo>
                    <a:pt x="15" y="57"/>
                    <a:pt x="15" y="57"/>
                    <a:pt x="15" y="57"/>
                  </a:cubicBezTo>
                  <a:cubicBezTo>
                    <a:pt x="8" y="53"/>
                    <a:pt x="8" y="53"/>
                    <a:pt x="8" y="53"/>
                  </a:cubicBezTo>
                  <a:cubicBezTo>
                    <a:pt x="2" y="50"/>
                    <a:pt x="2" y="50"/>
                    <a:pt x="2" y="50"/>
                  </a:cubicBezTo>
                  <a:cubicBezTo>
                    <a:pt x="0" y="71"/>
                    <a:pt x="8" y="98"/>
                    <a:pt x="13" y="110"/>
                  </a:cubicBezTo>
                  <a:cubicBezTo>
                    <a:pt x="26" y="92"/>
                    <a:pt x="44" y="81"/>
                    <a:pt x="53" y="77"/>
                  </a:cubicBezTo>
                  <a:cubicBezTo>
                    <a:pt x="40" y="70"/>
                    <a:pt x="40" y="70"/>
                    <a:pt x="40" y="70"/>
                  </a:cubicBezTo>
                  <a:cubicBezTo>
                    <a:pt x="47" y="74"/>
                    <a:pt x="47" y="74"/>
                    <a:pt x="47" y="74"/>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9" name="Freeform 61">
              <a:extLst>
                <a:ext uri="{FF2B5EF4-FFF2-40B4-BE49-F238E27FC236}">
                  <a16:creationId xmlns:a16="http://schemas.microsoft.com/office/drawing/2014/main" id="{8E78F860-413F-44E9-92A4-0FD895D5197F}"/>
                </a:ext>
              </a:extLst>
            </p:cNvPr>
            <p:cNvSpPr>
              <a:spLocks/>
            </p:cNvSpPr>
            <p:nvPr/>
          </p:nvSpPr>
          <p:spPr bwMode="auto">
            <a:xfrm>
              <a:off x="5895316" y="3308803"/>
              <a:ext cx="388997" cy="138148"/>
            </a:xfrm>
            <a:custGeom>
              <a:avLst/>
              <a:gdLst>
                <a:gd name="T0" fmla="*/ 108 w 146"/>
                <a:gd name="T1" fmla="*/ 32 h 52"/>
                <a:gd name="T2" fmla="*/ 79 w 146"/>
                <a:gd name="T3" fmla="*/ 27 h 52"/>
                <a:gd name="T4" fmla="*/ 18 w 146"/>
                <a:gd name="T5" fmla="*/ 45 h 52"/>
                <a:gd name="T6" fmla="*/ 0 w 146"/>
                <a:gd name="T7" fmla="*/ 28 h 52"/>
                <a:gd name="T8" fmla="*/ 80 w 146"/>
                <a:gd name="T9" fmla="*/ 2 h 52"/>
                <a:gd name="T10" fmla="*/ 121 w 146"/>
                <a:gd name="T11" fmla="*/ 11 h 52"/>
                <a:gd name="T12" fmla="*/ 121 w 146"/>
                <a:gd name="T13" fmla="*/ 11 h 52"/>
                <a:gd name="T14" fmla="*/ 126 w 146"/>
                <a:gd name="T15" fmla="*/ 5 h 52"/>
                <a:gd name="T16" fmla="*/ 129 w 146"/>
                <a:gd name="T17" fmla="*/ 0 h 52"/>
                <a:gd name="T18" fmla="*/ 146 w 146"/>
                <a:gd name="T19" fmla="*/ 52 h 52"/>
                <a:gd name="T20" fmla="*/ 100 w 146"/>
                <a:gd name="T21" fmla="*/ 44 h 52"/>
                <a:gd name="T22" fmla="*/ 108 w 146"/>
                <a:gd name="T23" fmla="*/ 32 h 52"/>
                <a:gd name="T24" fmla="*/ 103 w 146"/>
                <a:gd name="T25"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52">
                  <a:moveTo>
                    <a:pt x="108" y="32"/>
                  </a:moveTo>
                  <a:cubicBezTo>
                    <a:pt x="98" y="29"/>
                    <a:pt x="88" y="27"/>
                    <a:pt x="79" y="27"/>
                  </a:cubicBezTo>
                  <a:cubicBezTo>
                    <a:pt x="59" y="26"/>
                    <a:pt x="33" y="29"/>
                    <a:pt x="18" y="45"/>
                  </a:cubicBezTo>
                  <a:cubicBezTo>
                    <a:pt x="0" y="28"/>
                    <a:pt x="0" y="28"/>
                    <a:pt x="0" y="28"/>
                  </a:cubicBezTo>
                  <a:cubicBezTo>
                    <a:pt x="17" y="10"/>
                    <a:pt x="44" y="1"/>
                    <a:pt x="80" y="2"/>
                  </a:cubicBezTo>
                  <a:cubicBezTo>
                    <a:pt x="93" y="2"/>
                    <a:pt x="108" y="5"/>
                    <a:pt x="121" y="11"/>
                  </a:cubicBezTo>
                  <a:cubicBezTo>
                    <a:pt x="121" y="11"/>
                    <a:pt x="121" y="11"/>
                    <a:pt x="121" y="11"/>
                  </a:cubicBezTo>
                  <a:cubicBezTo>
                    <a:pt x="126" y="5"/>
                    <a:pt x="126" y="5"/>
                    <a:pt x="126" y="5"/>
                  </a:cubicBezTo>
                  <a:cubicBezTo>
                    <a:pt x="129" y="0"/>
                    <a:pt x="129" y="0"/>
                    <a:pt x="129" y="0"/>
                  </a:cubicBezTo>
                  <a:cubicBezTo>
                    <a:pt x="139" y="16"/>
                    <a:pt x="146" y="41"/>
                    <a:pt x="146" y="52"/>
                  </a:cubicBezTo>
                  <a:cubicBezTo>
                    <a:pt x="128" y="44"/>
                    <a:pt x="109" y="42"/>
                    <a:pt x="100" y="44"/>
                  </a:cubicBezTo>
                  <a:cubicBezTo>
                    <a:pt x="108" y="32"/>
                    <a:pt x="108" y="32"/>
                    <a:pt x="108" y="32"/>
                  </a:cubicBezTo>
                  <a:cubicBezTo>
                    <a:pt x="103" y="39"/>
                    <a:pt x="103" y="39"/>
                    <a:pt x="103"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20" name="Freeform 62">
              <a:extLst>
                <a:ext uri="{FF2B5EF4-FFF2-40B4-BE49-F238E27FC236}">
                  <a16:creationId xmlns:a16="http://schemas.microsoft.com/office/drawing/2014/main" id="{A04820CC-67D8-49DD-BB72-0569EB0430D7}"/>
                </a:ext>
              </a:extLst>
            </p:cNvPr>
            <p:cNvSpPr>
              <a:spLocks/>
            </p:cNvSpPr>
            <p:nvPr/>
          </p:nvSpPr>
          <p:spPr bwMode="auto">
            <a:xfrm>
              <a:off x="5900921" y="3527818"/>
              <a:ext cx="388997" cy="138148"/>
            </a:xfrm>
            <a:custGeom>
              <a:avLst/>
              <a:gdLst>
                <a:gd name="T0" fmla="*/ 38 w 146"/>
                <a:gd name="T1" fmla="*/ 20 h 52"/>
                <a:gd name="T2" fmla="*/ 67 w 146"/>
                <a:gd name="T3" fmla="*/ 25 h 52"/>
                <a:gd name="T4" fmla="*/ 128 w 146"/>
                <a:gd name="T5" fmla="*/ 7 h 52"/>
                <a:gd name="T6" fmla="*/ 146 w 146"/>
                <a:gd name="T7" fmla="*/ 24 h 52"/>
                <a:gd name="T8" fmla="*/ 67 w 146"/>
                <a:gd name="T9" fmla="*/ 50 h 52"/>
                <a:gd name="T10" fmla="*/ 25 w 146"/>
                <a:gd name="T11" fmla="*/ 41 h 52"/>
                <a:gd name="T12" fmla="*/ 25 w 146"/>
                <a:gd name="T13" fmla="*/ 41 h 52"/>
                <a:gd name="T14" fmla="*/ 20 w 146"/>
                <a:gd name="T15" fmla="*/ 47 h 52"/>
                <a:gd name="T16" fmla="*/ 17 w 146"/>
                <a:gd name="T17" fmla="*/ 52 h 52"/>
                <a:gd name="T18" fmla="*/ 0 w 146"/>
                <a:gd name="T19" fmla="*/ 0 h 52"/>
                <a:gd name="T20" fmla="*/ 46 w 146"/>
                <a:gd name="T21" fmla="*/ 8 h 52"/>
                <a:gd name="T22" fmla="*/ 38 w 146"/>
                <a:gd name="T23" fmla="*/ 20 h 52"/>
                <a:gd name="T24" fmla="*/ 43 w 146"/>
                <a:gd name="T2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52">
                  <a:moveTo>
                    <a:pt x="38" y="20"/>
                  </a:moveTo>
                  <a:cubicBezTo>
                    <a:pt x="48" y="23"/>
                    <a:pt x="58" y="25"/>
                    <a:pt x="67" y="25"/>
                  </a:cubicBezTo>
                  <a:cubicBezTo>
                    <a:pt x="87" y="26"/>
                    <a:pt x="113" y="23"/>
                    <a:pt x="128" y="7"/>
                  </a:cubicBezTo>
                  <a:cubicBezTo>
                    <a:pt x="146" y="24"/>
                    <a:pt x="146" y="24"/>
                    <a:pt x="146" y="24"/>
                  </a:cubicBezTo>
                  <a:cubicBezTo>
                    <a:pt x="129" y="42"/>
                    <a:pt x="102" y="51"/>
                    <a:pt x="67" y="50"/>
                  </a:cubicBezTo>
                  <a:cubicBezTo>
                    <a:pt x="53" y="50"/>
                    <a:pt x="38" y="46"/>
                    <a:pt x="25" y="41"/>
                  </a:cubicBezTo>
                  <a:cubicBezTo>
                    <a:pt x="25" y="41"/>
                    <a:pt x="25" y="41"/>
                    <a:pt x="25" y="41"/>
                  </a:cubicBezTo>
                  <a:cubicBezTo>
                    <a:pt x="20" y="47"/>
                    <a:pt x="20" y="47"/>
                    <a:pt x="20" y="47"/>
                  </a:cubicBezTo>
                  <a:cubicBezTo>
                    <a:pt x="17" y="52"/>
                    <a:pt x="17" y="52"/>
                    <a:pt x="17" y="52"/>
                  </a:cubicBezTo>
                  <a:cubicBezTo>
                    <a:pt x="7" y="36"/>
                    <a:pt x="1" y="11"/>
                    <a:pt x="0" y="0"/>
                  </a:cubicBezTo>
                  <a:cubicBezTo>
                    <a:pt x="18" y="8"/>
                    <a:pt x="37" y="10"/>
                    <a:pt x="46" y="8"/>
                  </a:cubicBezTo>
                  <a:cubicBezTo>
                    <a:pt x="38" y="20"/>
                    <a:pt x="38" y="20"/>
                    <a:pt x="38" y="20"/>
                  </a:cubicBezTo>
                  <a:cubicBezTo>
                    <a:pt x="43" y="13"/>
                    <a:pt x="43" y="13"/>
                    <a:pt x="43"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21" name="Freeform 220">
              <a:extLst>
                <a:ext uri="{FF2B5EF4-FFF2-40B4-BE49-F238E27FC236}">
                  <a16:creationId xmlns:a16="http://schemas.microsoft.com/office/drawing/2014/main" id="{F48DB587-3968-45A3-A43B-8821D54D46A9}"/>
                </a:ext>
              </a:extLst>
            </p:cNvPr>
            <p:cNvSpPr>
              <a:spLocks/>
            </p:cNvSpPr>
            <p:nvPr/>
          </p:nvSpPr>
          <p:spPr bwMode="auto">
            <a:xfrm>
              <a:off x="3908264" y="3528461"/>
              <a:ext cx="604947" cy="604947"/>
            </a:xfrm>
            <a:custGeom>
              <a:avLst/>
              <a:gdLst>
                <a:gd name="T0" fmla="*/ 56 w 227"/>
                <a:gd name="T1" fmla="*/ 195 h 227"/>
                <a:gd name="T2" fmla="*/ 31 w 227"/>
                <a:gd name="T3" fmla="*/ 56 h 227"/>
                <a:gd name="T4" fmla="*/ 170 w 227"/>
                <a:gd name="T5" fmla="*/ 31 h 227"/>
                <a:gd name="T6" fmla="*/ 195 w 227"/>
                <a:gd name="T7" fmla="*/ 170 h 227"/>
                <a:gd name="T8" fmla="*/ 56 w 227"/>
                <a:gd name="T9" fmla="*/ 195 h 227"/>
              </a:gdLst>
              <a:ahLst/>
              <a:cxnLst>
                <a:cxn ang="0">
                  <a:pos x="T0" y="T1"/>
                </a:cxn>
                <a:cxn ang="0">
                  <a:pos x="T2" y="T3"/>
                </a:cxn>
                <a:cxn ang="0">
                  <a:pos x="T4" y="T5"/>
                </a:cxn>
                <a:cxn ang="0">
                  <a:pos x="T6" y="T7"/>
                </a:cxn>
                <a:cxn ang="0">
                  <a:pos x="T8" y="T9"/>
                </a:cxn>
              </a:cxnLst>
              <a:rect l="0" t="0" r="r" b="b"/>
              <a:pathLst>
                <a:path w="227" h="227">
                  <a:moveTo>
                    <a:pt x="56" y="195"/>
                  </a:moveTo>
                  <a:cubicBezTo>
                    <a:pt x="11" y="164"/>
                    <a:pt x="0" y="102"/>
                    <a:pt x="31" y="56"/>
                  </a:cubicBezTo>
                  <a:cubicBezTo>
                    <a:pt x="63" y="11"/>
                    <a:pt x="125" y="0"/>
                    <a:pt x="170" y="31"/>
                  </a:cubicBezTo>
                  <a:cubicBezTo>
                    <a:pt x="215" y="63"/>
                    <a:pt x="227" y="125"/>
                    <a:pt x="195" y="170"/>
                  </a:cubicBezTo>
                  <a:cubicBezTo>
                    <a:pt x="164" y="216"/>
                    <a:pt x="102" y="227"/>
                    <a:pt x="56"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Explore stakeholders</a:t>
              </a:r>
            </a:p>
            <a:p>
              <a:pPr algn="ctr">
                <a:lnSpc>
                  <a:spcPct val="120000"/>
                </a:lnSpc>
              </a:pPr>
              <a:r>
                <a:rPr lang="en-GB" sz="650" b="1" dirty="0">
                  <a:solidFill>
                    <a:srgbClr val="141414"/>
                  </a:solidFill>
                  <a:latin typeface="+mj-lt"/>
                </a:rPr>
                <a:t>&amp; context</a:t>
              </a:r>
            </a:p>
          </p:txBody>
        </p:sp>
        <p:sp>
          <p:nvSpPr>
            <p:cNvPr id="222" name="Freeform 221">
              <a:extLst>
                <a:ext uri="{FF2B5EF4-FFF2-40B4-BE49-F238E27FC236}">
                  <a16:creationId xmlns:a16="http://schemas.microsoft.com/office/drawing/2014/main" id="{80395907-4022-45A1-8636-86F149FDC776}"/>
                </a:ext>
              </a:extLst>
            </p:cNvPr>
            <p:cNvSpPr>
              <a:spLocks/>
            </p:cNvSpPr>
            <p:nvPr/>
          </p:nvSpPr>
          <p:spPr bwMode="auto">
            <a:xfrm>
              <a:off x="3897149" y="2914902"/>
              <a:ext cx="604947" cy="604947"/>
            </a:xfrm>
            <a:custGeom>
              <a:avLst/>
              <a:gdLst>
                <a:gd name="T0" fmla="*/ 57 w 227"/>
                <a:gd name="T1" fmla="*/ 196 h 227"/>
                <a:gd name="T2" fmla="*/ 32 w 227"/>
                <a:gd name="T3" fmla="*/ 57 h 227"/>
                <a:gd name="T4" fmla="*/ 171 w 227"/>
                <a:gd name="T5" fmla="*/ 32 h 227"/>
                <a:gd name="T6" fmla="*/ 196 w 227"/>
                <a:gd name="T7" fmla="*/ 171 h 227"/>
                <a:gd name="T8" fmla="*/ 57 w 227"/>
                <a:gd name="T9" fmla="*/ 196 h 227"/>
              </a:gdLst>
              <a:ahLst/>
              <a:cxnLst>
                <a:cxn ang="0">
                  <a:pos x="T0" y="T1"/>
                </a:cxn>
                <a:cxn ang="0">
                  <a:pos x="T2" y="T3"/>
                </a:cxn>
                <a:cxn ang="0">
                  <a:pos x="T4" y="T5"/>
                </a:cxn>
                <a:cxn ang="0">
                  <a:pos x="T6" y="T7"/>
                </a:cxn>
                <a:cxn ang="0">
                  <a:pos x="T8" y="T9"/>
                </a:cxn>
              </a:cxnLst>
              <a:rect l="0" t="0" r="r" b="b"/>
              <a:pathLst>
                <a:path w="227" h="227">
                  <a:moveTo>
                    <a:pt x="57" y="196"/>
                  </a:moveTo>
                  <a:cubicBezTo>
                    <a:pt x="11" y="164"/>
                    <a:pt x="0" y="102"/>
                    <a:pt x="32" y="57"/>
                  </a:cubicBezTo>
                  <a:cubicBezTo>
                    <a:pt x="63" y="12"/>
                    <a:pt x="125" y="0"/>
                    <a:pt x="171" y="32"/>
                  </a:cubicBezTo>
                  <a:cubicBezTo>
                    <a:pt x="216" y="63"/>
                    <a:pt x="227" y="126"/>
                    <a:pt x="196" y="171"/>
                  </a:cubicBezTo>
                  <a:cubicBezTo>
                    <a:pt x="164" y="216"/>
                    <a:pt x="102" y="227"/>
                    <a:pt x="57"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Engage</a:t>
              </a:r>
            </a:p>
            <a:p>
              <a:pPr algn="ctr">
                <a:lnSpc>
                  <a:spcPct val="120000"/>
                </a:lnSpc>
              </a:pPr>
              <a:r>
                <a:rPr lang="en-GB" sz="650" b="1" dirty="0">
                  <a:solidFill>
                    <a:srgbClr val="141414"/>
                  </a:solidFill>
                  <a:latin typeface="+mj-lt"/>
                </a:rPr>
                <a:t>with</a:t>
              </a:r>
            </a:p>
            <a:p>
              <a:pPr algn="ctr">
                <a:lnSpc>
                  <a:spcPct val="120000"/>
                </a:lnSpc>
              </a:pPr>
              <a:r>
                <a:rPr lang="en-GB" sz="650" b="1" dirty="0">
                  <a:solidFill>
                    <a:srgbClr val="141414"/>
                  </a:solidFill>
                  <a:latin typeface="+mj-lt"/>
                </a:rPr>
                <a:t>users</a:t>
              </a:r>
            </a:p>
          </p:txBody>
        </p:sp>
        <p:sp>
          <p:nvSpPr>
            <p:cNvPr id="223" name="Freeform 222">
              <a:extLst>
                <a:ext uri="{FF2B5EF4-FFF2-40B4-BE49-F238E27FC236}">
                  <a16:creationId xmlns:a16="http://schemas.microsoft.com/office/drawing/2014/main" id="{90F06C9C-4A19-45FB-AA78-604781CDC0FB}"/>
                </a:ext>
              </a:extLst>
            </p:cNvPr>
            <p:cNvSpPr>
              <a:spLocks/>
            </p:cNvSpPr>
            <p:nvPr/>
          </p:nvSpPr>
          <p:spPr bwMode="auto">
            <a:xfrm>
              <a:off x="4939493" y="1469925"/>
              <a:ext cx="604947" cy="604947"/>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Capture</a:t>
              </a:r>
              <a:br>
                <a:rPr lang="en-GB" sz="650" b="1" dirty="0">
                  <a:solidFill>
                    <a:srgbClr val="141414"/>
                  </a:solidFill>
                  <a:latin typeface="+mj-lt"/>
                </a:rPr>
              </a:br>
              <a:r>
                <a:rPr lang="en-GB" sz="650" b="1" dirty="0">
                  <a:solidFill>
                    <a:srgbClr val="141414"/>
                  </a:solidFill>
                  <a:latin typeface="+mj-lt"/>
                </a:rPr>
                <a:t>wants &amp;</a:t>
              </a:r>
              <a:br>
                <a:rPr lang="en-GB" sz="650" b="1" dirty="0">
                  <a:solidFill>
                    <a:srgbClr val="141414"/>
                  </a:solidFill>
                  <a:latin typeface="+mj-lt"/>
                </a:rPr>
              </a:br>
              <a:r>
                <a:rPr lang="en-GB" sz="650" b="1" dirty="0">
                  <a:solidFill>
                    <a:srgbClr val="141414"/>
                  </a:solidFill>
                  <a:latin typeface="+mj-lt"/>
                </a:rPr>
                <a:t>needs</a:t>
              </a:r>
            </a:p>
          </p:txBody>
        </p:sp>
        <p:sp>
          <p:nvSpPr>
            <p:cNvPr id="224" name="Freeform 223">
              <a:extLst>
                <a:ext uri="{FF2B5EF4-FFF2-40B4-BE49-F238E27FC236}">
                  <a16:creationId xmlns:a16="http://schemas.microsoft.com/office/drawing/2014/main" id="{7263A756-762A-435F-8F96-328D31EBEF5A}"/>
                </a:ext>
              </a:extLst>
            </p:cNvPr>
            <p:cNvSpPr>
              <a:spLocks/>
            </p:cNvSpPr>
            <p:nvPr/>
          </p:nvSpPr>
          <p:spPr bwMode="auto">
            <a:xfrm>
              <a:off x="4075841" y="2324421"/>
              <a:ext cx="604947" cy="604947"/>
            </a:xfrm>
            <a:custGeom>
              <a:avLst/>
              <a:gdLst>
                <a:gd name="T0" fmla="*/ 57 w 227"/>
                <a:gd name="T1" fmla="*/ 195 h 227"/>
                <a:gd name="T2" fmla="*/ 32 w 227"/>
                <a:gd name="T3" fmla="*/ 56 h 227"/>
                <a:gd name="T4" fmla="*/ 171 w 227"/>
                <a:gd name="T5" fmla="*/ 31 h 227"/>
                <a:gd name="T6" fmla="*/ 196 w 227"/>
                <a:gd name="T7" fmla="*/ 170 h 227"/>
                <a:gd name="T8" fmla="*/ 57 w 227"/>
                <a:gd name="T9" fmla="*/ 195 h 227"/>
              </a:gdLst>
              <a:ahLst/>
              <a:cxnLst>
                <a:cxn ang="0">
                  <a:pos x="T0" y="T1"/>
                </a:cxn>
                <a:cxn ang="0">
                  <a:pos x="T2" y="T3"/>
                </a:cxn>
                <a:cxn ang="0">
                  <a:pos x="T4" y="T5"/>
                </a:cxn>
                <a:cxn ang="0">
                  <a:pos x="T6" y="T7"/>
                </a:cxn>
                <a:cxn ang="0">
                  <a:pos x="T8" y="T9"/>
                </a:cxn>
              </a:cxnLst>
              <a:rect l="0" t="0" r="r" b="b"/>
              <a:pathLst>
                <a:path w="227" h="227">
                  <a:moveTo>
                    <a:pt x="57" y="195"/>
                  </a:moveTo>
                  <a:cubicBezTo>
                    <a:pt x="11" y="164"/>
                    <a:pt x="0" y="101"/>
                    <a:pt x="32" y="56"/>
                  </a:cubicBezTo>
                  <a:cubicBezTo>
                    <a:pt x="63" y="11"/>
                    <a:pt x="125" y="0"/>
                    <a:pt x="171" y="31"/>
                  </a:cubicBezTo>
                  <a:cubicBezTo>
                    <a:pt x="216" y="63"/>
                    <a:pt x="227" y="125"/>
                    <a:pt x="196" y="170"/>
                  </a:cubicBezTo>
                  <a:cubicBezTo>
                    <a:pt x="164" y="215"/>
                    <a:pt x="102" y="227"/>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Under-</a:t>
              </a:r>
            </a:p>
            <a:p>
              <a:pPr algn="ctr">
                <a:lnSpc>
                  <a:spcPct val="120000"/>
                </a:lnSpc>
              </a:pPr>
              <a:r>
                <a:rPr lang="en-GB" sz="650" b="1" dirty="0">
                  <a:solidFill>
                    <a:srgbClr val="141414"/>
                  </a:solidFill>
                  <a:latin typeface="+mj-lt"/>
                </a:rPr>
                <a:t>stand user</a:t>
              </a:r>
              <a:br>
                <a:rPr lang="en-GB" sz="650" b="1" dirty="0">
                  <a:solidFill>
                    <a:srgbClr val="141414"/>
                  </a:solidFill>
                  <a:latin typeface="+mj-lt"/>
                </a:rPr>
              </a:br>
              <a:r>
                <a:rPr lang="en-GB" sz="650" b="1" dirty="0">
                  <a:solidFill>
                    <a:srgbClr val="141414"/>
                  </a:solidFill>
                  <a:latin typeface="+mj-lt"/>
                </a:rPr>
                <a:t>diversity</a:t>
              </a:r>
            </a:p>
          </p:txBody>
        </p:sp>
        <p:sp>
          <p:nvSpPr>
            <p:cNvPr id="225" name="Freeform 224">
              <a:extLst>
                <a:ext uri="{FF2B5EF4-FFF2-40B4-BE49-F238E27FC236}">
                  <a16:creationId xmlns:a16="http://schemas.microsoft.com/office/drawing/2014/main" id="{EB3ECCDC-EBD4-4AEC-BA8D-4728A13707F6}"/>
                </a:ext>
              </a:extLst>
            </p:cNvPr>
            <p:cNvSpPr>
              <a:spLocks/>
            </p:cNvSpPr>
            <p:nvPr/>
          </p:nvSpPr>
          <p:spPr bwMode="auto">
            <a:xfrm>
              <a:off x="4437086" y="1824236"/>
              <a:ext cx="604947" cy="604947"/>
            </a:xfrm>
            <a:custGeom>
              <a:avLst/>
              <a:gdLst>
                <a:gd name="T0" fmla="*/ 57 w 227"/>
                <a:gd name="T1" fmla="*/ 195 h 226"/>
                <a:gd name="T2" fmla="*/ 32 w 227"/>
                <a:gd name="T3" fmla="*/ 56 h 226"/>
                <a:gd name="T4" fmla="*/ 171 w 227"/>
                <a:gd name="T5" fmla="*/ 31 h 226"/>
                <a:gd name="T6" fmla="*/ 196 w 227"/>
                <a:gd name="T7" fmla="*/ 170 h 226"/>
                <a:gd name="T8" fmla="*/ 57 w 227"/>
                <a:gd name="T9" fmla="*/ 195 h 226"/>
              </a:gdLst>
              <a:ahLst/>
              <a:cxnLst>
                <a:cxn ang="0">
                  <a:pos x="T0" y="T1"/>
                </a:cxn>
                <a:cxn ang="0">
                  <a:pos x="T2" y="T3"/>
                </a:cxn>
                <a:cxn ang="0">
                  <a:pos x="T4" y="T5"/>
                </a:cxn>
                <a:cxn ang="0">
                  <a:pos x="T6" y="T7"/>
                </a:cxn>
                <a:cxn ang="0">
                  <a:pos x="T8" y="T9"/>
                </a:cxn>
              </a:cxnLst>
              <a:rect l="0" t="0" r="r" b="b"/>
              <a:pathLst>
                <a:path w="227" h="226">
                  <a:moveTo>
                    <a:pt x="57" y="195"/>
                  </a:moveTo>
                  <a:cubicBezTo>
                    <a:pt x="12" y="164"/>
                    <a:pt x="0" y="101"/>
                    <a:pt x="32" y="56"/>
                  </a:cubicBezTo>
                  <a:cubicBezTo>
                    <a:pt x="63" y="11"/>
                    <a:pt x="125" y="0"/>
                    <a:pt x="171" y="31"/>
                  </a:cubicBezTo>
                  <a:cubicBezTo>
                    <a:pt x="216" y="62"/>
                    <a:pt x="227" y="125"/>
                    <a:pt x="196" y="170"/>
                  </a:cubicBezTo>
                  <a:cubicBezTo>
                    <a:pt x="164" y="215"/>
                    <a:pt x="102" y="226"/>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Examine</a:t>
              </a:r>
              <a:br>
                <a:rPr lang="en-GB" sz="650" b="1" dirty="0">
                  <a:solidFill>
                    <a:srgbClr val="141414"/>
                  </a:solidFill>
                  <a:latin typeface="+mj-lt"/>
                </a:rPr>
              </a:br>
              <a:r>
                <a:rPr lang="en-GB" sz="650" b="1" dirty="0">
                  <a:solidFill>
                    <a:srgbClr val="141414"/>
                  </a:solidFill>
                  <a:latin typeface="+mj-lt"/>
                </a:rPr>
                <a:t>user</a:t>
              </a:r>
            </a:p>
            <a:p>
              <a:pPr algn="ctr">
                <a:lnSpc>
                  <a:spcPct val="120000"/>
                </a:lnSpc>
              </a:pPr>
              <a:r>
                <a:rPr lang="en-GB" sz="650" b="1" dirty="0">
                  <a:solidFill>
                    <a:srgbClr val="141414"/>
                  </a:solidFill>
                  <a:latin typeface="+mj-lt"/>
                </a:rPr>
                <a:t>journeys</a:t>
              </a:r>
            </a:p>
          </p:txBody>
        </p:sp>
        <p:grpSp>
          <p:nvGrpSpPr>
            <p:cNvPr id="226" name="Group 225">
              <a:extLst>
                <a:ext uri="{FF2B5EF4-FFF2-40B4-BE49-F238E27FC236}">
                  <a16:creationId xmlns:a16="http://schemas.microsoft.com/office/drawing/2014/main" id="{2DC59B80-294E-40A6-9940-8BA7566087BF}"/>
                </a:ext>
              </a:extLst>
            </p:cNvPr>
            <p:cNvGrpSpPr/>
            <p:nvPr/>
          </p:nvGrpSpPr>
          <p:grpSpPr>
            <a:xfrm>
              <a:off x="5230972" y="3183108"/>
              <a:ext cx="1725365" cy="609394"/>
              <a:chOff x="2123278" y="2829353"/>
              <a:chExt cx="2464206" cy="870350"/>
            </a:xfrm>
          </p:grpSpPr>
          <p:sp>
            <p:nvSpPr>
              <p:cNvPr id="238" name="Freeform 222">
                <a:extLst>
                  <a:ext uri="{FF2B5EF4-FFF2-40B4-BE49-F238E27FC236}">
                    <a16:creationId xmlns:a16="http://schemas.microsoft.com/office/drawing/2014/main" id="{4235FACC-5F9B-497A-85F4-1AAEC59430D3}"/>
                  </a:ext>
                </a:extLst>
              </p:cNvPr>
              <p:cNvSpPr>
                <a:spLocks/>
              </p:cNvSpPr>
              <p:nvPr/>
            </p:nvSpPr>
            <p:spPr bwMode="auto">
              <a:xfrm>
                <a:off x="2123278" y="2835703"/>
                <a:ext cx="864000" cy="864000"/>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Refine</a:t>
                </a:r>
              </a:p>
              <a:p>
                <a:pPr algn="ctr">
                  <a:lnSpc>
                    <a:spcPct val="120000"/>
                  </a:lnSpc>
                </a:pPr>
                <a:r>
                  <a:rPr lang="en-GB" sz="650" b="1" dirty="0">
                    <a:solidFill>
                      <a:srgbClr val="141414"/>
                    </a:solidFill>
                    <a:latin typeface="+mj-lt"/>
                  </a:rPr>
                  <a:t>project summary</a:t>
                </a:r>
              </a:p>
            </p:txBody>
          </p:sp>
          <p:sp>
            <p:nvSpPr>
              <p:cNvPr id="239" name="Freeform 222">
                <a:extLst>
                  <a:ext uri="{FF2B5EF4-FFF2-40B4-BE49-F238E27FC236}">
                    <a16:creationId xmlns:a16="http://schemas.microsoft.com/office/drawing/2014/main" id="{CFC2B28E-F6BF-42A0-A763-9586230503C8}"/>
                  </a:ext>
                </a:extLst>
              </p:cNvPr>
              <p:cNvSpPr>
                <a:spLocks/>
              </p:cNvSpPr>
              <p:nvPr/>
            </p:nvSpPr>
            <p:spPr bwMode="auto">
              <a:xfrm>
                <a:off x="3723484" y="2829353"/>
                <a:ext cx="864000" cy="864000"/>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Agree</a:t>
                </a:r>
                <a:br>
                  <a:rPr lang="en-GB" sz="650" b="1" dirty="0">
                    <a:solidFill>
                      <a:srgbClr val="141414"/>
                    </a:solidFill>
                    <a:latin typeface="+mj-lt"/>
                  </a:rPr>
                </a:br>
                <a:r>
                  <a:rPr lang="en-GB" sz="650" b="1" dirty="0">
                    <a:solidFill>
                      <a:srgbClr val="141414"/>
                    </a:solidFill>
                    <a:latin typeface="+mj-lt"/>
                  </a:rPr>
                  <a:t>next</a:t>
                </a:r>
                <a:br>
                  <a:rPr lang="en-GB" sz="650" b="1" dirty="0">
                    <a:solidFill>
                      <a:srgbClr val="141414"/>
                    </a:solidFill>
                    <a:latin typeface="+mj-lt"/>
                  </a:rPr>
                </a:br>
                <a:r>
                  <a:rPr lang="en-GB" sz="650" b="1" dirty="0">
                    <a:solidFill>
                      <a:srgbClr val="141414"/>
                    </a:solidFill>
                    <a:latin typeface="+mj-lt"/>
                  </a:rPr>
                  <a:t>steps</a:t>
                </a:r>
              </a:p>
            </p:txBody>
          </p:sp>
        </p:grpSp>
        <p:sp>
          <p:nvSpPr>
            <p:cNvPr id="227" name="Freeform 225">
              <a:extLst>
                <a:ext uri="{FF2B5EF4-FFF2-40B4-BE49-F238E27FC236}">
                  <a16:creationId xmlns:a16="http://schemas.microsoft.com/office/drawing/2014/main" id="{B88A1F78-735F-435D-88B1-446C58E25E82}"/>
                </a:ext>
              </a:extLst>
            </p:cNvPr>
            <p:cNvSpPr>
              <a:spLocks/>
            </p:cNvSpPr>
            <p:nvPr/>
          </p:nvSpPr>
          <p:spPr bwMode="auto">
            <a:xfrm>
              <a:off x="6457567" y="1389895"/>
              <a:ext cx="604947" cy="604947"/>
            </a:xfrm>
            <a:custGeom>
              <a:avLst/>
              <a:gdLst>
                <a:gd name="T0" fmla="*/ 72 w 227"/>
                <a:gd name="T1" fmla="*/ 23 h 227"/>
                <a:gd name="T2" fmla="*/ 205 w 227"/>
                <a:gd name="T3" fmla="*/ 72 h 227"/>
                <a:gd name="T4" fmla="*/ 155 w 227"/>
                <a:gd name="T5" fmla="*/ 205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2" y="0"/>
                    <a:pt x="182" y="22"/>
                    <a:pt x="205" y="72"/>
                  </a:cubicBezTo>
                  <a:cubicBezTo>
                    <a:pt x="227" y="122"/>
                    <a:pt x="205" y="182"/>
                    <a:pt x="155" y="205"/>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Involve</a:t>
              </a:r>
            </a:p>
            <a:p>
              <a:pPr algn="ctr">
                <a:lnSpc>
                  <a:spcPct val="120000"/>
                </a:lnSpc>
              </a:pPr>
              <a:r>
                <a:rPr lang="en-GB" sz="650" b="1" dirty="0">
                  <a:solidFill>
                    <a:srgbClr val="141414"/>
                  </a:solidFill>
                  <a:latin typeface="+mj-lt"/>
                </a:rPr>
                <a:t>users</a:t>
              </a:r>
            </a:p>
          </p:txBody>
        </p:sp>
        <p:sp>
          <p:nvSpPr>
            <p:cNvPr id="228" name="Freeform 226">
              <a:extLst>
                <a:ext uri="{FF2B5EF4-FFF2-40B4-BE49-F238E27FC236}">
                  <a16:creationId xmlns:a16="http://schemas.microsoft.com/office/drawing/2014/main" id="{4E8BFA7A-F957-483C-B1C1-6FA752CA8E03}"/>
                </a:ext>
              </a:extLst>
            </p:cNvPr>
            <p:cNvSpPr>
              <a:spLocks/>
            </p:cNvSpPr>
            <p:nvPr/>
          </p:nvSpPr>
          <p:spPr bwMode="auto">
            <a:xfrm>
              <a:off x="6992209" y="1688631"/>
              <a:ext cx="604947" cy="604947"/>
            </a:xfrm>
            <a:custGeom>
              <a:avLst/>
              <a:gdLst>
                <a:gd name="T0" fmla="*/ 73 w 228"/>
                <a:gd name="T1" fmla="*/ 22 h 227"/>
                <a:gd name="T2" fmla="*/ 205 w 228"/>
                <a:gd name="T3" fmla="*/ 72 h 227"/>
                <a:gd name="T4" fmla="*/ 156 w 228"/>
                <a:gd name="T5" fmla="*/ 204 h 227"/>
                <a:gd name="T6" fmla="*/ 23 w 228"/>
                <a:gd name="T7" fmla="*/ 155 h 227"/>
                <a:gd name="T8" fmla="*/ 73 w 228"/>
                <a:gd name="T9" fmla="*/ 22 h 227"/>
              </a:gdLst>
              <a:ahLst/>
              <a:cxnLst>
                <a:cxn ang="0">
                  <a:pos x="T0" y="T1"/>
                </a:cxn>
                <a:cxn ang="0">
                  <a:pos x="T2" y="T3"/>
                </a:cxn>
                <a:cxn ang="0">
                  <a:pos x="T4" y="T5"/>
                </a:cxn>
                <a:cxn ang="0">
                  <a:pos x="T6" y="T7"/>
                </a:cxn>
                <a:cxn ang="0">
                  <a:pos x="T8" y="T9"/>
                </a:cxn>
              </a:cxnLst>
              <a:rect l="0" t="0" r="r" b="b"/>
              <a:pathLst>
                <a:path w="228" h="227">
                  <a:moveTo>
                    <a:pt x="73" y="22"/>
                  </a:moveTo>
                  <a:cubicBezTo>
                    <a:pt x="123" y="0"/>
                    <a:pt x="182" y="22"/>
                    <a:pt x="205" y="72"/>
                  </a:cubicBezTo>
                  <a:cubicBezTo>
                    <a:pt x="228" y="122"/>
                    <a:pt x="206" y="181"/>
                    <a:pt x="156" y="204"/>
                  </a:cubicBezTo>
                  <a:cubicBezTo>
                    <a:pt x="105" y="227"/>
                    <a:pt x="46" y="205"/>
                    <a:pt x="23" y="155"/>
                  </a:cubicBezTo>
                  <a:cubicBezTo>
                    <a:pt x="0" y="105"/>
                    <a:pt x="23" y="45"/>
                    <a:pt x="73" y="22"/>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Involve</a:t>
              </a:r>
              <a:br>
                <a:rPr lang="en-GB" sz="650" b="1" dirty="0">
                  <a:solidFill>
                    <a:srgbClr val="141414"/>
                  </a:solidFill>
                  <a:latin typeface="+mj-lt"/>
                </a:rPr>
              </a:br>
              <a:r>
                <a:rPr lang="en-GB" sz="650" b="1" dirty="0">
                  <a:solidFill>
                    <a:srgbClr val="141414"/>
                  </a:solidFill>
                  <a:latin typeface="+mj-lt"/>
                </a:rPr>
                <a:t>other stake-holders</a:t>
              </a:r>
            </a:p>
          </p:txBody>
        </p:sp>
        <p:sp>
          <p:nvSpPr>
            <p:cNvPr id="229" name="Freeform 228">
              <a:extLst>
                <a:ext uri="{FF2B5EF4-FFF2-40B4-BE49-F238E27FC236}">
                  <a16:creationId xmlns:a16="http://schemas.microsoft.com/office/drawing/2014/main" id="{276D2C14-8DBB-4DD3-AF34-13F9C671C2EE}"/>
                </a:ext>
              </a:extLst>
            </p:cNvPr>
            <p:cNvSpPr>
              <a:spLocks/>
            </p:cNvSpPr>
            <p:nvPr/>
          </p:nvSpPr>
          <p:spPr bwMode="auto">
            <a:xfrm>
              <a:off x="7402886" y="2148538"/>
              <a:ext cx="604947" cy="604947"/>
            </a:xfrm>
            <a:custGeom>
              <a:avLst/>
              <a:gdLst>
                <a:gd name="T0" fmla="*/ 72 w 228"/>
                <a:gd name="T1" fmla="*/ 23 h 228"/>
                <a:gd name="T2" fmla="*/ 205 w 228"/>
                <a:gd name="T3" fmla="*/ 72 h 228"/>
                <a:gd name="T4" fmla="*/ 155 w 228"/>
                <a:gd name="T5" fmla="*/ 205 h 228"/>
                <a:gd name="T6" fmla="*/ 23 w 228"/>
                <a:gd name="T7" fmla="*/ 155 h 228"/>
                <a:gd name="T8" fmla="*/ 72 w 228"/>
                <a:gd name="T9" fmla="*/ 23 h 228"/>
              </a:gdLst>
              <a:ahLst/>
              <a:cxnLst>
                <a:cxn ang="0">
                  <a:pos x="T0" y="T1"/>
                </a:cxn>
                <a:cxn ang="0">
                  <a:pos x="T2" y="T3"/>
                </a:cxn>
                <a:cxn ang="0">
                  <a:pos x="T4" y="T5"/>
                </a:cxn>
                <a:cxn ang="0">
                  <a:pos x="T6" y="T7"/>
                </a:cxn>
                <a:cxn ang="0">
                  <a:pos x="T8" y="T9"/>
                </a:cxn>
              </a:cxnLst>
              <a:rect l="0" t="0" r="r" b="b"/>
              <a:pathLst>
                <a:path w="228" h="228">
                  <a:moveTo>
                    <a:pt x="72" y="23"/>
                  </a:moveTo>
                  <a:cubicBezTo>
                    <a:pt x="123" y="0"/>
                    <a:pt x="182" y="22"/>
                    <a:pt x="205" y="72"/>
                  </a:cubicBezTo>
                  <a:cubicBezTo>
                    <a:pt x="228" y="123"/>
                    <a:pt x="205" y="182"/>
                    <a:pt x="155" y="205"/>
                  </a:cubicBezTo>
                  <a:cubicBezTo>
                    <a:pt x="105" y="228"/>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Stimulate</a:t>
              </a:r>
              <a:br>
                <a:rPr lang="en-GB" sz="650" b="1" dirty="0">
                  <a:solidFill>
                    <a:srgbClr val="141414"/>
                  </a:solidFill>
                  <a:latin typeface="+mj-lt"/>
                </a:rPr>
              </a:br>
              <a:r>
                <a:rPr lang="en-GB" sz="650" b="1" dirty="0">
                  <a:solidFill>
                    <a:srgbClr val="141414"/>
                  </a:solidFill>
                  <a:latin typeface="+mj-lt"/>
                </a:rPr>
                <a:t>ideas</a:t>
              </a:r>
            </a:p>
          </p:txBody>
        </p:sp>
        <p:sp>
          <p:nvSpPr>
            <p:cNvPr id="230" name="Freeform 229">
              <a:extLst>
                <a:ext uri="{FF2B5EF4-FFF2-40B4-BE49-F238E27FC236}">
                  <a16:creationId xmlns:a16="http://schemas.microsoft.com/office/drawing/2014/main" id="{1AEE59EB-0DA1-490A-B162-580731D26907}"/>
                </a:ext>
              </a:extLst>
            </p:cNvPr>
            <p:cNvSpPr>
              <a:spLocks/>
            </p:cNvSpPr>
            <p:nvPr/>
          </p:nvSpPr>
          <p:spPr bwMode="auto">
            <a:xfrm>
              <a:off x="7648532" y="2714302"/>
              <a:ext cx="604947" cy="604947"/>
            </a:xfrm>
            <a:custGeom>
              <a:avLst/>
              <a:gdLst>
                <a:gd name="T0" fmla="*/ 72 w 227"/>
                <a:gd name="T1" fmla="*/ 23 h 227"/>
                <a:gd name="T2" fmla="*/ 205 w 227"/>
                <a:gd name="T3" fmla="*/ 72 h 227"/>
                <a:gd name="T4" fmla="*/ 155 w 227"/>
                <a:gd name="T5" fmla="*/ 205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3" y="0"/>
                    <a:pt x="182" y="22"/>
                    <a:pt x="205" y="72"/>
                  </a:cubicBezTo>
                  <a:cubicBezTo>
                    <a:pt x="227" y="122"/>
                    <a:pt x="205" y="182"/>
                    <a:pt x="155" y="205"/>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Develop</a:t>
              </a:r>
              <a:br>
                <a:rPr lang="en-GB" sz="650" b="1" dirty="0">
                  <a:solidFill>
                    <a:srgbClr val="141414"/>
                  </a:solidFill>
                  <a:latin typeface="+mj-lt"/>
                </a:rPr>
              </a:br>
              <a:r>
                <a:rPr lang="en-GB" sz="650" b="1" dirty="0">
                  <a:solidFill>
                    <a:srgbClr val="141414"/>
                  </a:solidFill>
                  <a:latin typeface="+mj-lt"/>
                </a:rPr>
                <a:t>&amp; refine</a:t>
              </a:r>
              <a:br>
                <a:rPr lang="en-GB" sz="650" b="1" dirty="0">
                  <a:solidFill>
                    <a:srgbClr val="141414"/>
                  </a:solidFill>
                  <a:latin typeface="+mj-lt"/>
                </a:rPr>
              </a:br>
              <a:r>
                <a:rPr lang="en-GB" sz="650" b="1" dirty="0">
                  <a:solidFill>
                    <a:srgbClr val="141414"/>
                  </a:solidFill>
                  <a:latin typeface="+mj-lt"/>
                </a:rPr>
                <a:t>ideas</a:t>
              </a:r>
            </a:p>
          </p:txBody>
        </p:sp>
        <p:sp>
          <p:nvSpPr>
            <p:cNvPr id="231" name="Freeform 227">
              <a:extLst>
                <a:ext uri="{FF2B5EF4-FFF2-40B4-BE49-F238E27FC236}">
                  <a16:creationId xmlns:a16="http://schemas.microsoft.com/office/drawing/2014/main" id="{F5B640BE-39D9-4CDA-B9FB-44AF9C3D880C}"/>
                </a:ext>
              </a:extLst>
            </p:cNvPr>
            <p:cNvSpPr>
              <a:spLocks/>
            </p:cNvSpPr>
            <p:nvPr/>
          </p:nvSpPr>
          <p:spPr bwMode="auto">
            <a:xfrm>
              <a:off x="7701885" y="3327862"/>
              <a:ext cx="604947" cy="604947"/>
            </a:xfrm>
            <a:custGeom>
              <a:avLst/>
              <a:gdLst>
                <a:gd name="T0" fmla="*/ 72 w 227"/>
                <a:gd name="T1" fmla="*/ 23 h 227"/>
                <a:gd name="T2" fmla="*/ 204 w 227"/>
                <a:gd name="T3" fmla="*/ 72 h 227"/>
                <a:gd name="T4" fmla="*/ 155 w 227"/>
                <a:gd name="T5" fmla="*/ 204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2" y="0"/>
                    <a:pt x="182" y="22"/>
                    <a:pt x="204" y="72"/>
                  </a:cubicBezTo>
                  <a:cubicBezTo>
                    <a:pt x="227" y="122"/>
                    <a:pt x="205" y="182"/>
                    <a:pt x="155" y="204"/>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Make storyboards</a:t>
              </a:r>
              <a:br>
                <a:rPr lang="en-GB" sz="650" b="1" dirty="0">
                  <a:solidFill>
                    <a:srgbClr val="141414"/>
                  </a:solidFill>
                  <a:latin typeface="+mj-lt"/>
                </a:rPr>
              </a:br>
              <a:r>
                <a:rPr lang="en-GB" sz="650" b="1" dirty="0">
                  <a:solidFill>
                    <a:srgbClr val="141414"/>
                  </a:solidFill>
                  <a:latin typeface="+mj-lt"/>
                </a:rPr>
                <a:t>or proto-</a:t>
              </a:r>
              <a:br>
                <a:rPr lang="en-GB" sz="650" b="1" dirty="0">
                  <a:solidFill>
                    <a:srgbClr val="141414"/>
                  </a:solidFill>
                  <a:latin typeface="+mj-lt"/>
                </a:rPr>
              </a:br>
              <a:r>
                <a:rPr lang="en-GB" sz="650" b="1" dirty="0">
                  <a:solidFill>
                    <a:srgbClr val="141414"/>
                  </a:solidFill>
                  <a:latin typeface="+mj-lt"/>
                </a:rPr>
                <a:t>types</a:t>
              </a:r>
            </a:p>
          </p:txBody>
        </p:sp>
        <p:sp>
          <p:nvSpPr>
            <p:cNvPr id="232" name="Freeform 220">
              <a:extLst>
                <a:ext uri="{FF2B5EF4-FFF2-40B4-BE49-F238E27FC236}">
                  <a16:creationId xmlns:a16="http://schemas.microsoft.com/office/drawing/2014/main" id="{66529590-9096-4933-9560-DB145F8EEC8B}"/>
                </a:ext>
              </a:extLst>
            </p:cNvPr>
            <p:cNvSpPr>
              <a:spLocks/>
            </p:cNvSpPr>
            <p:nvPr/>
          </p:nvSpPr>
          <p:spPr bwMode="auto">
            <a:xfrm>
              <a:off x="4737459" y="4786176"/>
              <a:ext cx="604947" cy="604947"/>
            </a:xfrm>
            <a:custGeom>
              <a:avLst/>
              <a:gdLst>
                <a:gd name="T0" fmla="*/ 56 w 227"/>
                <a:gd name="T1" fmla="*/ 195 h 227"/>
                <a:gd name="T2" fmla="*/ 31 w 227"/>
                <a:gd name="T3" fmla="*/ 56 h 227"/>
                <a:gd name="T4" fmla="*/ 170 w 227"/>
                <a:gd name="T5" fmla="*/ 31 h 227"/>
                <a:gd name="T6" fmla="*/ 195 w 227"/>
                <a:gd name="T7" fmla="*/ 170 h 227"/>
                <a:gd name="T8" fmla="*/ 56 w 227"/>
                <a:gd name="T9" fmla="*/ 195 h 227"/>
              </a:gdLst>
              <a:ahLst/>
              <a:cxnLst>
                <a:cxn ang="0">
                  <a:pos x="T0" y="T1"/>
                </a:cxn>
                <a:cxn ang="0">
                  <a:pos x="T2" y="T3"/>
                </a:cxn>
                <a:cxn ang="0">
                  <a:pos x="T4" y="T5"/>
                </a:cxn>
                <a:cxn ang="0">
                  <a:pos x="T6" y="T7"/>
                </a:cxn>
                <a:cxn ang="0">
                  <a:pos x="T8" y="T9"/>
                </a:cxn>
              </a:cxnLst>
              <a:rect l="0" t="0" r="r" b="b"/>
              <a:pathLst>
                <a:path w="227" h="227">
                  <a:moveTo>
                    <a:pt x="56" y="195"/>
                  </a:moveTo>
                  <a:cubicBezTo>
                    <a:pt x="11" y="164"/>
                    <a:pt x="0" y="102"/>
                    <a:pt x="31" y="56"/>
                  </a:cubicBezTo>
                  <a:cubicBezTo>
                    <a:pt x="63" y="11"/>
                    <a:pt x="125" y="0"/>
                    <a:pt x="170" y="31"/>
                  </a:cubicBezTo>
                  <a:cubicBezTo>
                    <a:pt x="215" y="63"/>
                    <a:pt x="227" y="125"/>
                    <a:pt x="195" y="170"/>
                  </a:cubicBezTo>
                  <a:cubicBezTo>
                    <a:pt x="164" y="216"/>
                    <a:pt x="102" y="227"/>
                    <a:pt x="56"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Identify</a:t>
              </a:r>
            </a:p>
            <a:p>
              <a:pPr algn="ctr">
                <a:lnSpc>
                  <a:spcPct val="120000"/>
                </a:lnSpc>
              </a:pPr>
              <a:r>
                <a:rPr lang="en-GB" sz="650" b="1" dirty="0">
                  <a:solidFill>
                    <a:srgbClr val="141414"/>
                  </a:solidFill>
                  <a:latin typeface="+mj-lt"/>
                </a:rPr>
                <a:t>strengths</a:t>
              </a:r>
            </a:p>
            <a:p>
              <a:pPr algn="ctr">
                <a:lnSpc>
                  <a:spcPct val="120000"/>
                </a:lnSpc>
              </a:pPr>
              <a:r>
                <a:rPr lang="en-GB" sz="650" b="1" dirty="0">
                  <a:solidFill>
                    <a:srgbClr val="141414"/>
                  </a:solidFill>
                  <a:latin typeface="+mj-lt"/>
                </a:rPr>
                <a:t>&amp; weak-</a:t>
              </a:r>
              <a:br>
                <a:rPr lang="en-GB" sz="650" b="1" dirty="0">
                  <a:solidFill>
                    <a:srgbClr val="141414"/>
                  </a:solidFill>
                  <a:latin typeface="+mj-lt"/>
                </a:rPr>
              </a:br>
              <a:r>
                <a:rPr lang="en-GB" sz="650" b="1" dirty="0" err="1">
                  <a:solidFill>
                    <a:srgbClr val="141414"/>
                  </a:solidFill>
                  <a:latin typeface="+mj-lt"/>
                </a:rPr>
                <a:t>nesses</a:t>
              </a:r>
              <a:endParaRPr lang="en-GB" sz="650" b="1" dirty="0">
                <a:solidFill>
                  <a:srgbClr val="141414"/>
                </a:solidFill>
                <a:latin typeface="+mj-lt"/>
              </a:endParaRPr>
            </a:p>
          </p:txBody>
        </p:sp>
        <p:sp>
          <p:nvSpPr>
            <p:cNvPr id="233" name="Freeform 221">
              <a:extLst>
                <a:ext uri="{FF2B5EF4-FFF2-40B4-BE49-F238E27FC236}">
                  <a16:creationId xmlns:a16="http://schemas.microsoft.com/office/drawing/2014/main" id="{A1F1643D-89A5-4FFF-840C-F4E7C8BF8DD3}"/>
                </a:ext>
              </a:extLst>
            </p:cNvPr>
            <p:cNvSpPr>
              <a:spLocks/>
            </p:cNvSpPr>
            <p:nvPr/>
          </p:nvSpPr>
          <p:spPr bwMode="auto">
            <a:xfrm>
              <a:off x="5297665" y="5032935"/>
              <a:ext cx="604947" cy="604947"/>
            </a:xfrm>
            <a:custGeom>
              <a:avLst/>
              <a:gdLst>
                <a:gd name="T0" fmla="*/ 57 w 227"/>
                <a:gd name="T1" fmla="*/ 196 h 227"/>
                <a:gd name="T2" fmla="*/ 32 w 227"/>
                <a:gd name="T3" fmla="*/ 57 h 227"/>
                <a:gd name="T4" fmla="*/ 171 w 227"/>
                <a:gd name="T5" fmla="*/ 32 h 227"/>
                <a:gd name="T6" fmla="*/ 196 w 227"/>
                <a:gd name="T7" fmla="*/ 171 h 227"/>
                <a:gd name="T8" fmla="*/ 57 w 227"/>
                <a:gd name="T9" fmla="*/ 196 h 227"/>
              </a:gdLst>
              <a:ahLst/>
              <a:cxnLst>
                <a:cxn ang="0">
                  <a:pos x="T0" y="T1"/>
                </a:cxn>
                <a:cxn ang="0">
                  <a:pos x="T2" y="T3"/>
                </a:cxn>
                <a:cxn ang="0">
                  <a:pos x="T4" y="T5"/>
                </a:cxn>
                <a:cxn ang="0">
                  <a:pos x="T6" y="T7"/>
                </a:cxn>
                <a:cxn ang="0">
                  <a:pos x="T8" y="T9"/>
                </a:cxn>
              </a:cxnLst>
              <a:rect l="0" t="0" r="r" b="b"/>
              <a:pathLst>
                <a:path w="227" h="227">
                  <a:moveTo>
                    <a:pt x="57" y="196"/>
                  </a:moveTo>
                  <a:cubicBezTo>
                    <a:pt x="11" y="164"/>
                    <a:pt x="0" y="102"/>
                    <a:pt x="32" y="57"/>
                  </a:cubicBezTo>
                  <a:cubicBezTo>
                    <a:pt x="63" y="12"/>
                    <a:pt x="125" y="0"/>
                    <a:pt x="171" y="32"/>
                  </a:cubicBezTo>
                  <a:cubicBezTo>
                    <a:pt x="216" y="63"/>
                    <a:pt x="227" y="126"/>
                    <a:pt x="196" y="171"/>
                  </a:cubicBezTo>
                  <a:cubicBezTo>
                    <a:pt x="164" y="216"/>
                    <a:pt x="102" y="227"/>
                    <a:pt x="57"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Estimate</a:t>
              </a:r>
              <a:br>
                <a:rPr lang="en-GB" sz="650" b="1" dirty="0">
                  <a:solidFill>
                    <a:srgbClr val="141414"/>
                  </a:solidFill>
                  <a:latin typeface="+mj-lt"/>
                </a:rPr>
              </a:br>
              <a:r>
                <a:rPr lang="en-GB" sz="650" b="1" dirty="0">
                  <a:solidFill>
                    <a:srgbClr val="141414"/>
                  </a:solidFill>
                  <a:latin typeface="+mj-lt"/>
                </a:rPr>
                <a:t>exclusion</a:t>
              </a:r>
            </a:p>
          </p:txBody>
        </p:sp>
        <p:sp>
          <p:nvSpPr>
            <p:cNvPr id="234" name="Freeform 222">
              <a:extLst>
                <a:ext uri="{FF2B5EF4-FFF2-40B4-BE49-F238E27FC236}">
                  <a16:creationId xmlns:a16="http://schemas.microsoft.com/office/drawing/2014/main" id="{B351F686-DF84-40DD-B2A7-F3D91E2EE44B}"/>
                </a:ext>
              </a:extLst>
            </p:cNvPr>
            <p:cNvSpPr>
              <a:spLocks/>
            </p:cNvSpPr>
            <p:nvPr/>
          </p:nvSpPr>
          <p:spPr bwMode="auto">
            <a:xfrm>
              <a:off x="7034425" y="4640012"/>
              <a:ext cx="604947" cy="604947"/>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Agree</a:t>
              </a:r>
              <a:br>
                <a:rPr lang="en-GB" sz="650" b="1" dirty="0">
                  <a:solidFill>
                    <a:srgbClr val="141414"/>
                  </a:solidFill>
                  <a:latin typeface="+mj-lt"/>
                </a:rPr>
              </a:br>
              <a:r>
                <a:rPr lang="en-GB" sz="650" b="1" dirty="0">
                  <a:solidFill>
                    <a:srgbClr val="141414"/>
                  </a:solidFill>
                  <a:latin typeface="+mj-lt"/>
                </a:rPr>
                <a:t>success</a:t>
              </a:r>
              <a:br>
                <a:rPr lang="en-GB" sz="650" b="1" dirty="0">
                  <a:solidFill>
                    <a:srgbClr val="141414"/>
                  </a:solidFill>
                  <a:latin typeface="+mj-lt"/>
                </a:rPr>
              </a:br>
              <a:r>
                <a:rPr lang="en-GB" sz="650" b="1" dirty="0">
                  <a:solidFill>
                    <a:srgbClr val="141414"/>
                  </a:solidFill>
                  <a:latin typeface="+mj-lt"/>
                </a:rPr>
                <a:t>criteria</a:t>
              </a:r>
            </a:p>
          </p:txBody>
        </p:sp>
        <p:sp>
          <p:nvSpPr>
            <p:cNvPr id="235" name="Freeform 223">
              <a:extLst>
                <a:ext uri="{FF2B5EF4-FFF2-40B4-BE49-F238E27FC236}">
                  <a16:creationId xmlns:a16="http://schemas.microsoft.com/office/drawing/2014/main" id="{4F9D9E89-6A1F-4FA5-851E-5DD1D56F385D}"/>
                </a:ext>
              </a:extLst>
            </p:cNvPr>
            <p:cNvSpPr>
              <a:spLocks/>
            </p:cNvSpPr>
            <p:nvPr/>
          </p:nvSpPr>
          <p:spPr bwMode="auto">
            <a:xfrm>
              <a:off x="5914560" y="5096291"/>
              <a:ext cx="604947" cy="604947"/>
            </a:xfrm>
            <a:custGeom>
              <a:avLst/>
              <a:gdLst>
                <a:gd name="T0" fmla="*/ 57 w 227"/>
                <a:gd name="T1" fmla="*/ 195 h 227"/>
                <a:gd name="T2" fmla="*/ 32 w 227"/>
                <a:gd name="T3" fmla="*/ 56 h 227"/>
                <a:gd name="T4" fmla="*/ 171 w 227"/>
                <a:gd name="T5" fmla="*/ 31 h 227"/>
                <a:gd name="T6" fmla="*/ 196 w 227"/>
                <a:gd name="T7" fmla="*/ 170 h 227"/>
                <a:gd name="T8" fmla="*/ 57 w 227"/>
                <a:gd name="T9" fmla="*/ 195 h 227"/>
              </a:gdLst>
              <a:ahLst/>
              <a:cxnLst>
                <a:cxn ang="0">
                  <a:pos x="T0" y="T1"/>
                </a:cxn>
                <a:cxn ang="0">
                  <a:pos x="T2" y="T3"/>
                </a:cxn>
                <a:cxn ang="0">
                  <a:pos x="T4" y="T5"/>
                </a:cxn>
                <a:cxn ang="0">
                  <a:pos x="T6" y="T7"/>
                </a:cxn>
                <a:cxn ang="0">
                  <a:pos x="T8" y="T9"/>
                </a:cxn>
              </a:cxnLst>
              <a:rect l="0" t="0" r="r" b="b"/>
              <a:pathLst>
                <a:path w="227" h="227">
                  <a:moveTo>
                    <a:pt x="57" y="195"/>
                  </a:moveTo>
                  <a:cubicBezTo>
                    <a:pt x="11" y="164"/>
                    <a:pt x="0" y="101"/>
                    <a:pt x="32" y="56"/>
                  </a:cubicBezTo>
                  <a:cubicBezTo>
                    <a:pt x="63" y="11"/>
                    <a:pt x="125" y="0"/>
                    <a:pt x="171" y="31"/>
                  </a:cubicBezTo>
                  <a:cubicBezTo>
                    <a:pt x="216" y="63"/>
                    <a:pt x="227" y="125"/>
                    <a:pt x="196" y="170"/>
                  </a:cubicBezTo>
                  <a:cubicBezTo>
                    <a:pt x="164" y="215"/>
                    <a:pt x="102" y="227"/>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Gather</a:t>
              </a:r>
              <a:br>
                <a:rPr lang="en-GB" sz="650" b="1" dirty="0">
                  <a:solidFill>
                    <a:srgbClr val="141414"/>
                  </a:solidFill>
                  <a:latin typeface="+mj-lt"/>
                </a:rPr>
              </a:br>
              <a:r>
                <a:rPr lang="en-GB" sz="650" b="1" dirty="0">
                  <a:solidFill>
                    <a:srgbClr val="141414"/>
                  </a:solidFill>
                  <a:latin typeface="+mj-lt"/>
                </a:rPr>
                <a:t>expert</a:t>
              </a:r>
              <a:br>
                <a:rPr lang="en-GB" sz="650" b="1" dirty="0">
                  <a:solidFill>
                    <a:srgbClr val="141414"/>
                  </a:solidFill>
                  <a:latin typeface="+mj-lt"/>
                </a:rPr>
              </a:br>
              <a:r>
                <a:rPr lang="en-GB" sz="650" b="1" dirty="0">
                  <a:solidFill>
                    <a:srgbClr val="141414"/>
                  </a:solidFill>
                  <a:latin typeface="+mj-lt"/>
                </a:rPr>
                <a:t>feedback</a:t>
              </a:r>
            </a:p>
          </p:txBody>
        </p:sp>
        <p:sp>
          <p:nvSpPr>
            <p:cNvPr id="236" name="Freeform 224">
              <a:extLst>
                <a:ext uri="{FF2B5EF4-FFF2-40B4-BE49-F238E27FC236}">
                  <a16:creationId xmlns:a16="http://schemas.microsoft.com/office/drawing/2014/main" id="{6FAE2A0C-EA23-4498-A2D7-14957E1B8E2F}"/>
                </a:ext>
              </a:extLst>
            </p:cNvPr>
            <p:cNvSpPr>
              <a:spLocks/>
            </p:cNvSpPr>
            <p:nvPr/>
          </p:nvSpPr>
          <p:spPr bwMode="auto">
            <a:xfrm>
              <a:off x="6509223" y="4966243"/>
              <a:ext cx="604947" cy="604947"/>
            </a:xfrm>
            <a:custGeom>
              <a:avLst/>
              <a:gdLst>
                <a:gd name="T0" fmla="*/ 57 w 227"/>
                <a:gd name="T1" fmla="*/ 195 h 226"/>
                <a:gd name="T2" fmla="*/ 32 w 227"/>
                <a:gd name="T3" fmla="*/ 56 h 226"/>
                <a:gd name="T4" fmla="*/ 171 w 227"/>
                <a:gd name="T5" fmla="*/ 31 h 226"/>
                <a:gd name="T6" fmla="*/ 196 w 227"/>
                <a:gd name="T7" fmla="*/ 170 h 226"/>
                <a:gd name="T8" fmla="*/ 57 w 227"/>
                <a:gd name="T9" fmla="*/ 195 h 226"/>
              </a:gdLst>
              <a:ahLst/>
              <a:cxnLst>
                <a:cxn ang="0">
                  <a:pos x="T0" y="T1"/>
                </a:cxn>
                <a:cxn ang="0">
                  <a:pos x="T2" y="T3"/>
                </a:cxn>
                <a:cxn ang="0">
                  <a:pos x="T4" y="T5"/>
                </a:cxn>
                <a:cxn ang="0">
                  <a:pos x="T6" y="T7"/>
                </a:cxn>
                <a:cxn ang="0">
                  <a:pos x="T8" y="T9"/>
                </a:cxn>
              </a:cxnLst>
              <a:rect l="0" t="0" r="r" b="b"/>
              <a:pathLst>
                <a:path w="227" h="226">
                  <a:moveTo>
                    <a:pt x="57" y="195"/>
                  </a:moveTo>
                  <a:cubicBezTo>
                    <a:pt x="12" y="164"/>
                    <a:pt x="0" y="101"/>
                    <a:pt x="32" y="56"/>
                  </a:cubicBezTo>
                  <a:cubicBezTo>
                    <a:pt x="63" y="11"/>
                    <a:pt x="125" y="0"/>
                    <a:pt x="171" y="31"/>
                  </a:cubicBezTo>
                  <a:cubicBezTo>
                    <a:pt x="216" y="62"/>
                    <a:pt x="227" y="125"/>
                    <a:pt x="196" y="170"/>
                  </a:cubicBezTo>
                  <a:cubicBezTo>
                    <a:pt x="164" y="215"/>
                    <a:pt x="102" y="226"/>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Gather</a:t>
              </a:r>
              <a:br>
                <a:rPr lang="en-GB" sz="650" b="1" dirty="0">
                  <a:solidFill>
                    <a:srgbClr val="141414"/>
                  </a:solidFill>
                  <a:latin typeface="+mj-lt"/>
                </a:rPr>
              </a:br>
              <a:r>
                <a:rPr lang="en-GB" sz="650" b="1" dirty="0">
                  <a:solidFill>
                    <a:srgbClr val="141414"/>
                  </a:solidFill>
                  <a:latin typeface="+mj-lt"/>
                </a:rPr>
                <a:t>user</a:t>
              </a:r>
              <a:br>
                <a:rPr lang="en-GB" sz="650" b="1" dirty="0">
                  <a:solidFill>
                    <a:srgbClr val="141414"/>
                  </a:solidFill>
                  <a:latin typeface="+mj-lt"/>
                </a:rPr>
              </a:br>
              <a:r>
                <a:rPr lang="en-GB" sz="650" b="1" dirty="0">
                  <a:solidFill>
                    <a:srgbClr val="141414"/>
                  </a:solidFill>
                  <a:latin typeface="+mj-lt"/>
                </a:rPr>
                <a:t>feedback</a:t>
              </a:r>
            </a:p>
          </p:txBody>
        </p:sp>
        <p:sp>
          <p:nvSpPr>
            <p:cNvPr id="237" name="Oval 236">
              <a:extLst>
                <a:ext uri="{FF2B5EF4-FFF2-40B4-BE49-F238E27FC236}">
                  <a16:creationId xmlns:a16="http://schemas.microsoft.com/office/drawing/2014/main" id="{21F9B4EA-A299-4388-8759-AFA9F9B410CF}"/>
                </a:ext>
              </a:extLst>
            </p:cNvPr>
            <p:cNvSpPr/>
            <p:nvPr userDrawn="1"/>
          </p:nvSpPr>
          <p:spPr>
            <a:xfrm>
              <a:off x="5225268" y="2706366"/>
              <a:ext cx="1754993" cy="16561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650">
                <a:latin typeface="+mj-lt"/>
              </a:endParaRPr>
            </a:p>
          </p:txBody>
        </p:sp>
      </p:grpSp>
    </p:spTree>
    <p:extLst>
      <p:ext uri="{BB962C8B-B14F-4D97-AF65-F5344CB8AC3E}">
        <p14:creationId xmlns:p14="http://schemas.microsoft.com/office/powerpoint/2010/main" val="340109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FFD6"/>
        </a:solidFill>
        <a:effectLst/>
      </p:bgPr>
    </p:bg>
    <p:spTree>
      <p:nvGrpSpPr>
        <p:cNvPr id="1" name=""/>
        <p:cNvGrpSpPr/>
        <p:nvPr/>
      </p:nvGrpSpPr>
      <p:grpSpPr>
        <a:xfrm>
          <a:off x="0" y="0"/>
          <a:ext cx="0" cy="0"/>
          <a:chOff x="0" y="0"/>
          <a:chExt cx="0" cy="0"/>
        </a:xfrm>
      </p:grpSpPr>
      <p:sp>
        <p:nvSpPr>
          <p:cNvPr id="88" name="Freeform 70">
            <a:extLst>
              <a:ext uri="{FF2B5EF4-FFF2-40B4-BE49-F238E27FC236}">
                <a16:creationId xmlns:a16="http://schemas.microsoft.com/office/drawing/2014/main" id="{B4108006-11C7-40A5-80BE-8879DBB98CA4}"/>
              </a:ext>
            </a:extLst>
          </p:cNvPr>
          <p:cNvSpPr>
            <a:spLocks/>
          </p:cNvSpPr>
          <p:nvPr userDrawn="1"/>
        </p:nvSpPr>
        <p:spPr bwMode="auto">
          <a:xfrm flipH="1">
            <a:off x="6045555" y="0"/>
            <a:ext cx="45719" cy="3428871"/>
          </a:xfrm>
          <a:custGeom>
            <a:avLst/>
            <a:gdLst>
              <a:gd name="T0" fmla="*/ 0 h 38204"/>
              <a:gd name="T1" fmla="*/ 38204 h 38204"/>
              <a:gd name="T2" fmla="*/ 38204 h 38204"/>
              <a:gd name="T3" fmla="*/ 38204 h 38204"/>
              <a:gd name="T4" fmla="*/ 38204 h 38204"/>
            </a:gdLst>
            <a:ahLst/>
            <a:cxnLst>
              <a:cxn ang="0">
                <a:pos x="0" y="T0"/>
              </a:cxn>
              <a:cxn ang="0">
                <a:pos x="0" y="T1"/>
              </a:cxn>
              <a:cxn ang="0">
                <a:pos x="0" y="T2"/>
              </a:cxn>
              <a:cxn ang="0">
                <a:pos x="0" y="T3"/>
              </a:cxn>
              <a:cxn ang="0">
                <a:pos x="0" y="T4"/>
              </a:cxn>
            </a:cxnLst>
            <a:rect l="0" t="0" r="r" b="b"/>
            <a:pathLst>
              <a:path h="38204">
                <a:moveTo>
                  <a:pt x="0" y="0"/>
                </a:moveTo>
                <a:lnTo>
                  <a:pt x="0" y="38204"/>
                </a:lnTo>
                <a:lnTo>
                  <a:pt x="0" y="38204"/>
                </a:lnTo>
                <a:lnTo>
                  <a:pt x="0" y="38204"/>
                </a:lnTo>
                <a:lnTo>
                  <a:pt x="0" y="38204"/>
                </a:lnTo>
              </a:path>
            </a:pathLst>
          </a:custGeom>
          <a:noFill/>
          <a:ln w="61722"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89" name="Line 71">
            <a:extLst>
              <a:ext uri="{FF2B5EF4-FFF2-40B4-BE49-F238E27FC236}">
                <a16:creationId xmlns:a16="http://schemas.microsoft.com/office/drawing/2014/main" id="{89C47EF6-C87B-4B20-908E-414A1BEC2554}"/>
              </a:ext>
            </a:extLst>
          </p:cNvPr>
          <p:cNvSpPr>
            <a:spLocks noChangeShapeType="1"/>
          </p:cNvSpPr>
          <p:nvPr userDrawn="1"/>
        </p:nvSpPr>
        <p:spPr bwMode="auto">
          <a:xfrm flipH="1" flipV="1">
            <a:off x="6108344" y="3453560"/>
            <a:ext cx="6020337" cy="3323675"/>
          </a:xfrm>
          <a:prstGeom prst="line">
            <a:avLst/>
          </a:prstGeom>
          <a:noFill/>
          <a:ln w="61722"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96" name="Line 69">
            <a:extLst>
              <a:ext uri="{FF2B5EF4-FFF2-40B4-BE49-F238E27FC236}">
                <a16:creationId xmlns:a16="http://schemas.microsoft.com/office/drawing/2014/main" id="{2F8B2C8B-87C5-48B0-9024-21DF223B00ED}"/>
              </a:ext>
            </a:extLst>
          </p:cNvPr>
          <p:cNvSpPr>
            <a:spLocks noChangeShapeType="1"/>
          </p:cNvSpPr>
          <p:nvPr userDrawn="1"/>
        </p:nvSpPr>
        <p:spPr bwMode="auto">
          <a:xfrm flipV="1">
            <a:off x="0" y="3453560"/>
            <a:ext cx="6108345" cy="3404440"/>
          </a:xfrm>
          <a:prstGeom prst="line">
            <a:avLst/>
          </a:prstGeom>
          <a:noFill/>
          <a:ln w="61722"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grpSp>
        <p:nvGrpSpPr>
          <p:cNvPr id="82" name="Group 81">
            <a:extLst>
              <a:ext uri="{FF2B5EF4-FFF2-40B4-BE49-F238E27FC236}">
                <a16:creationId xmlns:a16="http://schemas.microsoft.com/office/drawing/2014/main" id="{3FF1AE62-C33F-4F6B-A92D-4514B033A1A6}"/>
              </a:ext>
            </a:extLst>
          </p:cNvPr>
          <p:cNvGrpSpPr/>
          <p:nvPr userDrawn="1"/>
        </p:nvGrpSpPr>
        <p:grpSpPr>
          <a:xfrm>
            <a:off x="3857287" y="1261294"/>
            <a:ext cx="4548010" cy="4684673"/>
            <a:chOff x="3857287" y="1261294"/>
            <a:chExt cx="4548010" cy="4684673"/>
          </a:xfrm>
        </p:grpSpPr>
        <p:sp>
          <p:nvSpPr>
            <p:cNvPr id="83" name="Oval 82">
              <a:extLst>
                <a:ext uri="{FF2B5EF4-FFF2-40B4-BE49-F238E27FC236}">
                  <a16:creationId xmlns:a16="http://schemas.microsoft.com/office/drawing/2014/main" id="{21152216-CD26-4CF0-A062-20053B0E7AAD}"/>
                </a:ext>
              </a:extLst>
            </p:cNvPr>
            <p:cNvSpPr>
              <a:spLocks noChangeArrowheads="1"/>
            </p:cNvSpPr>
            <p:nvPr/>
          </p:nvSpPr>
          <p:spPr bwMode="auto">
            <a:xfrm>
              <a:off x="5131896" y="2524842"/>
              <a:ext cx="1921442" cy="1925085"/>
            </a:xfrm>
            <a:prstGeom prst="ellipse">
              <a:avLst/>
            </a:prstGeom>
            <a:solidFill>
              <a:schemeClr val="tx2"/>
            </a:solidFill>
            <a:ln w="11112"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84" name="Freeform 6">
              <a:extLst>
                <a:ext uri="{FF2B5EF4-FFF2-40B4-BE49-F238E27FC236}">
                  <a16:creationId xmlns:a16="http://schemas.microsoft.com/office/drawing/2014/main" id="{D2378684-04AA-4601-8B9D-FAD4FDE085DE}"/>
                </a:ext>
              </a:extLst>
            </p:cNvPr>
            <p:cNvSpPr>
              <a:spLocks/>
            </p:cNvSpPr>
            <p:nvPr/>
          </p:nvSpPr>
          <p:spPr bwMode="auto">
            <a:xfrm>
              <a:off x="4511968" y="4378045"/>
              <a:ext cx="3428103" cy="1490425"/>
            </a:xfrm>
            <a:custGeom>
              <a:avLst/>
              <a:gdLst>
                <a:gd name="T0" fmla="*/ 1288 w 1288"/>
                <a:gd name="T1" fmla="*/ 134 h 559"/>
                <a:gd name="T2" fmla="*/ 1013 w 1288"/>
                <a:gd name="T3" fmla="*/ 391 h 559"/>
                <a:gd name="T4" fmla="*/ 111 w 1288"/>
                <a:gd name="T5" fmla="*/ 350 h 559"/>
                <a:gd name="T6" fmla="*/ 111 w 1288"/>
                <a:gd name="T7" fmla="*/ 350 h 559"/>
                <a:gd name="T8" fmla="*/ 90 w 1288"/>
                <a:gd name="T9" fmla="*/ 379 h 559"/>
                <a:gd name="T10" fmla="*/ 0 w 1288"/>
                <a:gd name="T11" fmla="*/ 67 h 559"/>
                <a:gd name="T12" fmla="*/ 271 w 1288"/>
                <a:gd name="T13" fmla="*/ 123 h 559"/>
                <a:gd name="T14" fmla="*/ 250 w 1288"/>
                <a:gd name="T15" fmla="*/ 153 h 559"/>
                <a:gd name="T16" fmla="*/ 250 w 1288"/>
                <a:gd name="T17" fmla="*/ 153 h 559"/>
                <a:gd name="T18" fmla="*/ 892 w 1288"/>
                <a:gd name="T19" fmla="*/ 183 h 559"/>
                <a:gd name="T20" fmla="*/ 1089 w 1288"/>
                <a:gd name="T21" fmla="*/ 0 h 559"/>
                <a:gd name="T22" fmla="*/ 1288 w 1288"/>
                <a:gd name="T23" fmla="*/ 13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8" h="559">
                  <a:moveTo>
                    <a:pt x="1288" y="134"/>
                  </a:moveTo>
                  <a:cubicBezTo>
                    <a:pt x="1219" y="236"/>
                    <a:pt x="1127" y="325"/>
                    <a:pt x="1013" y="391"/>
                  </a:cubicBezTo>
                  <a:cubicBezTo>
                    <a:pt x="721" y="559"/>
                    <a:pt x="369" y="532"/>
                    <a:pt x="111" y="350"/>
                  </a:cubicBezTo>
                  <a:cubicBezTo>
                    <a:pt x="111" y="350"/>
                    <a:pt x="111" y="350"/>
                    <a:pt x="111" y="350"/>
                  </a:cubicBezTo>
                  <a:cubicBezTo>
                    <a:pt x="90" y="379"/>
                    <a:pt x="90" y="379"/>
                    <a:pt x="90" y="379"/>
                  </a:cubicBezTo>
                  <a:cubicBezTo>
                    <a:pt x="32" y="282"/>
                    <a:pt x="1" y="132"/>
                    <a:pt x="0" y="67"/>
                  </a:cubicBezTo>
                  <a:cubicBezTo>
                    <a:pt x="104" y="116"/>
                    <a:pt x="217" y="130"/>
                    <a:pt x="271" y="123"/>
                  </a:cubicBezTo>
                  <a:cubicBezTo>
                    <a:pt x="250" y="153"/>
                    <a:pt x="250" y="153"/>
                    <a:pt x="250" y="153"/>
                  </a:cubicBezTo>
                  <a:cubicBezTo>
                    <a:pt x="250" y="153"/>
                    <a:pt x="250" y="153"/>
                    <a:pt x="250" y="153"/>
                  </a:cubicBezTo>
                  <a:cubicBezTo>
                    <a:pt x="434" y="283"/>
                    <a:pt x="684" y="303"/>
                    <a:pt x="892" y="183"/>
                  </a:cubicBezTo>
                  <a:cubicBezTo>
                    <a:pt x="974" y="136"/>
                    <a:pt x="1040" y="72"/>
                    <a:pt x="1089" y="0"/>
                  </a:cubicBezTo>
                  <a:lnTo>
                    <a:pt x="1288" y="134"/>
                  </a:lnTo>
                  <a:close/>
                </a:path>
              </a:pathLst>
            </a:custGeom>
            <a:solidFill>
              <a:srgbClr val="612D70"/>
            </a:solidFill>
            <a:ln w="21114" cap="flat">
              <a:solidFill>
                <a:srgbClr val="612D70"/>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85" name="Line 7">
              <a:extLst>
                <a:ext uri="{FF2B5EF4-FFF2-40B4-BE49-F238E27FC236}">
                  <a16:creationId xmlns:a16="http://schemas.microsoft.com/office/drawing/2014/main" id="{A6578AD0-1B80-4412-A7F1-9E981E613DD8}"/>
                </a:ext>
              </a:extLst>
            </p:cNvPr>
            <p:cNvSpPr>
              <a:spLocks noChangeShapeType="1"/>
            </p:cNvSpPr>
            <p:nvPr/>
          </p:nvSpPr>
          <p:spPr bwMode="auto">
            <a:xfrm>
              <a:off x="4844913" y="4372429"/>
              <a:ext cx="0" cy="0"/>
            </a:xfrm>
            <a:prstGeom prst="line">
              <a:avLst/>
            </a:prstGeom>
            <a:noFill/>
            <a:ln w="358927" cap="flat">
              <a:solidFill>
                <a:srgbClr val="6666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93" name="Freeform 8">
              <a:extLst>
                <a:ext uri="{FF2B5EF4-FFF2-40B4-BE49-F238E27FC236}">
                  <a16:creationId xmlns:a16="http://schemas.microsoft.com/office/drawing/2014/main" id="{12923701-953D-457D-8A70-96CD0B8C2A1A}"/>
                </a:ext>
              </a:extLst>
            </p:cNvPr>
            <p:cNvSpPr>
              <a:spLocks/>
            </p:cNvSpPr>
            <p:nvPr/>
          </p:nvSpPr>
          <p:spPr bwMode="auto">
            <a:xfrm>
              <a:off x="3865135" y="1367994"/>
              <a:ext cx="2094080" cy="3097657"/>
            </a:xfrm>
            <a:custGeom>
              <a:avLst/>
              <a:gdLst>
                <a:gd name="T0" fmla="*/ 85 w 787"/>
                <a:gd name="T1" fmla="*/ 1162 h 1162"/>
                <a:gd name="T2" fmla="*/ 0 w 787"/>
                <a:gd name="T3" fmla="*/ 795 h 1162"/>
                <a:gd name="T4" fmla="*/ 486 w 787"/>
                <a:gd name="T5" fmla="*/ 35 h 1162"/>
                <a:gd name="T6" fmla="*/ 486 w 787"/>
                <a:gd name="T7" fmla="*/ 35 h 1162"/>
                <a:gd name="T8" fmla="*/ 472 w 787"/>
                <a:gd name="T9" fmla="*/ 2 h 1162"/>
                <a:gd name="T10" fmla="*/ 787 w 787"/>
                <a:gd name="T11" fmla="*/ 80 h 1162"/>
                <a:gd name="T12" fmla="*/ 603 w 787"/>
                <a:gd name="T13" fmla="*/ 287 h 1162"/>
                <a:gd name="T14" fmla="*/ 587 w 787"/>
                <a:gd name="T15" fmla="*/ 253 h 1162"/>
                <a:gd name="T16" fmla="*/ 587 w 787"/>
                <a:gd name="T17" fmla="*/ 253 h 1162"/>
                <a:gd name="T18" fmla="*/ 241 w 787"/>
                <a:gd name="T19" fmla="*/ 795 h 1162"/>
                <a:gd name="T20" fmla="*/ 301 w 787"/>
                <a:gd name="T21" fmla="*/ 1056 h 1162"/>
                <a:gd name="T22" fmla="*/ 85 w 787"/>
                <a:gd name="T23" fmla="*/ 116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7" h="1162">
                  <a:moveTo>
                    <a:pt x="85" y="1162"/>
                  </a:moveTo>
                  <a:cubicBezTo>
                    <a:pt x="30" y="1051"/>
                    <a:pt x="0" y="927"/>
                    <a:pt x="0" y="795"/>
                  </a:cubicBezTo>
                  <a:cubicBezTo>
                    <a:pt x="0" y="458"/>
                    <a:pt x="199" y="167"/>
                    <a:pt x="486" y="35"/>
                  </a:cubicBezTo>
                  <a:cubicBezTo>
                    <a:pt x="486" y="35"/>
                    <a:pt x="486" y="35"/>
                    <a:pt x="486" y="35"/>
                  </a:cubicBezTo>
                  <a:cubicBezTo>
                    <a:pt x="472" y="2"/>
                    <a:pt x="472" y="2"/>
                    <a:pt x="472" y="2"/>
                  </a:cubicBezTo>
                  <a:cubicBezTo>
                    <a:pt x="585" y="0"/>
                    <a:pt x="730" y="48"/>
                    <a:pt x="787" y="80"/>
                  </a:cubicBezTo>
                  <a:cubicBezTo>
                    <a:pt x="692" y="146"/>
                    <a:pt x="624" y="236"/>
                    <a:pt x="603" y="287"/>
                  </a:cubicBezTo>
                  <a:cubicBezTo>
                    <a:pt x="587" y="253"/>
                    <a:pt x="587" y="253"/>
                    <a:pt x="587" y="253"/>
                  </a:cubicBezTo>
                  <a:cubicBezTo>
                    <a:pt x="587" y="253"/>
                    <a:pt x="587" y="253"/>
                    <a:pt x="587" y="253"/>
                  </a:cubicBezTo>
                  <a:cubicBezTo>
                    <a:pt x="383" y="348"/>
                    <a:pt x="241" y="555"/>
                    <a:pt x="241" y="795"/>
                  </a:cubicBezTo>
                  <a:cubicBezTo>
                    <a:pt x="241" y="889"/>
                    <a:pt x="262" y="978"/>
                    <a:pt x="301" y="1056"/>
                  </a:cubicBezTo>
                  <a:lnTo>
                    <a:pt x="85" y="1162"/>
                  </a:lnTo>
                  <a:close/>
                </a:path>
              </a:pathLst>
            </a:custGeom>
            <a:solidFill>
              <a:schemeClr val="accent3"/>
            </a:solidFill>
            <a:ln w="21114"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94" name="Freeform 9">
              <a:extLst>
                <a:ext uri="{FF2B5EF4-FFF2-40B4-BE49-F238E27FC236}">
                  <a16:creationId xmlns:a16="http://schemas.microsoft.com/office/drawing/2014/main" id="{0E23DE3C-9511-44E8-9529-30C57FE056F2}"/>
                </a:ext>
              </a:extLst>
            </p:cNvPr>
            <p:cNvSpPr>
              <a:spLocks/>
            </p:cNvSpPr>
            <p:nvPr/>
          </p:nvSpPr>
          <p:spPr bwMode="auto">
            <a:xfrm>
              <a:off x="6204720" y="1261294"/>
              <a:ext cx="2200577" cy="3062839"/>
            </a:xfrm>
            <a:custGeom>
              <a:avLst/>
              <a:gdLst>
                <a:gd name="T0" fmla="*/ 16 w 827"/>
                <a:gd name="T1" fmla="*/ 0 h 1149"/>
                <a:gd name="T2" fmla="*/ 377 w 827"/>
                <a:gd name="T3" fmla="*/ 110 h 1149"/>
                <a:gd name="T4" fmla="*/ 792 w 827"/>
                <a:gd name="T5" fmla="*/ 911 h 1149"/>
                <a:gd name="T6" fmla="*/ 792 w 827"/>
                <a:gd name="T7" fmla="*/ 911 h 1149"/>
                <a:gd name="T8" fmla="*/ 827 w 827"/>
                <a:gd name="T9" fmla="*/ 915 h 1149"/>
                <a:gd name="T10" fmla="*/ 602 w 827"/>
                <a:gd name="T11" fmla="*/ 1149 h 1149"/>
                <a:gd name="T12" fmla="*/ 516 w 827"/>
                <a:gd name="T13" fmla="*/ 886 h 1149"/>
                <a:gd name="T14" fmla="*/ 552 w 827"/>
                <a:gd name="T15" fmla="*/ 889 h 1149"/>
                <a:gd name="T16" fmla="*/ 552 w 827"/>
                <a:gd name="T17" fmla="*/ 889 h 1149"/>
                <a:gd name="T18" fmla="*/ 256 w 827"/>
                <a:gd name="T19" fmla="*/ 318 h 1149"/>
                <a:gd name="T20" fmla="*/ 0 w 827"/>
                <a:gd name="T21" fmla="*/ 240 h 1149"/>
                <a:gd name="T22" fmla="*/ 16 w 827"/>
                <a:gd name="T23"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7" h="1149">
                  <a:moveTo>
                    <a:pt x="16" y="0"/>
                  </a:moveTo>
                  <a:cubicBezTo>
                    <a:pt x="140" y="8"/>
                    <a:pt x="263" y="44"/>
                    <a:pt x="377" y="110"/>
                  </a:cubicBezTo>
                  <a:cubicBezTo>
                    <a:pt x="669" y="279"/>
                    <a:pt x="821" y="596"/>
                    <a:pt x="792" y="911"/>
                  </a:cubicBezTo>
                  <a:cubicBezTo>
                    <a:pt x="792" y="911"/>
                    <a:pt x="792" y="911"/>
                    <a:pt x="792" y="911"/>
                  </a:cubicBezTo>
                  <a:cubicBezTo>
                    <a:pt x="827" y="915"/>
                    <a:pt x="827" y="915"/>
                    <a:pt x="827" y="915"/>
                  </a:cubicBezTo>
                  <a:cubicBezTo>
                    <a:pt x="773" y="1014"/>
                    <a:pt x="659" y="1115"/>
                    <a:pt x="602" y="1149"/>
                  </a:cubicBezTo>
                  <a:cubicBezTo>
                    <a:pt x="593" y="1034"/>
                    <a:pt x="548" y="930"/>
                    <a:pt x="516" y="886"/>
                  </a:cubicBezTo>
                  <a:cubicBezTo>
                    <a:pt x="552" y="889"/>
                    <a:pt x="552" y="889"/>
                    <a:pt x="552" y="889"/>
                  </a:cubicBezTo>
                  <a:cubicBezTo>
                    <a:pt x="552" y="889"/>
                    <a:pt x="552" y="889"/>
                    <a:pt x="552" y="889"/>
                  </a:cubicBezTo>
                  <a:cubicBezTo>
                    <a:pt x="573" y="665"/>
                    <a:pt x="464" y="438"/>
                    <a:pt x="256" y="318"/>
                  </a:cubicBezTo>
                  <a:cubicBezTo>
                    <a:pt x="175" y="271"/>
                    <a:pt x="87" y="246"/>
                    <a:pt x="0" y="240"/>
                  </a:cubicBezTo>
                  <a:lnTo>
                    <a:pt x="16" y="0"/>
                  </a:lnTo>
                  <a:close/>
                </a:path>
              </a:pathLst>
            </a:custGeom>
            <a:solidFill>
              <a:schemeClr val="accent1"/>
            </a:solidFill>
            <a:ln w="21114"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95" name="Line 10">
              <a:extLst>
                <a:ext uri="{FF2B5EF4-FFF2-40B4-BE49-F238E27FC236}">
                  <a16:creationId xmlns:a16="http://schemas.microsoft.com/office/drawing/2014/main" id="{A7814D7D-6E91-4420-8058-80708C7D7DC8}"/>
                </a:ext>
              </a:extLst>
            </p:cNvPr>
            <p:cNvSpPr>
              <a:spLocks noChangeShapeType="1"/>
            </p:cNvSpPr>
            <p:nvPr/>
          </p:nvSpPr>
          <p:spPr bwMode="auto">
            <a:xfrm>
              <a:off x="6464798" y="3093157"/>
              <a:ext cx="0" cy="0"/>
            </a:xfrm>
            <a:prstGeom prst="line">
              <a:avLst/>
            </a:prstGeom>
            <a:noFill/>
            <a:ln w="24447" cap="flat">
              <a:solidFill>
                <a:srgbClr val="003B7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69" name="Freeform 11">
              <a:extLst>
                <a:ext uri="{FF2B5EF4-FFF2-40B4-BE49-F238E27FC236}">
                  <a16:creationId xmlns:a16="http://schemas.microsoft.com/office/drawing/2014/main" id="{CBF52367-084F-433A-9AAA-99A4EBE1F9C8}"/>
                </a:ext>
              </a:extLst>
            </p:cNvPr>
            <p:cNvSpPr>
              <a:spLocks/>
            </p:cNvSpPr>
            <p:nvPr/>
          </p:nvSpPr>
          <p:spPr bwMode="auto">
            <a:xfrm>
              <a:off x="3857287" y="2482162"/>
              <a:ext cx="127797" cy="106700"/>
            </a:xfrm>
            <a:custGeom>
              <a:avLst/>
              <a:gdLst>
                <a:gd name="T0" fmla="*/ 74 w 114"/>
                <a:gd name="T1" fmla="*/ 24 h 95"/>
                <a:gd name="T2" fmla="*/ 59 w 114"/>
                <a:gd name="T3" fmla="*/ 57 h 95"/>
                <a:gd name="T4" fmla="*/ 81 w 114"/>
                <a:gd name="T5" fmla="*/ 66 h 95"/>
                <a:gd name="T6" fmla="*/ 97 w 114"/>
                <a:gd name="T7" fmla="*/ 31 h 95"/>
                <a:gd name="T8" fmla="*/ 114 w 114"/>
                <a:gd name="T9" fmla="*/ 38 h 95"/>
                <a:gd name="T10" fmla="*/ 90 w 114"/>
                <a:gd name="T11" fmla="*/ 95 h 95"/>
                <a:gd name="T12" fmla="*/ 0 w 114"/>
                <a:gd name="T13" fmla="*/ 55 h 95"/>
                <a:gd name="T14" fmla="*/ 24 w 114"/>
                <a:gd name="T15" fmla="*/ 0 h 95"/>
                <a:gd name="T16" fmla="*/ 40 w 114"/>
                <a:gd name="T17" fmla="*/ 7 h 95"/>
                <a:gd name="T18" fmla="*/ 26 w 114"/>
                <a:gd name="T19" fmla="*/ 43 h 95"/>
                <a:gd name="T20" fmla="*/ 45 w 114"/>
                <a:gd name="T21" fmla="*/ 50 h 95"/>
                <a:gd name="T22" fmla="*/ 59 w 114"/>
                <a:gd name="T23" fmla="*/ 17 h 95"/>
                <a:gd name="T24" fmla="*/ 74 w 114"/>
                <a:gd name="T25"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95">
                  <a:moveTo>
                    <a:pt x="74" y="24"/>
                  </a:moveTo>
                  <a:lnTo>
                    <a:pt x="59" y="57"/>
                  </a:lnTo>
                  <a:lnTo>
                    <a:pt x="81" y="66"/>
                  </a:lnTo>
                  <a:lnTo>
                    <a:pt x="97" y="31"/>
                  </a:lnTo>
                  <a:lnTo>
                    <a:pt x="114" y="38"/>
                  </a:lnTo>
                  <a:lnTo>
                    <a:pt x="90" y="95"/>
                  </a:lnTo>
                  <a:lnTo>
                    <a:pt x="0" y="55"/>
                  </a:lnTo>
                  <a:lnTo>
                    <a:pt x="24" y="0"/>
                  </a:lnTo>
                  <a:lnTo>
                    <a:pt x="40" y="7"/>
                  </a:lnTo>
                  <a:lnTo>
                    <a:pt x="26" y="43"/>
                  </a:lnTo>
                  <a:lnTo>
                    <a:pt x="45" y="50"/>
                  </a:lnTo>
                  <a:lnTo>
                    <a:pt x="59" y="17"/>
                  </a:lnTo>
                  <a:lnTo>
                    <a:pt x="74" y="2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0" name="Freeform 12">
              <a:extLst>
                <a:ext uri="{FF2B5EF4-FFF2-40B4-BE49-F238E27FC236}">
                  <a16:creationId xmlns:a16="http://schemas.microsoft.com/office/drawing/2014/main" id="{A356386F-26BB-4D2B-B76E-F053CD8B6B16}"/>
                </a:ext>
              </a:extLst>
            </p:cNvPr>
            <p:cNvSpPr>
              <a:spLocks/>
            </p:cNvSpPr>
            <p:nvPr/>
          </p:nvSpPr>
          <p:spPr bwMode="auto">
            <a:xfrm>
              <a:off x="3915580" y="2410280"/>
              <a:ext cx="108740" cy="108946"/>
            </a:xfrm>
            <a:custGeom>
              <a:avLst/>
              <a:gdLst>
                <a:gd name="T0" fmla="*/ 5 w 41"/>
                <a:gd name="T1" fmla="*/ 18 h 41"/>
                <a:gd name="T2" fmla="*/ 11 w 41"/>
                <a:gd name="T3" fmla="*/ 18 h 41"/>
                <a:gd name="T4" fmla="*/ 16 w 41"/>
                <a:gd name="T5" fmla="*/ 17 h 41"/>
                <a:gd name="T6" fmla="*/ 16 w 41"/>
                <a:gd name="T7" fmla="*/ 17 h 41"/>
                <a:gd name="T8" fmla="*/ 13 w 41"/>
                <a:gd name="T9" fmla="*/ 13 h 41"/>
                <a:gd name="T10" fmla="*/ 9 w 41"/>
                <a:gd name="T11" fmla="*/ 9 h 41"/>
                <a:gd name="T12" fmla="*/ 14 w 41"/>
                <a:gd name="T13" fmla="*/ 0 h 41"/>
                <a:gd name="T14" fmla="*/ 22 w 41"/>
                <a:gd name="T15" fmla="*/ 15 h 41"/>
                <a:gd name="T16" fmla="*/ 41 w 41"/>
                <a:gd name="T17" fmla="*/ 12 h 41"/>
                <a:gd name="T18" fmla="*/ 36 w 41"/>
                <a:gd name="T19" fmla="*/ 22 h 41"/>
                <a:gd name="T20" fmla="*/ 30 w 41"/>
                <a:gd name="T21" fmla="*/ 22 h 41"/>
                <a:gd name="T22" fmla="*/ 25 w 41"/>
                <a:gd name="T23" fmla="*/ 22 h 41"/>
                <a:gd name="T24" fmla="*/ 25 w 41"/>
                <a:gd name="T25" fmla="*/ 23 h 41"/>
                <a:gd name="T26" fmla="*/ 28 w 41"/>
                <a:gd name="T27" fmla="*/ 27 h 41"/>
                <a:gd name="T28" fmla="*/ 31 w 41"/>
                <a:gd name="T29" fmla="*/ 31 h 41"/>
                <a:gd name="T30" fmla="*/ 27 w 41"/>
                <a:gd name="T31" fmla="*/ 41 h 41"/>
                <a:gd name="T32" fmla="*/ 18 w 41"/>
                <a:gd name="T33" fmla="*/ 25 h 41"/>
                <a:gd name="T34" fmla="*/ 0 w 41"/>
                <a:gd name="T35" fmla="*/ 27 h 41"/>
                <a:gd name="T36" fmla="*/ 5 w 41"/>
                <a:gd name="T37"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1">
                  <a:moveTo>
                    <a:pt x="5" y="18"/>
                  </a:moveTo>
                  <a:cubicBezTo>
                    <a:pt x="11" y="18"/>
                    <a:pt x="11" y="18"/>
                    <a:pt x="11" y="18"/>
                  </a:cubicBezTo>
                  <a:cubicBezTo>
                    <a:pt x="12" y="17"/>
                    <a:pt x="14" y="17"/>
                    <a:pt x="16" y="17"/>
                  </a:cubicBezTo>
                  <a:cubicBezTo>
                    <a:pt x="16" y="17"/>
                    <a:pt x="16" y="17"/>
                    <a:pt x="16" y="17"/>
                  </a:cubicBezTo>
                  <a:cubicBezTo>
                    <a:pt x="15" y="16"/>
                    <a:pt x="14" y="14"/>
                    <a:pt x="13" y="13"/>
                  </a:cubicBezTo>
                  <a:cubicBezTo>
                    <a:pt x="9" y="9"/>
                    <a:pt x="9" y="9"/>
                    <a:pt x="9" y="9"/>
                  </a:cubicBezTo>
                  <a:cubicBezTo>
                    <a:pt x="14" y="0"/>
                    <a:pt x="14" y="0"/>
                    <a:pt x="14" y="0"/>
                  </a:cubicBezTo>
                  <a:cubicBezTo>
                    <a:pt x="22" y="15"/>
                    <a:pt x="22" y="15"/>
                    <a:pt x="22" y="15"/>
                  </a:cubicBezTo>
                  <a:cubicBezTo>
                    <a:pt x="41" y="12"/>
                    <a:pt x="41" y="12"/>
                    <a:pt x="41" y="12"/>
                  </a:cubicBezTo>
                  <a:cubicBezTo>
                    <a:pt x="36" y="22"/>
                    <a:pt x="36" y="22"/>
                    <a:pt x="36" y="22"/>
                  </a:cubicBezTo>
                  <a:cubicBezTo>
                    <a:pt x="30" y="22"/>
                    <a:pt x="30" y="22"/>
                    <a:pt x="30" y="22"/>
                  </a:cubicBezTo>
                  <a:cubicBezTo>
                    <a:pt x="28" y="22"/>
                    <a:pt x="27" y="22"/>
                    <a:pt x="25" y="22"/>
                  </a:cubicBezTo>
                  <a:cubicBezTo>
                    <a:pt x="25" y="23"/>
                    <a:pt x="25" y="23"/>
                    <a:pt x="25" y="23"/>
                  </a:cubicBezTo>
                  <a:cubicBezTo>
                    <a:pt x="26" y="24"/>
                    <a:pt x="27" y="25"/>
                    <a:pt x="28" y="27"/>
                  </a:cubicBezTo>
                  <a:cubicBezTo>
                    <a:pt x="31" y="31"/>
                    <a:pt x="31" y="31"/>
                    <a:pt x="31" y="31"/>
                  </a:cubicBezTo>
                  <a:cubicBezTo>
                    <a:pt x="27" y="41"/>
                    <a:pt x="27" y="41"/>
                    <a:pt x="27" y="41"/>
                  </a:cubicBezTo>
                  <a:cubicBezTo>
                    <a:pt x="18" y="25"/>
                    <a:pt x="18" y="25"/>
                    <a:pt x="18" y="25"/>
                  </a:cubicBezTo>
                  <a:cubicBezTo>
                    <a:pt x="0" y="27"/>
                    <a:pt x="0" y="27"/>
                    <a:pt x="0" y="27"/>
                  </a:cubicBezTo>
                  <a:lnTo>
                    <a:pt x="5" y="1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1" name="Freeform 13">
              <a:extLst>
                <a:ext uri="{FF2B5EF4-FFF2-40B4-BE49-F238E27FC236}">
                  <a16:creationId xmlns:a16="http://schemas.microsoft.com/office/drawing/2014/main" id="{BB995CA8-1E85-40CA-8492-5C827800C7A5}"/>
                </a:ext>
              </a:extLst>
            </p:cNvPr>
            <p:cNvSpPr>
              <a:spLocks noEditPoints="1"/>
            </p:cNvSpPr>
            <p:nvPr/>
          </p:nvSpPr>
          <p:spPr bwMode="auto">
            <a:xfrm>
              <a:off x="3958179" y="2330536"/>
              <a:ext cx="108740" cy="119054"/>
            </a:xfrm>
            <a:custGeom>
              <a:avLst/>
              <a:gdLst>
                <a:gd name="T0" fmla="*/ 9 w 41"/>
                <a:gd name="T1" fmla="*/ 30 h 45"/>
                <a:gd name="T2" fmla="*/ 0 w 41"/>
                <a:gd name="T3" fmla="*/ 25 h 45"/>
                <a:gd name="T4" fmla="*/ 4 w 41"/>
                <a:gd name="T5" fmla="*/ 18 h 45"/>
                <a:gd name="T6" fmla="*/ 8 w 41"/>
                <a:gd name="T7" fmla="*/ 20 h 45"/>
                <a:gd name="T8" fmla="*/ 8 w 41"/>
                <a:gd name="T9" fmla="*/ 20 h 45"/>
                <a:gd name="T10" fmla="*/ 8 w 41"/>
                <a:gd name="T11" fmla="*/ 9 h 45"/>
                <a:gd name="T12" fmla="*/ 27 w 41"/>
                <a:gd name="T13" fmla="*/ 5 h 45"/>
                <a:gd name="T14" fmla="*/ 35 w 41"/>
                <a:gd name="T15" fmla="*/ 24 h 45"/>
                <a:gd name="T16" fmla="*/ 28 w 41"/>
                <a:gd name="T17" fmla="*/ 29 h 45"/>
                <a:gd name="T18" fmla="*/ 28 w 41"/>
                <a:gd name="T19" fmla="*/ 30 h 45"/>
                <a:gd name="T20" fmla="*/ 41 w 41"/>
                <a:gd name="T21" fmla="*/ 36 h 45"/>
                <a:gd name="T22" fmla="*/ 37 w 41"/>
                <a:gd name="T23" fmla="*/ 45 h 45"/>
                <a:gd name="T24" fmla="*/ 9 w 41"/>
                <a:gd name="T25" fmla="*/ 30 h 45"/>
                <a:gd name="T26" fmla="*/ 19 w 41"/>
                <a:gd name="T27" fmla="*/ 25 h 45"/>
                <a:gd name="T28" fmla="*/ 21 w 41"/>
                <a:gd name="T29" fmla="*/ 26 h 45"/>
                <a:gd name="T30" fmla="*/ 28 w 41"/>
                <a:gd name="T31" fmla="*/ 23 h 45"/>
                <a:gd name="T32" fmla="*/ 23 w 41"/>
                <a:gd name="T33" fmla="*/ 13 h 45"/>
                <a:gd name="T34" fmla="*/ 13 w 41"/>
                <a:gd name="T35" fmla="*/ 15 h 45"/>
                <a:gd name="T36" fmla="*/ 14 w 41"/>
                <a:gd name="T37" fmla="*/ 22 h 45"/>
                <a:gd name="T38" fmla="*/ 16 w 41"/>
                <a:gd name="T39" fmla="*/ 23 h 45"/>
                <a:gd name="T40" fmla="*/ 19 w 41"/>
                <a:gd name="T41" fmla="*/ 2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45">
                  <a:moveTo>
                    <a:pt x="9" y="30"/>
                  </a:moveTo>
                  <a:cubicBezTo>
                    <a:pt x="6" y="28"/>
                    <a:pt x="2" y="26"/>
                    <a:pt x="0" y="25"/>
                  </a:cubicBezTo>
                  <a:cubicBezTo>
                    <a:pt x="4" y="18"/>
                    <a:pt x="4" y="18"/>
                    <a:pt x="4" y="18"/>
                  </a:cubicBezTo>
                  <a:cubicBezTo>
                    <a:pt x="8" y="20"/>
                    <a:pt x="8" y="20"/>
                    <a:pt x="8" y="20"/>
                  </a:cubicBezTo>
                  <a:cubicBezTo>
                    <a:pt x="8" y="20"/>
                    <a:pt x="8" y="20"/>
                    <a:pt x="8" y="20"/>
                  </a:cubicBezTo>
                  <a:cubicBezTo>
                    <a:pt x="6" y="16"/>
                    <a:pt x="6" y="12"/>
                    <a:pt x="8" y="9"/>
                  </a:cubicBezTo>
                  <a:cubicBezTo>
                    <a:pt x="11" y="3"/>
                    <a:pt x="19" y="0"/>
                    <a:pt x="27" y="5"/>
                  </a:cubicBezTo>
                  <a:cubicBezTo>
                    <a:pt x="37" y="10"/>
                    <a:pt x="38" y="18"/>
                    <a:pt x="35" y="24"/>
                  </a:cubicBezTo>
                  <a:cubicBezTo>
                    <a:pt x="33" y="27"/>
                    <a:pt x="31" y="29"/>
                    <a:pt x="28" y="29"/>
                  </a:cubicBezTo>
                  <a:cubicBezTo>
                    <a:pt x="28" y="30"/>
                    <a:pt x="28" y="30"/>
                    <a:pt x="28" y="30"/>
                  </a:cubicBezTo>
                  <a:cubicBezTo>
                    <a:pt x="41" y="36"/>
                    <a:pt x="41" y="36"/>
                    <a:pt x="41" y="36"/>
                  </a:cubicBezTo>
                  <a:cubicBezTo>
                    <a:pt x="37" y="45"/>
                    <a:pt x="37" y="45"/>
                    <a:pt x="37" y="45"/>
                  </a:cubicBezTo>
                  <a:lnTo>
                    <a:pt x="9" y="30"/>
                  </a:lnTo>
                  <a:close/>
                  <a:moveTo>
                    <a:pt x="19" y="25"/>
                  </a:moveTo>
                  <a:cubicBezTo>
                    <a:pt x="20" y="25"/>
                    <a:pt x="21" y="25"/>
                    <a:pt x="21" y="26"/>
                  </a:cubicBezTo>
                  <a:cubicBezTo>
                    <a:pt x="24" y="26"/>
                    <a:pt x="26" y="25"/>
                    <a:pt x="28" y="23"/>
                  </a:cubicBezTo>
                  <a:cubicBezTo>
                    <a:pt x="30" y="19"/>
                    <a:pt x="28" y="16"/>
                    <a:pt x="23" y="13"/>
                  </a:cubicBezTo>
                  <a:cubicBezTo>
                    <a:pt x="19" y="11"/>
                    <a:pt x="15" y="11"/>
                    <a:pt x="13" y="15"/>
                  </a:cubicBezTo>
                  <a:cubicBezTo>
                    <a:pt x="12" y="17"/>
                    <a:pt x="12" y="20"/>
                    <a:pt x="14" y="22"/>
                  </a:cubicBezTo>
                  <a:cubicBezTo>
                    <a:pt x="15" y="22"/>
                    <a:pt x="15" y="23"/>
                    <a:pt x="16" y="23"/>
                  </a:cubicBezTo>
                  <a:lnTo>
                    <a:pt x="19" y="2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2" name="Freeform 14">
              <a:extLst>
                <a:ext uri="{FF2B5EF4-FFF2-40B4-BE49-F238E27FC236}">
                  <a16:creationId xmlns:a16="http://schemas.microsoft.com/office/drawing/2014/main" id="{B311678A-2FCB-4667-9852-2FE9E754D982}"/>
                </a:ext>
              </a:extLst>
            </p:cNvPr>
            <p:cNvSpPr>
              <a:spLocks/>
            </p:cNvSpPr>
            <p:nvPr/>
          </p:nvSpPr>
          <p:spPr bwMode="auto">
            <a:xfrm>
              <a:off x="3973875" y="2271009"/>
              <a:ext cx="112103" cy="77498"/>
            </a:xfrm>
            <a:custGeom>
              <a:avLst/>
              <a:gdLst>
                <a:gd name="T0" fmla="*/ 0 w 100"/>
                <a:gd name="T1" fmla="*/ 19 h 69"/>
                <a:gd name="T2" fmla="*/ 12 w 100"/>
                <a:gd name="T3" fmla="*/ 0 h 69"/>
                <a:gd name="T4" fmla="*/ 100 w 100"/>
                <a:gd name="T5" fmla="*/ 50 h 69"/>
                <a:gd name="T6" fmla="*/ 91 w 100"/>
                <a:gd name="T7" fmla="*/ 69 h 69"/>
                <a:gd name="T8" fmla="*/ 0 w 100"/>
                <a:gd name="T9" fmla="*/ 19 h 69"/>
              </a:gdLst>
              <a:ahLst/>
              <a:cxnLst>
                <a:cxn ang="0">
                  <a:pos x="T0" y="T1"/>
                </a:cxn>
                <a:cxn ang="0">
                  <a:pos x="T2" y="T3"/>
                </a:cxn>
                <a:cxn ang="0">
                  <a:pos x="T4" y="T5"/>
                </a:cxn>
                <a:cxn ang="0">
                  <a:pos x="T6" y="T7"/>
                </a:cxn>
                <a:cxn ang="0">
                  <a:pos x="T8" y="T9"/>
                </a:cxn>
              </a:cxnLst>
              <a:rect l="0" t="0" r="r" b="b"/>
              <a:pathLst>
                <a:path w="100" h="69">
                  <a:moveTo>
                    <a:pt x="0" y="19"/>
                  </a:moveTo>
                  <a:lnTo>
                    <a:pt x="12" y="0"/>
                  </a:lnTo>
                  <a:lnTo>
                    <a:pt x="100" y="50"/>
                  </a:lnTo>
                  <a:lnTo>
                    <a:pt x="91" y="69"/>
                  </a:lnTo>
                  <a:lnTo>
                    <a:pt x="0" y="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3" name="Freeform 15">
              <a:extLst>
                <a:ext uri="{FF2B5EF4-FFF2-40B4-BE49-F238E27FC236}">
                  <a16:creationId xmlns:a16="http://schemas.microsoft.com/office/drawing/2014/main" id="{012E3F2E-6B8D-4DFB-AD0B-759498CD4844}"/>
                </a:ext>
              </a:extLst>
            </p:cNvPr>
            <p:cNvSpPr>
              <a:spLocks noEditPoints="1"/>
            </p:cNvSpPr>
            <p:nvPr/>
          </p:nvSpPr>
          <p:spPr bwMode="auto">
            <a:xfrm>
              <a:off x="4033289" y="2210358"/>
              <a:ext cx="95288" cy="95468"/>
            </a:xfrm>
            <a:custGeom>
              <a:avLst/>
              <a:gdLst>
                <a:gd name="T0" fmla="*/ 26 w 36"/>
                <a:gd name="T1" fmla="*/ 4 h 36"/>
                <a:gd name="T2" fmla="*/ 32 w 36"/>
                <a:gd name="T3" fmla="*/ 26 h 36"/>
                <a:gd name="T4" fmla="*/ 11 w 36"/>
                <a:gd name="T5" fmla="*/ 31 h 36"/>
                <a:gd name="T6" fmla="*/ 5 w 36"/>
                <a:gd name="T7" fmla="*/ 9 h 36"/>
                <a:gd name="T8" fmla="*/ 26 w 36"/>
                <a:gd name="T9" fmla="*/ 4 h 36"/>
                <a:gd name="T10" fmla="*/ 15 w 36"/>
                <a:gd name="T11" fmla="*/ 23 h 36"/>
                <a:gd name="T12" fmla="*/ 26 w 36"/>
                <a:gd name="T13" fmla="*/ 22 h 36"/>
                <a:gd name="T14" fmla="*/ 22 w 36"/>
                <a:gd name="T15" fmla="*/ 13 h 36"/>
                <a:gd name="T16" fmla="*/ 11 w 36"/>
                <a:gd name="T17" fmla="*/ 13 h 36"/>
                <a:gd name="T18" fmla="*/ 15 w 36"/>
                <a:gd name="T1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26" y="4"/>
                  </a:moveTo>
                  <a:cubicBezTo>
                    <a:pt x="36" y="10"/>
                    <a:pt x="36" y="19"/>
                    <a:pt x="32" y="26"/>
                  </a:cubicBezTo>
                  <a:cubicBezTo>
                    <a:pt x="27" y="34"/>
                    <a:pt x="19" y="36"/>
                    <a:pt x="11" y="31"/>
                  </a:cubicBezTo>
                  <a:cubicBezTo>
                    <a:pt x="2" y="26"/>
                    <a:pt x="0" y="18"/>
                    <a:pt x="5" y="9"/>
                  </a:cubicBezTo>
                  <a:cubicBezTo>
                    <a:pt x="10" y="2"/>
                    <a:pt x="19" y="0"/>
                    <a:pt x="26" y="4"/>
                  </a:cubicBezTo>
                  <a:close/>
                  <a:moveTo>
                    <a:pt x="15" y="23"/>
                  </a:moveTo>
                  <a:cubicBezTo>
                    <a:pt x="20" y="26"/>
                    <a:pt x="24" y="26"/>
                    <a:pt x="26" y="22"/>
                  </a:cubicBezTo>
                  <a:cubicBezTo>
                    <a:pt x="28" y="19"/>
                    <a:pt x="26" y="16"/>
                    <a:pt x="22" y="13"/>
                  </a:cubicBezTo>
                  <a:cubicBezTo>
                    <a:pt x="18" y="10"/>
                    <a:pt x="13" y="10"/>
                    <a:pt x="11" y="13"/>
                  </a:cubicBezTo>
                  <a:cubicBezTo>
                    <a:pt x="9" y="17"/>
                    <a:pt x="12" y="21"/>
                    <a:pt x="15" y="2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4" name="Freeform 16">
              <a:extLst>
                <a:ext uri="{FF2B5EF4-FFF2-40B4-BE49-F238E27FC236}">
                  <a16:creationId xmlns:a16="http://schemas.microsoft.com/office/drawing/2014/main" id="{D9C13B43-F285-4355-9148-D2B0077A6C38}"/>
                </a:ext>
              </a:extLst>
            </p:cNvPr>
            <p:cNvSpPr>
              <a:spLocks/>
            </p:cNvSpPr>
            <p:nvPr/>
          </p:nvSpPr>
          <p:spPr bwMode="auto">
            <a:xfrm>
              <a:off x="4078130" y="2146339"/>
              <a:ext cx="79593" cy="85360"/>
            </a:xfrm>
            <a:custGeom>
              <a:avLst/>
              <a:gdLst>
                <a:gd name="T0" fmla="*/ 9 w 30"/>
                <a:gd name="T1" fmla="*/ 21 h 32"/>
                <a:gd name="T2" fmla="*/ 0 w 30"/>
                <a:gd name="T3" fmla="*/ 16 h 32"/>
                <a:gd name="T4" fmla="*/ 5 w 30"/>
                <a:gd name="T5" fmla="*/ 9 h 32"/>
                <a:gd name="T6" fmla="*/ 10 w 30"/>
                <a:gd name="T7" fmla="*/ 12 h 32"/>
                <a:gd name="T8" fmla="*/ 10 w 30"/>
                <a:gd name="T9" fmla="*/ 11 h 32"/>
                <a:gd name="T10" fmla="*/ 9 w 30"/>
                <a:gd name="T11" fmla="*/ 1 h 32"/>
                <a:gd name="T12" fmla="*/ 10 w 30"/>
                <a:gd name="T13" fmla="*/ 0 h 32"/>
                <a:gd name="T14" fmla="*/ 17 w 30"/>
                <a:gd name="T15" fmla="*/ 5 h 32"/>
                <a:gd name="T16" fmla="*/ 16 w 30"/>
                <a:gd name="T17" fmla="*/ 7 h 32"/>
                <a:gd name="T18" fmla="*/ 16 w 30"/>
                <a:gd name="T19" fmla="*/ 14 h 32"/>
                <a:gd name="T20" fmla="*/ 18 w 30"/>
                <a:gd name="T21" fmla="*/ 16 h 32"/>
                <a:gd name="T22" fmla="*/ 30 w 30"/>
                <a:gd name="T23" fmla="*/ 24 h 32"/>
                <a:gd name="T24" fmla="*/ 25 w 30"/>
                <a:gd name="T25" fmla="*/ 32 h 32"/>
                <a:gd name="T26" fmla="*/ 9 w 30"/>
                <a:gd name="T2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9" y="21"/>
                  </a:moveTo>
                  <a:cubicBezTo>
                    <a:pt x="5" y="18"/>
                    <a:pt x="3" y="17"/>
                    <a:pt x="0" y="16"/>
                  </a:cubicBezTo>
                  <a:cubicBezTo>
                    <a:pt x="5" y="9"/>
                    <a:pt x="5" y="9"/>
                    <a:pt x="5" y="9"/>
                  </a:cubicBezTo>
                  <a:cubicBezTo>
                    <a:pt x="10" y="12"/>
                    <a:pt x="10" y="12"/>
                    <a:pt x="10" y="12"/>
                  </a:cubicBezTo>
                  <a:cubicBezTo>
                    <a:pt x="10" y="11"/>
                    <a:pt x="10" y="11"/>
                    <a:pt x="10" y="11"/>
                  </a:cubicBezTo>
                  <a:cubicBezTo>
                    <a:pt x="7" y="8"/>
                    <a:pt x="7" y="4"/>
                    <a:pt x="9" y="1"/>
                  </a:cubicBezTo>
                  <a:cubicBezTo>
                    <a:pt x="9" y="1"/>
                    <a:pt x="10" y="0"/>
                    <a:pt x="10" y="0"/>
                  </a:cubicBezTo>
                  <a:cubicBezTo>
                    <a:pt x="17" y="5"/>
                    <a:pt x="17" y="5"/>
                    <a:pt x="17" y="5"/>
                  </a:cubicBezTo>
                  <a:cubicBezTo>
                    <a:pt x="17" y="5"/>
                    <a:pt x="16" y="6"/>
                    <a:pt x="16" y="7"/>
                  </a:cubicBezTo>
                  <a:cubicBezTo>
                    <a:pt x="14" y="9"/>
                    <a:pt x="14" y="12"/>
                    <a:pt x="16" y="14"/>
                  </a:cubicBezTo>
                  <a:cubicBezTo>
                    <a:pt x="17" y="15"/>
                    <a:pt x="17" y="15"/>
                    <a:pt x="18" y="16"/>
                  </a:cubicBezTo>
                  <a:cubicBezTo>
                    <a:pt x="30" y="24"/>
                    <a:pt x="30" y="24"/>
                    <a:pt x="30" y="24"/>
                  </a:cubicBezTo>
                  <a:cubicBezTo>
                    <a:pt x="25" y="32"/>
                    <a:pt x="25" y="32"/>
                    <a:pt x="25" y="32"/>
                  </a:cubicBezTo>
                  <a:lnTo>
                    <a:pt x="9" y="2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5" name="Freeform 17">
              <a:extLst>
                <a:ext uri="{FF2B5EF4-FFF2-40B4-BE49-F238E27FC236}">
                  <a16:creationId xmlns:a16="http://schemas.microsoft.com/office/drawing/2014/main" id="{C123E38A-4D2F-4CA4-85CB-54BB588F4843}"/>
                </a:ext>
              </a:extLst>
            </p:cNvPr>
            <p:cNvSpPr>
              <a:spLocks noEditPoints="1"/>
            </p:cNvSpPr>
            <p:nvPr/>
          </p:nvSpPr>
          <p:spPr bwMode="auto">
            <a:xfrm>
              <a:off x="4118487" y="2082319"/>
              <a:ext cx="95288" cy="93221"/>
            </a:xfrm>
            <a:custGeom>
              <a:avLst/>
              <a:gdLst>
                <a:gd name="T0" fmla="*/ 17 w 36"/>
                <a:gd name="T1" fmla="*/ 24 h 35"/>
                <a:gd name="T2" fmla="*/ 27 w 36"/>
                <a:gd name="T3" fmla="*/ 20 h 35"/>
                <a:gd name="T4" fmla="*/ 30 w 36"/>
                <a:gd name="T5" fmla="*/ 13 h 35"/>
                <a:gd name="T6" fmla="*/ 36 w 36"/>
                <a:gd name="T7" fmla="*/ 16 h 35"/>
                <a:gd name="T8" fmla="*/ 32 w 36"/>
                <a:gd name="T9" fmla="*/ 25 h 35"/>
                <a:gd name="T10" fmla="*/ 10 w 36"/>
                <a:gd name="T11" fmla="*/ 30 h 35"/>
                <a:gd name="T12" fmla="*/ 6 w 36"/>
                <a:gd name="T13" fmla="*/ 8 h 35"/>
                <a:gd name="T14" fmla="*/ 25 w 36"/>
                <a:gd name="T15" fmla="*/ 6 h 35"/>
                <a:gd name="T16" fmla="*/ 28 w 36"/>
                <a:gd name="T17" fmla="*/ 8 h 35"/>
                <a:gd name="T18" fmla="*/ 17 w 36"/>
                <a:gd name="T19" fmla="*/ 24 h 35"/>
                <a:gd name="T20" fmla="*/ 18 w 36"/>
                <a:gd name="T21" fmla="*/ 11 h 35"/>
                <a:gd name="T22" fmla="*/ 10 w 36"/>
                <a:gd name="T23" fmla="*/ 12 h 35"/>
                <a:gd name="T24" fmla="*/ 12 w 36"/>
                <a:gd name="T25" fmla="*/ 20 h 35"/>
                <a:gd name="T26" fmla="*/ 18 w 36"/>
                <a:gd name="T2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5">
                  <a:moveTo>
                    <a:pt x="17" y="24"/>
                  </a:moveTo>
                  <a:cubicBezTo>
                    <a:pt x="21" y="26"/>
                    <a:pt x="24" y="24"/>
                    <a:pt x="27" y="20"/>
                  </a:cubicBezTo>
                  <a:cubicBezTo>
                    <a:pt x="29" y="18"/>
                    <a:pt x="30" y="16"/>
                    <a:pt x="30" y="13"/>
                  </a:cubicBezTo>
                  <a:cubicBezTo>
                    <a:pt x="36" y="16"/>
                    <a:pt x="36" y="16"/>
                    <a:pt x="36" y="16"/>
                  </a:cubicBezTo>
                  <a:cubicBezTo>
                    <a:pt x="36" y="19"/>
                    <a:pt x="34" y="22"/>
                    <a:pt x="32" y="25"/>
                  </a:cubicBezTo>
                  <a:cubicBezTo>
                    <a:pt x="26" y="34"/>
                    <a:pt x="18" y="35"/>
                    <a:pt x="10" y="30"/>
                  </a:cubicBezTo>
                  <a:cubicBezTo>
                    <a:pt x="4" y="25"/>
                    <a:pt x="0" y="17"/>
                    <a:pt x="6" y="8"/>
                  </a:cubicBezTo>
                  <a:cubicBezTo>
                    <a:pt x="11" y="0"/>
                    <a:pt x="19" y="2"/>
                    <a:pt x="25" y="6"/>
                  </a:cubicBezTo>
                  <a:cubicBezTo>
                    <a:pt x="27" y="7"/>
                    <a:pt x="28" y="8"/>
                    <a:pt x="28" y="8"/>
                  </a:cubicBezTo>
                  <a:lnTo>
                    <a:pt x="17" y="24"/>
                  </a:lnTo>
                  <a:close/>
                  <a:moveTo>
                    <a:pt x="18" y="11"/>
                  </a:moveTo>
                  <a:cubicBezTo>
                    <a:pt x="17" y="10"/>
                    <a:pt x="13" y="9"/>
                    <a:pt x="10" y="12"/>
                  </a:cubicBezTo>
                  <a:cubicBezTo>
                    <a:pt x="8" y="15"/>
                    <a:pt x="10" y="19"/>
                    <a:pt x="12" y="20"/>
                  </a:cubicBezTo>
                  <a:lnTo>
                    <a:pt x="18" y="1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6" name="Freeform 18">
              <a:extLst>
                <a:ext uri="{FF2B5EF4-FFF2-40B4-BE49-F238E27FC236}">
                  <a16:creationId xmlns:a16="http://schemas.microsoft.com/office/drawing/2014/main" id="{E265EBC9-4F12-42EB-B3E8-62F34C4CE1BD}"/>
                </a:ext>
              </a:extLst>
            </p:cNvPr>
            <p:cNvSpPr>
              <a:spLocks/>
            </p:cNvSpPr>
            <p:nvPr/>
          </p:nvSpPr>
          <p:spPr bwMode="auto">
            <a:xfrm>
              <a:off x="7973701" y="2074457"/>
              <a:ext cx="125555" cy="120177"/>
            </a:xfrm>
            <a:custGeom>
              <a:avLst/>
              <a:gdLst>
                <a:gd name="T0" fmla="*/ 15 w 47"/>
                <a:gd name="T1" fmla="*/ 45 h 45"/>
                <a:gd name="T2" fmla="*/ 8 w 47"/>
                <a:gd name="T3" fmla="*/ 37 h 45"/>
                <a:gd name="T4" fmla="*/ 12 w 47"/>
                <a:gd name="T5" fmla="*/ 8 h 45"/>
                <a:gd name="T6" fmla="*/ 43 w 47"/>
                <a:gd name="T7" fmla="*/ 14 h 45"/>
                <a:gd name="T8" fmla="*/ 47 w 47"/>
                <a:gd name="T9" fmla="*/ 23 h 45"/>
                <a:gd name="T10" fmla="*/ 40 w 47"/>
                <a:gd name="T11" fmla="*/ 26 h 45"/>
                <a:gd name="T12" fmla="*/ 37 w 47"/>
                <a:gd name="T13" fmla="*/ 18 h 45"/>
                <a:gd name="T14" fmla="*/ 18 w 47"/>
                <a:gd name="T15" fmla="*/ 15 h 45"/>
                <a:gd name="T16" fmla="*/ 15 w 47"/>
                <a:gd name="T17" fmla="*/ 34 h 45"/>
                <a:gd name="T18" fmla="*/ 20 w 47"/>
                <a:gd name="T19" fmla="*/ 39 h 45"/>
                <a:gd name="T20" fmla="*/ 15 w 47"/>
                <a:gd name="T2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5">
                  <a:moveTo>
                    <a:pt x="15" y="45"/>
                  </a:moveTo>
                  <a:cubicBezTo>
                    <a:pt x="14" y="44"/>
                    <a:pt x="11" y="41"/>
                    <a:pt x="8" y="37"/>
                  </a:cubicBezTo>
                  <a:cubicBezTo>
                    <a:pt x="0" y="25"/>
                    <a:pt x="3" y="14"/>
                    <a:pt x="12" y="8"/>
                  </a:cubicBezTo>
                  <a:cubicBezTo>
                    <a:pt x="24" y="0"/>
                    <a:pt x="36" y="3"/>
                    <a:pt x="43" y="14"/>
                  </a:cubicBezTo>
                  <a:cubicBezTo>
                    <a:pt x="46" y="18"/>
                    <a:pt x="47" y="21"/>
                    <a:pt x="47" y="23"/>
                  </a:cubicBezTo>
                  <a:cubicBezTo>
                    <a:pt x="40" y="26"/>
                    <a:pt x="40" y="26"/>
                    <a:pt x="40" y="26"/>
                  </a:cubicBezTo>
                  <a:cubicBezTo>
                    <a:pt x="40" y="24"/>
                    <a:pt x="39" y="21"/>
                    <a:pt x="37" y="18"/>
                  </a:cubicBezTo>
                  <a:cubicBezTo>
                    <a:pt x="33" y="12"/>
                    <a:pt x="26" y="10"/>
                    <a:pt x="18" y="15"/>
                  </a:cubicBezTo>
                  <a:cubicBezTo>
                    <a:pt x="12" y="20"/>
                    <a:pt x="10" y="27"/>
                    <a:pt x="15" y="34"/>
                  </a:cubicBezTo>
                  <a:cubicBezTo>
                    <a:pt x="16" y="36"/>
                    <a:pt x="19" y="38"/>
                    <a:pt x="20" y="39"/>
                  </a:cubicBezTo>
                  <a:lnTo>
                    <a:pt x="15" y="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7" name="Freeform 19">
              <a:extLst>
                <a:ext uri="{FF2B5EF4-FFF2-40B4-BE49-F238E27FC236}">
                  <a16:creationId xmlns:a16="http://schemas.microsoft.com/office/drawing/2014/main" id="{00550DD3-AA4E-4252-BF37-30F35F2B479B}"/>
                </a:ext>
              </a:extLst>
            </p:cNvPr>
            <p:cNvSpPr>
              <a:spLocks/>
            </p:cNvSpPr>
            <p:nvPr/>
          </p:nvSpPr>
          <p:spPr bwMode="auto">
            <a:xfrm>
              <a:off x="8019664" y="2162063"/>
              <a:ext cx="93045" cy="66266"/>
            </a:xfrm>
            <a:custGeom>
              <a:avLst/>
              <a:gdLst>
                <a:gd name="T0" fmla="*/ 17 w 35"/>
                <a:gd name="T1" fmla="*/ 6 h 25"/>
                <a:gd name="T2" fmla="*/ 25 w 35"/>
                <a:gd name="T3" fmla="*/ 0 h 25"/>
                <a:gd name="T4" fmla="*/ 29 w 35"/>
                <a:gd name="T5" fmla="*/ 7 h 25"/>
                <a:gd name="T6" fmla="*/ 25 w 35"/>
                <a:gd name="T7" fmla="*/ 10 h 25"/>
                <a:gd name="T8" fmla="*/ 25 w 35"/>
                <a:gd name="T9" fmla="*/ 11 h 25"/>
                <a:gd name="T10" fmla="*/ 35 w 35"/>
                <a:gd name="T11" fmla="*/ 14 h 25"/>
                <a:gd name="T12" fmla="*/ 35 w 35"/>
                <a:gd name="T13" fmla="*/ 16 h 25"/>
                <a:gd name="T14" fmla="*/ 28 w 35"/>
                <a:gd name="T15" fmla="*/ 20 h 25"/>
                <a:gd name="T16" fmla="*/ 27 w 35"/>
                <a:gd name="T17" fmla="*/ 18 h 25"/>
                <a:gd name="T18" fmla="*/ 20 w 35"/>
                <a:gd name="T19" fmla="*/ 15 h 25"/>
                <a:gd name="T20" fmla="*/ 18 w 35"/>
                <a:gd name="T21" fmla="*/ 16 h 25"/>
                <a:gd name="T22" fmla="*/ 5 w 35"/>
                <a:gd name="T23" fmla="*/ 25 h 25"/>
                <a:gd name="T24" fmla="*/ 0 w 35"/>
                <a:gd name="T25" fmla="*/ 17 h 25"/>
                <a:gd name="T26" fmla="*/ 17 w 35"/>
                <a:gd name="T2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5">
                  <a:moveTo>
                    <a:pt x="17" y="6"/>
                  </a:moveTo>
                  <a:cubicBezTo>
                    <a:pt x="21" y="4"/>
                    <a:pt x="23" y="2"/>
                    <a:pt x="25" y="0"/>
                  </a:cubicBezTo>
                  <a:cubicBezTo>
                    <a:pt x="29" y="7"/>
                    <a:pt x="29" y="7"/>
                    <a:pt x="29" y="7"/>
                  </a:cubicBezTo>
                  <a:cubicBezTo>
                    <a:pt x="25" y="10"/>
                    <a:pt x="25" y="10"/>
                    <a:pt x="25" y="10"/>
                  </a:cubicBezTo>
                  <a:cubicBezTo>
                    <a:pt x="25" y="11"/>
                    <a:pt x="25" y="11"/>
                    <a:pt x="25" y="11"/>
                  </a:cubicBezTo>
                  <a:cubicBezTo>
                    <a:pt x="29" y="10"/>
                    <a:pt x="33" y="12"/>
                    <a:pt x="35" y="14"/>
                  </a:cubicBezTo>
                  <a:cubicBezTo>
                    <a:pt x="35" y="15"/>
                    <a:pt x="35" y="15"/>
                    <a:pt x="35" y="16"/>
                  </a:cubicBezTo>
                  <a:cubicBezTo>
                    <a:pt x="28" y="20"/>
                    <a:pt x="28" y="20"/>
                    <a:pt x="28" y="20"/>
                  </a:cubicBezTo>
                  <a:cubicBezTo>
                    <a:pt x="28" y="20"/>
                    <a:pt x="28" y="19"/>
                    <a:pt x="27" y="18"/>
                  </a:cubicBezTo>
                  <a:cubicBezTo>
                    <a:pt x="25" y="15"/>
                    <a:pt x="22" y="14"/>
                    <a:pt x="20" y="15"/>
                  </a:cubicBezTo>
                  <a:cubicBezTo>
                    <a:pt x="19" y="16"/>
                    <a:pt x="18" y="16"/>
                    <a:pt x="18" y="16"/>
                  </a:cubicBezTo>
                  <a:cubicBezTo>
                    <a:pt x="5" y="25"/>
                    <a:pt x="5" y="25"/>
                    <a:pt x="5" y="25"/>
                  </a:cubicBezTo>
                  <a:cubicBezTo>
                    <a:pt x="0" y="17"/>
                    <a:pt x="0" y="17"/>
                    <a:pt x="0" y="17"/>
                  </a:cubicBezTo>
                  <a:lnTo>
                    <a:pt x="17" y="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8" name="Freeform 20">
              <a:extLst>
                <a:ext uri="{FF2B5EF4-FFF2-40B4-BE49-F238E27FC236}">
                  <a16:creationId xmlns:a16="http://schemas.microsoft.com/office/drawing/2014/main" id="{B5A0EC3C-6A5A-40DC-A055-6F87E216B03E}"/>
                </a:ext>
              </a:extLst>
            </p:cNvPr>
            <p:cNvSpPr>
              <a:spLocks noEditPoints="1"/>
            </p:cNvSpPr>
            <p:nvPr/>
          </p:nvSpPr>
          <p:spPr bwMode="auto">
            <a:xfrm>
              <a:off x="8056658" y="2223837"/>
              <a:ext cx="95288" cy="89852"/>
            </a:xfrm>
            <a:custGeom>
              <a:avLst/>
              <a:gdLst>
                <a:gd name="T0" fmla="*/ 12 w 36"/>
                <a:gd name="T1" fmla="*/ 13 h 34"/>
                <a:gd name="T2" fmla="*/ 12 w 36"/>
                <a:gd name="T3" fmla="*/ 23 h 34"/>
                <a:gd name="T4" fmla="*/ 17 w 36"/>
                <a:gd name="T5" fmla="*/ 29 h 34"/>
                <a:gd name="T6" fmla="*/ 12 w 36"/>
                <a:gd name="T7" fmla="*/ 34 h 34"/>
                <a:gd name="T8" fmla="*/ 5 w 36"/>
                <a:gd name="T9" fmla="*/ 25 h 34"/>
                <a:gd name="T10" fmla="*/ 10 w 36"/>
                <a:gd name="T11" fmla="*/ 4 h 34"/>
                <a:gd name="T12" fmla="*/ 31 w 36"/>
                <a:gd name="T13" fmla="*/ 9 h 34"/>
                <a:gd name="T14" fmla="*/ 26 w 36"/>
                <a:gd name="T15" fmla="*/ 28 h 34"/>
                <a:gd name="T16" fmla="*/ 22 w 36"/>
                <a:gd name="T17" fmla="*/ 29 h 34"/>
                <a:gd name="T18" fmla="*/ 12 w 36"/>
                <a:gd name="T19" fmla="*/ 13 h 34"/>
                <a:gd name="T20" fmla="*/ 23 w 36"/>
                <a:gd name="T21" fmla="*/ 19 h 34"/>
                <a:gd name="T22" fmla="*/ 26 w 36"/>
                <a:gd name="T23" fmla="*/ 11 h 34"/>
                <a:gd name="T24" fmla="*/ 18 w 36"/>
                <a:gd name="T25" fmla="*/ 9 h 34"/>
                <a:gd name="T26" fmla="*/ 23 w 36"/>
                <a:gd name="T2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4">
                  <a:moveTo>
                    <a:pt x="12" y="13"/>
                  </a:moveTo>
                  <a:cubicBezTo>
                    <a:pt x="9" y="15"/>
                    <a:pt x="10" y="19"/>
                    <a:pt x="12" y="23"/>
                  </a:cubicBezTo>
                  <a:cubicBezTo>
                    <a:pt x="13" y="26"/>
                    <a:pt x="15" y="28"/>
                    <a:pt x="17" y="29"/>
                  </a:cubicBezTo>
                  <a:cubicBezTo>
                    <a:pt x="12" y="34"/>
                    <a:pt x="12" y="34"/>
                    <a:pt x="12" y="34"/>
                  </a:cubicBezTo>
                  <a:cubicBezTo>
                    <a:pt x="10" y="32"/>
                    <a:pt x="7" y="29"/>
                    <a:pt x="5" y="25"/>
                  </a:cubicBezTo>
                  <a:cubicBezTo>
                    <a:pt x="0" y="17"/>
                    <a:pt x="2" y="9"/>
                    <a:pt x="10" y="4"/>
                  </a:cubicBezTo>
                  <a:cubicBezTo>
                    <a:pt x="16" y="0"/>
                    <a:pt x="26" y="0"/>
                    <a:pt x="31" y="9"/>
                  </a:cubicBezTo>
                  <a:cubicBezTo>
                    <a:pt x="36" y="17"/>
                    <a:pt x="32" y="24"/>
                    <a:pt x="26" y="28"/>
                  </a:cubicBezTo>
                  <a:cubicBezTo>
                    <a:pt x="24" y="28"/>
                    <a:pt x="23" y="29"/>
                    <a:pt x="22" y="29"/>
                  </a:cubicBezTo>
                  <a:lnTo>
                    <a:pt x="12" y="13"/>
                  </a:lnTo>
                  <a:close/>
                  <a:moveTo>
                    <a:pt x="23" y="19"/>
                  </a:moveTo>
                  <a:cubicBezTo>
                    <a:pt x="25" y="18"/>
                    <a:pt x="28" y="15"/>
                    <a:pt x="26" y="11"/>
                  </a:cubicBezTo>
                  <a:cubicBezTo>
                    <a:pt x="24" y="8"/>
                    <a:pt x="20" y="8"/>
                    <a:pt x="18" y="9"/>
                  </a:cubicBezTo>
                  <a:lnTo>
                    <a:pt x="23" y="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79" name="Freeform 21">
              <a:extLst>
                <a:ext uri="{FF2B5EF4-FFF2-40B4-BE49-F238E27FC236}">
                  <a16:creationId xmlns:a16="http://schemas.microsoft.com/office/drawing/2014/main" id="{A0AB3530-B67B-4FB2-8E73-A316136D7195}"/>
                </a:ext>
              </a:extLst>
            </p:cNvPr>
            <p:cNvSpPr>
              <a:spLocks noEditPoints="1"/>
            </p:cNvSpPr>
            <p:nvPr/>
          </p:nvSpPr>
          <p:spPr bwMode="auto">
            <a:xfrm>
              <a:off x="8097015" y="2295718"/>
              <a:ext cx="97530" cy="95468"/>
            </a:xfrm>
            <a:custGeom>
              <a:avLst/>
              <a:gdLst>
                <a:gd name="T0" fmla="*/ 8 w 37"/>
                <a:gd name="T1" fmla="*/ 28 h 36"/>
                <a:gd name="T2" fmla="*/ 10 w 37"/>
                <a:gd name="T3" fmla="*/ 26 h 36"/>
                <a:gd name="T4" fmla="*/ 10 w 37"/>
                <a:gd name="T5" fmla="*/ 26 h 36"/>
                <a:gd name="T6" fmla="*/ 3 w 37"/>
                <a:gd name="T7" fmla="*/ 21 h 36"/>
                <a:gd name="T8" fmla="*/ 6 w 37"/>
                <a:gd name="T9" fmla="*/ 8 h 36"/>
                <a:gd name="T10" fmla="*/ 25 w 37"/>
                <a:gd name="T11" fmla="*/ 17 h 36"/>
                <a:gd name="T12" fmla="*/ 25 w 37"/>
                <a:gd name="T13" fmla="*/ 17 h 36"/>
                <a:gd name="T14" fmla="*/ 26 w 37"/>
                <a:gd name="T15" fmla="*/ 11 h 36"/>
                <a:gd name="T16" fmla="*/ 20 w 37"/>
                <a:gd name="T17" fmla="*/ 5 h 36"/>
                <a:gd name="T18" fmla="*/ 24 w 37"/>
                <a:gd name="T19" fmla="*/ 0 h 36"/>
                <a:gd name="T20" fmla="*/ 32 w 37"/>
                <a:gd name="T21" fmla="*/ 9 h 36"/>
                <a:gd name="T22" fmla="*/ 27 w 37"/>
                <a:gd name="T23" fmla="*/ 27 h 36"/>
                <a:gd name="T24" fmla="*/ 18 w 37"/>
                <a:gd name="T25" fmla="*/ 32 h 36"/>
                <a:gd name="T26" fmla="*/ 12 w 37"/>
                <a:gd name="T27" fmla="*/ 36 h 36"/>
                <a:gd name="T28" fmla="*/ 8 w 37"/>
                <a:gd name="T29" fmla="*/ 28 h 36"/>
                <a:gd name="T30" fmla="*/ 20 w 37"/>
                <a:gd name="T31" fmla="*/ 21 h 36"/>
                <a:gd name="T32" fmla="*/ 12 w 37"/>
                <a:gd name="T33" fmla="*/ 15 h 36"/>
                <a:gd name="T34" fmla="*/ 10 w 37"/>
                <a:gd name="T35" fmla="*/ 20 h 36"/>
                <a:gd name="T36" fmla="*/ 16 w 37"/>
                <a:gd name="T37" fmla="*/ 23 h 36"/>
                <a:gd name="T38" fmla="*/ 17 w 37"/>
                <a:gd name="T39" fmla="*/ 22 h 36"/>
                <a:gd name="T40" fmla="*/ 20 w 37"/>
                <a:gd name="T41"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8" y="28"/>
                  </a:moveTo>
                  <a:cubicBezTo>
                    <a:pt x="10" y="26"/>
                    <a:pt x="10" y="26"/>
                    <a:pt x="10" y="26"/>
                  </a:cubicBezTo>
                  <a:cubicBezTo>
                    <a:pt x="10" y="26"/>
                    <a:pt x="10" y="26"/>
                    <a:pt x="10" y="26"/>
                  </a:cubicBezTo>
                  <a:cubicBezTo>
                    <a:pt x="7" y="26"/>
                    <a:pt x="5" y="24"/>
                    <a:pt x="3" y="21"/>
                  </a:cubicBezTo>
                  <a:cubicBezTo>
                    <a:pt x="0" y="15"/>
                    <a:pt x="2" y="10"/>
                    <a:pt x="6" y="8"/>
                  </a:cubicBezTo>
                  <a:cubicBezTo>
                    <a:pt x="13" y="4"/>
                    <a:pt x="20" y="8"/>
                    <a:pt x="25" y="17"/>
                  </a:cubicBezTo>
                  <a:cubicBezTo>
                    <a:pt x="25" y="17"/>
                    <a:pt x="25" y="17"/>
                    <a:pt x="25" y="17"/>
                  </a:cubicBezTo>
                  <a:cubicBezTo>
                    <a:pt x="27" y="16"/>
                    <a:pt x="28" y="15"/>
                    <a:pt x="26" y="11"/>
                  </a:cubicBezTo>
                  <a:cubicBezTo>
                    <a:pt x="24" y="8"/>
                    <a:pt x="22" y="6"/>
                    <a:pt x="20" y="5"/>
                  </a:cubicBezTo>
                  <a:cubicBezTo>
                    <a:pt x="24" y="0"/>
                    <a:pt x="24" y="0"/>
                    <a:pt x="24" y="0"/>
                  </a:cubicBezTo>
                  <a:cubicBezTo>
                    <a:pt x="26" y="1"/>
                    <a:pt x="30" y="4"/>
                    <a:pt x="32" y="9"/>
                  </a:cubicBezTo>
                  <a:cubicBezTo>
                    <a:pt x="37" y="18"/>
                    <a:pt x="33" y="23"/>
                    <a:pt x="27" y="27"/>
                  </a:cubicBezTo>
                  <a:cubicBezTo>
                    <a:pt x="18" y="32"/>
                    <a:pt x="18" y="32"/>
                    <a:pt x="18" y="32"/>
                  </a:cubicBezTo>
                  <a:cubicBezTo>
                    <a:pt x="16" y="33"/>
                    <a:pt x="13" y="35"/>
                    <a:pt x="12" y="36"/>
                  </a:cubicBezTo>
                  <a:lnTo>
                    <a:pt x="8" y="28"/>
                  </a:lnTo>
                  <a:close/>
                  <a:moveTo>
                    <a:pt x="20" y="21"/>
                  </a:moveTo>
                  <a:cubicBezTo>
                    <a:pt x="18" y="16"/>
                    <a:pt x="15" y="14"/>
                    <a:pt x="12" y="15"/>
                  </a:cubicBezTo>
                  <a:cubicBezTo>
                    <a:pt x="10" y="16"/>
                    <a:pt x="9" y="18"/>
                    <a:pt x="10" y="20"/>
                  </a:cubicBezTo>
                  <a:cubicBezTo>
                    <a:pt x="11" y="22"/>
                    <a:pt x="14" y="23"/>
                    <a:pt x="16" y="23"/>
                  </a:cubicBezTo>
                  <a:cubicBezTo>
                    <a:pt x="16" y="23"/>
                    <a:pt x="17" y="22"/>
                    <a:pt x="17" y="22"/>
                  </a:cubicBezTo>
                  <a:lnTo>
                    <a:pt x="20" y="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0" name="Freeform 22">
              <a:extLst>
                <a:ext uri="{FF2B5EF4-FFF2-40B4-BE49-F238E27FC236}">
                  <a16:creationId xmlns:a16="http://schemas.microsoft.com/office/drawing/2014/main" id="{988CD761-6137-48CD-8355-88243F3FA4CE}"/>
                </a:ext>
              </a:extLst>
            </p:cNvPr>
            <p:cNvSpPr>
              <a:spLocks/>
            </p:cNvSpPr>
            <p:nvPr/>
          </p:nvSpPr>
          <p:spPr bwMode="auto">
            <a:xfrm>
              <a:off x="8144098" y="2361985"/>
              <a:ext cx="96409" cy="83113"/>
            </a:xfrm>
            <a:custGeom>
              <a:avLst/>
              <a:gdLst>
                <a:gd name="T0" fmla="*/ 36 w 36"/>
                <a:gd name="T1" fmla="*/ 8 h 31"/>
                <a:gd name="T2" fmla="*/ 28 w 36"/>
                <a:gd name="T3" fmla="*/ 12 h 31"/>
                <a:gd name="T4" fmla="*/ 31 w 36"/>
                <a:gd name="T5" fmla="*/ 18 h 31"/>
                <a:gd name="T6" fmla="*/ 25 w 36"/>
                <a:gd name="T7" fmla="*/ 21 h 31"/>
                <a:gd name="T8" fmla="*/ 22 w 36"/>
                <a:gd name="T9" fmla="*/ 15 h 31"/>
                <a:gd name="T10" fmla="*/ 13 w 36"/>
                <a:gd name="T11" fmla="*/ 20 h 31"/>
                <a:gd name="T12" fmla="*/ 10 w 36"/>
                <a:gd name="T13" fmla="*/ 25 h 31"/>
                <a:gd name="T14" fmla="*/ 11 w 36"/>
                <a:gd name="T15" fmla="*/ 28 h 31"/>
                <a:gd name="T16" fmla="*/ 5 w 36"/>
                <a:gd name="T17" fmla="*/ 31 h 31"/>
                <a:gd name="T18" fmla="*/ 1 w 36"/>
                <a:gd name="T19" fmla="*/ 26 h 31"/>
                <a:gd name="T20" fmla="*/ 1 w 36"/>
                <a:gd name="T21" fmla="*/ 19 h 31"/>
                <a:gd name="T22" fmla="*/ 7 w 36"/>
                <a:gd name="T23" fmla="*/ 12 h 31"/>
                <a:gd name="T24" fmla="*/ 18 w 36"/>
                <a:gd name="T25" fmla="*/ 7 h 31"/>
                <a:gd name="T26" fmla="*/ 16 w 36"/>
                <a:gd name="T27" fmla="*/ 3 h 31"/>
                <a:gd name="T28" fmla="*/ 22 w 36"/>
                <a:gd name="T29" fmla="*/ 0 h 31"/>
                <a:gd name="T30" fmla="*/ 24 w 36"/>
                <a:gd name="T31" fmla="*/ 4 h 31"/>
                <a:gd name="T32" fmla="*/ 30 w 36"/>
                <a:gd name="T33" fmla="*/ 1 h 31"/>
                <a:gd name="T34" fmla="*/ 36 w 36"/>
                <a:gd name="T35"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1">
                  <a:moveTo>
                    <a:pt x="36" y="8"/>
                  </a:moveTo>
                  <a:cubicBezTo>
                    <a:pt x="28" y="12"/>
                    <a:pt x="28" y="12"/>
                    <a:pt x="28" y="12"/>
                  </a:cubicBezTo>
                  <a:cubicBezTo>
                    <a:pt x="31" y="18"/>
                    <a:pt x="31" y="18"/>
                    <a:pt x="31" y="18"/>
                  </a:cubicBezTo>
                  <a:cubicBezTo>
                    <a:pt x="25" y="21"/>
                    <a:pt x="25" y="21"/>
                    <a:pt x="25" y="21"/>
                  </a:cubicBezTo>
                  <a:cubicBezTo>
                    <a:pt x="22" y="15"/>
                    <a:pt x="22" y="15"/>
                    <a:pt x="22" y="15"/>
                  </a:cubicBezTo>
                  <a:cubicBezTo>
                    <a:pt x="13" y="20"/>
                    <a:pt x="13" y="20"/>
                    <a:pt x="13" y="20"/>
                  </a:cubicBezTo>
                  <a:cubicBezTo>
                    <a:pt x="9" y="21"/>
                    <a:pt x="8" y="23"/>
                    <a:pt x="10" y="25"/>
                  </a:cubicBezTo>
                  <a:cubicBezTo>
                    <a:pt x="10" y="26"/>
                    <a:pt x="11" y="27"/>
                    <a:pt x="11" y="28"/>
                  </a:cubicBezTo>
                  <a:cubicBezTo>
                    <a:pt x="5" y="31"/>
                    <a:pt x="5" y="31"/>
                    <a:pt x="5" y="31"/>
                  </a:cubicBezTo>
                  <a:cubicBezTo>
                    <a:pt x="4" y="30"/>
                    <a:pt x="3" y="28"/>
                    <a:pt x="1" y="26"/>
                  </a:cubicBezTo>
                  <a:cubicBezTo>
                    <a:pt x="0" y="23"/>
                    <a:pt x="0" y="21"/>
                    <a:pt x="1" y="19"/>
                  </a:cubicBezTo>
                  <a:cubicBezTo>
                    <a:pt x="1" y="16"/>
                    <a:pt x="4" y="14"/>
                    <a:pt x="7" y="12"/>
                  </a:cubicBezTo>
                  <a:cubicBezTo>
                    <a:pt x="18" y="7"/>
                    <a:pt x="18" y="7"/>
                    <a:pt x="18" y="7"/>
                  </a:cubicBezTo>
                  <a:cubicBezTo>
                    <a:pt x="16" y="3"/>
                    <a:pt x="16" y="3"/>
                    <a:pt x="16" y="3"/>
                  </a:cubicBezTo>
                  <a:cubicBezTo>
                    <a:pt x="22" y="0"/>
                    <a:pt x="22" y="0"/>
                    <a:pt x="22" y="0"/>
                  </a:cubicBezTo>
                  <a:cubicBezTo>
                    <a:pt x="24" y="4"/>
                    <a:pt x="24" y="4"/>
                    <a:pt x="24" y="4"/>
                  </a:cubicBezTo>
                  <a:cubicBezTo>
                    <a:pt x="30" y="1"/>
                    <a:pt x="30" y="1"/>
                    <a:pt x="30" y="1"/>
                  </a:cubicBezTo>
                  <a:lnTo>
                    <a:pt x="36"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1" name="Freeform 23">
              <a:extLst>
                <a:ext uri="{FF2B5EF4-FFF2-40B4-BE49-F238E27FC236}">
                  <a16:creationId xmlns:a16="http://schemas.microsoft.com/office/drawing/2014/main" id="{4A250BB3-8F2D-45CF-BCF4-503E38355F4F}"/>
                </a:ext>
              </a:extLst>
            </p:cNvPr>
            <p:cNvSpPr>
              <a:spLocks noEditPoints="1"/>
            </p:cNvSpPr>
            <p:nvPr/>
          </p:nvSpPr>
          <p:spPr bwMode="auto">
            <a:xfrm>
              <a:off x="8165398" y="2428250"/>
              <a:ext cx="96409" cy="88729"/>
            </a:xfrm>
            <a:custGeom>
              <a:avLst/>
              <a:gdLst>
                <a:gd name="T0" fmla="*/ 13 w 36"/>
                <a:gd name="T1" fmla="*/ 12 h 33"/>
                <a:gd name="T2" fmla="*/ 11 w 36"/>
                <a:gd name="T3" fmla="*/ 22 h 33"/>
                <a:gd name="T4" fmla="*/ 16 w 36"/>
                <a:gd name="T5" fmla="*/ 29 h 33"/>
                <a:gd name="T6" fmla="*/ 11 w 36"/>
                <a:gd name="T7" fmla="*/ 33 h 33"/>
                <a:gd name="T8" fmla="*/ 5 w 36"/>
                <a:gd name="T9" fmla="*/ 24 h 33"/>
                <a:gd name="T10" fmla="*/ 12 w 36"/>
                <a:gd name="T11" fmla="*/ 3 h 33"/>
                <a:gd name="T12" fmla="*/ 32 w 36"/>
                <a:gd name="T13" fmla="*/ 10 h 33"/>
                <a:gd name="T14" fmla="*/ 25 w 36"/>
                <a:gd name="T15" fmla="*/ 28 h 33"/>
                <a:gd name="T16" fmla="*/ 21 w 36"/>
                <a:gd name="T17" fmla="*/ 29 h 33"/>
                <a:gd name="T18" fmla="*/ 13 w 36"/>
                <a:gd name="T19" fmla="*/ 12 h 33"/>
                <a:gd name="T20" fmla="*/ 23 w 36"/>
                <a:gd name="T21" fmla="*/ 19 h 33"/>
                <a:gd name="T22" fmla="*/ 27 w 36"/>
                <a:gd name="T23" fmla="*/ 12 h 33"/>
                <a:gd name="T24" fmla="*/ 19 w 36"/>
                <a:gd name="T25" fmla="*/ 9 h 33"/>
                <a:gd name="T26" fmla="*/ 23 w 36"/>
                <a:gd name="T27"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3">
                  <a:moveTo>
                    <a:pt x="13" y="12"/>
                  </a:moveTo>
                  <a:cubicBezTo>
                    <a:pt x="10" y="14"/>
                    <a:pt x="10" y="18"/>
                    <a:pt x="11" y="22"/>
                  </a:cubicBezTo>
                  <a:cubicBezTo>
                    <a:pt x="13" y="25"/>
                    <a:pt x="14" y="27"/>
                    <a:pt x="16" y="29"/>
                  </a:cubicBezTo>
                  <a:cubicBezTo>
                    <a:pt x="11" y="33"/>
                    <a:pt x="11" y="33"/>
                    <a:pt x="11" y="33"/>
                  </a:cubicBezTo>
                  <a:cubicBezTo>
                    <a:pt x="9" y="31"/>
                    <a:pt x="6" y="27"/>
                    <a:pt x="5" y="24"/>
                  </a:cubicBezTo>
                  <a:cubicBezTo>
                    <a:pt x="0" y="15"/>
                    <a:pt x="3" y="7"/>
                    <a:pt x="12" y="3"/>
                  </a:cubicBezTo>
                  <a:cubicBezTo>
                    <a:pt x="18" y="0"/>
                    <a:pt x="28" y="0"/>
                    <a:pt x="32" y="10"/>
                  </a:cubicBezTo>
                  <a:cubicBezTo>
                    <a:pt x="36" y="18"/>
                    <a:pt x="31" y="25"/>
                    <a:pt x="25" y="28"/>
                  </a:cubicBezTo>
                  <a:cubicBezTo>
                    <a:pt x="23" y="29"/>
                    <a:pt x="22" y="29"/>
                    <a:pt x="21" y="29"/>
                  </a:cubicBezTo>
                  <a:lnTo>
                    <a:pt x="13" y="12"/>
                  </a:lnTo>
                  <a:close/>
                  <a:moveTo>
                    <a:pt x="23" y="19"/>
                  </a:moveTo>
                  <a:cubicBezTo>
                    <a:pt x="25" y="18"/>
                    <a:pt x="28" y="16"/>
                    <a:pt x="27" y="12"/>
                  </a:cubicBezTo>
                  <a:cubicBezTo>
                    <a:pt x="25" y="8"/>
                    <a:pt x="21" y="8"/>
                    <a:pt x="19" y="9"/>
                  </a:cubicBezTo>
                  <a:lnTo>
                    <a:pt x="23" y="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2" name="Freeform 24">
              <a:extLst>
                <a:ext uri="{FF2B5EF4-FFF2-40B4-BE49-F238E27FC236}">
                  <a16:creationId xmlns:a16="http://schemas.microsoft.com/office/drawing/2014/main" id="{20F5034D-F6D0-45A2-9117-04226A0DE1F2}"/>
                </a:ext>
              </a:extLst>
            </p:cNvPr>
            <p:cNvSpPr>
              <a:spLocks/>
            </p:cNvSpPr>
            <p:nvPr/>
          </p:nvSpPr>
          <p:spPr bwMode="auto">
            <a:xfrm>
              <a:off x="5773124" y="5812311"/>
              <a:ext cx="79593" cy="117931"/>
            </a:xfrm>
            <a:custGeom>
              <a:avLst/>
              <a:gdLst>
                <a:gd name="T0" fmla="*/ 62 w 71"/>
                <a:gd name="T1" fmla="*/ 64 h 105"/>
                <a:gd name="T2" fmla="*/ 26 w 71"/>
                <a:gd name="T3" fmla="*/ 60 h 105"/>
                <a:gd name="T4" fmla="*/ 24 w 71"/>
                <a:gd name="T5" fmla="*/ 83 h 105"/>
                <a:gd name="T6" fmla="*/ 64 w 71"/>
                <a:gd name="T7" fmla="*/ 88 h 105"/>
                <a:gd name="T8" fmla="*/ 62 w 71"/>
                <a:gd name="T9" fmla="*/ 105 h 105"/>
                <a:gd name="T10" fmla="*/ 0 w 71"/>
                <a:gd name="T11" fmla="*/ 98 h 105"/>
                <a:gd name="T12" fmla="*/ 10 w 71"/>
                <a:gd name="T13" fmla="*/ 0 h 105"/>
                <a:gd name="T14" fmla="*/ 71 w 71"/>
                <a:gd name="T15" fmla="*/ 7 h 105"/>
                <a:gd name="T16" fmla="*/ 69 w 71"/>
                <a:gd name="T17" fmla="*/ 26 h 105"/>
                <a:gd name="T18" fmla="*/ 31 w 71"/>
                <a:gd name="T19" fmla="*/ 22 h 105"/>
                <a:gd name="T20" fmla="*/ 29 w 71"/>
                <a:gd name="T21" fmla="*/ 41 h 105"/>
                <a:gd name="T22" fmla="*/ 64 w 71"/>
                <a:gd name="T23" fmla="*/ 45 h 105"/>
                <a:gd name="T24" fmla="*/ 62 w 71"/>
                <a:gd name="T25" fmla="*/ 6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05">
                  <a:moveTo>
                    <a:pt x="62" y="64"/>
                  </a:moveTo>
                  <a:lnTo>
                    <a:pt x="26" y="60"/>
                  </a:lnTo>
                  <a:lnTo>
                    <a:pt x="24" y="83"/>
                  </a:lnTo>
                  <a:lnTo>
                    <a:pt x="64" y="88"/>
                  </a:lnTo>
                  <a:lnTo>
                    <a:pt x="62" y="105"/>
                  </a:lnTo>
                  <a:lnTo>
                    <a:pt x="0" y="98"/>
                  </a:lnTo>
                  <a:lnTo>
                    <a:pt x="10" y="0"/>
                  </a:lnTo>
                  <a:lnTo>
                    <a:pt x="71" y="7"/>
                  </a:lnTo>
                  <a:lnTo>
                    <a:pt x="69" y="26"/>
                  </a:lnTo>
                  <a:lnTo>
                    <a:pt x="31" y="22"/>
                  </a:lnTo>
                  <a:lnTo>
                    <a:pt x="29" y="41"/>
                  </a:lnTo>
                  <a:lnTo>
                    <a:pt x="64" y="45"/>
                  </a:lnTo>
                  <a:lnTo>
                    <a:pt x="62" y="64"/>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3" name="Freeform 25">
              <a:extLst>
                <a:ext uri="{FF2B5EF4-FFF2-40B4-BE49-F238E27FC236}">
                  <a16:creationId xmlns:a16="http://schemas.microsoft.com/office/drawing/2014/main" id="{87E1F9D4-6E73-476D-B41E-A7FBA56C8C58}"/>
                </a:ext>
              </a:extLst>
            </p:cNvPr>
            <p:cNvSpPr>
              <a:spLocks/>
            </p:cNvSpPr>
            <p:nvPr/>
          </p:nvSpPr>
          <p:spPr bwMode="auto">
            <a:xfrm>
              <a:off x="5858322" y="5852746"/>
              <a:ext cx="82956" cy="81990"/>
            </a:xfrm>
            <a:custGeom>
              <a:avLst/>
              <a:gdLst>
                <a:gd name="T0" fmla="*/ 10 w 31"/>
                <a:gd name="T1" fmla="*/ 1 h 31"/>
                <a:gd name="T2" fmla="*/ 13 w 31"/>
                <a:gd name="T3" fmla="*/ 15 h 31"/>
                <a:gd name="T4" fmla="*/ 14 w 31"/>
                <a:gd name="T5" fmla="*/ 22 h 31"/>
                <a:gd name="T6" fmla="*/ 14 w 31"/>
                <a:gd name="T7" fmla="*/ 22 h 31"/>
                <a:gd name="T8" fmla="*/ 16 w 31"/>
                <a:gd name="T9" fmla="*/ 15 h 31"/>
                <a:gd name="T10" fmla="*/ 21 w 31"/>
                <a:gd name="T11" fmla="*/ 2 h 31"/>
                <a:gd name="T12" fmla="*/ 31 w 31"/>
                <a:gd name="T13" fmla="*/ 3 h 31"/>
                <a:gd name="T14" fmla="*/ 18 w 31"/>
                <a:gd name="T15" fmla="*/ 31 h 31"/>
                <a:gd name="T16" fmla="*/ 8 w 31"/>
                <a:gd name="T17" fmla="*/ 30 h 31"/>
                <a:gd name="T18" fmla="*/ 0 w 31"/>
                <a:gd name="T19" fmla="*/ 0 h 31"/>
                <a:gd name="T20" fmla="*/ 10 w 31"/>
                <a:gd name="T2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1">
                  <a:moveTo>
                    <a:pt x="10" y="1"/>
                  </a:moveTo>
                  <a:cubicBezTo>
                    <a:pt x="13" y="15"/>
                    <a:pt x="13" y="15"/>
                    <a:pt x="13" y="15"/>
                  </a:cubicBezTo>
                  <a:cubicBezTo>
                    <a:pt x="13" y="17"/>
                    <a:pt x="14" y="20"/>
                    <a:pt x="14" y="22"/>
                  </a:cubicBezTo>
                  <a:cubicBezTo>
                    <a:pt x="14" y="22"/>
                    <a:pt x="14" y="22"/>
                    <a:pt x="14" y="22"/>
                  </a:cubicBezTo>
                  <a:cubicBezTo>
                    <a:pt x="15" y="20"/>
                    <a:pt x="16" y="18"/>
                    <a:pt x="16" y="15"/>
                  </a:cubicBezTo>
                  <a:cubicBezTo>
                    <a:pt x="21" y="2"/>
                    <a:pt x="21" y="2"/>
                    <a:pt x="21" y="2"/>
                  </a:cubicBezTo>
                  <a:cubicBezTo>
                    <a:pt x="31" y="3"/>
                    <a:pt x="31" y="3"/>
                    <a:pt x="31" y="3"/>
                  </a:cubicBezTo>
                  <a:cubicBezTo>
                    <a:pt x="18" y="31"/>
                    <a:pt x="18" y="31"/>
                    <a:pt x="18" y="31"/>
                  </a:cubicBezTo>
                  <a:cubicBezTo>
                    <a:pt x="8" y="30"/>
                    <a:pt x="8" y="30"/>
                    <a:pt x="8" y="30"/>
                  </a:cubicBezTo>
                  <a:cubicBezTo>
                    <a:pt x="0" y="0"/>
                    <a:pt x="0" y="0"/>
                    <a:pt x="0" y="0"/>
                  </a:cubicBezTo>
                  <a:lnTo>
                    <a:pt x="10" y="1"/>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4" name="Freeform 26">
              <a:extLst>
                <a:ext uri="{FF2B5EF4-FFF2-40B4-BE49-F238E27FC236}">
                  <a16:creationId xmlns:a16="http://schemas.microsoft.com/office/drawing/2014/main" id="{5A1C1622-9D5D-48C2-8C70-7E1C9BF04302}"/>
                </a:ext>
              </a:extLst>
            </p:cNvPr>
            <p:cNvSpPr>
              <a:spLocks noEditPoints="1"/>
            </p:cNvSpPr>
            <p:nvPr/>
          </p:nvSpPr>
          <p:spPr bwMode="auto">
            <a:xfrm>
              <a:off x="5943520" y="5858361"/>
              <a:ext cx="75109" cy="85360"/>
            </a:xfrm>
            <a:custGeom>
              <a:avLst/>
              <a:gdLst>
                <a:gd name="T0" fmla="*/ 19 w 28"/>
                <a:gd name="T1" fmla="*/ 31 h 32"/>
                <a:gd name="T2" fmla="*/ 19 w 28"/>
                <a:gd name="T3" fmla="*/ 28 h 32"/>
                <a:gd name="T4" fmla="*/ 19 w 28"/>
                <a:gd name="T5" fmla="*/ 28 h 32"/>
                <a:gd name="T6" fmla="*/ 10 w 28"/>
                <a:gd name="T7" fmla="*/ 31 h 32"/>
                <a:gd name="T8" fmla="*/ 1 w 28"/>
                <a:gd name="T9" fmla="*/ 22 h 32"/>
                <a:gd name="T10" fmla="*/ 19 w 28"/>
                <a:gd name="T11" fmla="*/ 11 h 32"/>
                <a:gd name="T12" fmla="*/ 19 w 28"/>
                <a:gd name="T13" fmla="*/ 11 h 32"/>
                <a:gd name="T14" fmla="*/ 13 w 28"/>
                <a:gd name="T15" fmla="*/ 7 h 32"/>
                <a:gd name="T16" fmla="*/ 5 w 28"/>
                <a:gd name="T17" fmla="*/ 9 h 32"/>
                <a:gd name="T18" fmla="*/ 4 w 28"/>
                <a:gd name="T19" fmla="*/ 3 h 32"/>
                <a:gd name="T20" fmla="*/ 15 w 28"/>
                <a:gd name="T21" fmla="*/ 1 h 32"/>
                <a:gd name="T22" fmla="*/ 28 w 28"/>
                <a:gd name="T23" fmla="*/ 14 h 32"/>
                <a:gd name="T24" fmla="*/ 27 w 28"/>
                <a:gd name="T25" fmla="*/ 24 h 32"/>
                <a:gd name="T26" fmla="*/ 27 w 28"/>
                <a:gd name="T27" fmla="*/ 32 h 32"/>
                <a:gd name="T28" fmla="*/ 19 w 28"/>
                <a:gd name="T29" fmla="*/ 31 h 32"/>
                <a:gd name="T30" fmla="*/ 19 w 28"/>
                <a:gd name="T31" fmla="*/ 17 h 32"/>
                <a:gd name="T32" fmla="*/ 10 w 28"/>
                <a:gd name="T33" fmla="*/ 21 h 32"/>
                <a:gd name="T34" fmla="*/ 13 w 28"/>
                <a:gd name="T35" fmla="*/ 25 h 32"/>
                <a:gd name="T36" fmla="*/ 18 w 28"/>
                <a:gd name="T37" fmla="*/ 22 h 32"/>
                <a:gd name="T38" fmla="*/ 19 w 28"/>
                <a:gd name="T39" fmla="*/ 20 h 32"/>
                <a:gd name="T40" fmla="*/ 19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19" y="31"/>
                  </a:moveTo>
                  <a:cubicBezTo>
                    <a:pt x="19" y="28"/>
                    <a:pt x="19" y="28"/>
                    <a:pt x="19" y="28"/>
                  </a:cubicBezTo>
                  <a:cubicBezTo>
                    <a:pt x="19" y="28"/>
                    <a:pt x="19" y="28"/>
                    <a:pt x="19" y="28"/>
                  </a:cubicBezTo>
                  <a:cubicBezTo>
                    <a:pt x="16" y="31"/>
                    <a:pt x="13" y="32"/>
                    <a:pt x="10" y="31"/>
                  </a:cubicBezTo>
                  <a:cubicBezTo>
                    <a:pt x="4" y="31"/>
                    <a:pt x="0" y="27"/>
                    <a:pt x="1" y="22"/>
                  </a:cubicBezTo>
                  <a:cubicBezTo>
                    <a:pt x="1" y="14"/>
                    <a:pt x="8" y="11"/>
                    <a:pt x="19" y="11"/>
                  </a:cubicBezTo>
                  <a:cubicBezTo>
                    <a:pt x="19" y="11"/>
                    <a:pt x="19" y="11"/>
                    <a:pt x="19" y="11"/>
                  </a:cubicBezTo>
                  <a:cubicBezTo>
                    <a:pt x="19" y="9"/>
                    <a:pt x="18" y="7"/>
                    <a:pt x="13" y="7"/>
                  </a:cubicBezTo>
                  <a:cubicBezTo>
                    <a:pt x="10" y="7"/>
                    <a:pt x="7" y="8"/>
                    <a:pt x="5" y="9"/>
                  </a:cubicBezTo>
                  <a:cubicBezTo>
                    <a:pt x="4" y="3"/>
                    <a:pt x="4" y="3"/>
                    <a:pt x="4" y="3"/>
                  </a:cubicBezTo>
                  <a:cubicBezTo>
                    <a:pt x="6" y="2"/>
                    <a:pt x="10" y="0"/>
                    <a:pt x="15" y="1"/>
                  </a:cubicBezTo>
                  <a:cubicBezTo>
                    <a:pt x="25" y="1"/>
                    <a:pt x="28" y="7"/>
                    <a:pt x="28" y="14"/>
                  </a:cubicBezTo>
                  <a:cubicBezTo>
                    <a:pt x="27" y="24"/>
                    <a:pt x="27" y="24"/>
                    <a:pt x="27" y="24"/>
                  </a:cubicBezTo>
                  <a:cubicBezTo>
                    <a:pt x="27" y="27"/>
                    <a:pt x="27" y="30"/>
                    <a:pt x="27" y="32"/>
                  </a:cubicBezTo>
                  <a:lnTo>
                    <a:pt x="19" y="31"/>
                  </a:lnTo>
                  <a:close/>
                  <a:moveTo>
                    <a:pt x="19" y="17"/>
                  </a:moveTo>
                  <a:cubicBezTo>
                    <a:pt x="14" y="17"/>
                    <a:pt x="10" y="18"/>
                    <a:pt x="10" y="21"/>
                  </a:cubicBezTo>
                  <a:cubicBezTo>
                    <a:pt x="10" y="24"/>
                    <a:pt x="11" y="25"/>
                    <a:pt x="13" y="25"/>
                  </a:cubicBezTo>
                  <a:cubicBezTo>
                    <a:pt x="16" y="25"/>
                    <a:pt x="18" y="24"/>
                    <a:pt x="18" y="22"/>
                  </a:cubicBezTo>
                  <a:cubicBezTo>
                    <a:pt x="18" y="21"/>
                    <a:pt x="19" y="21"/>
                    <a:pt x="19" y="20"/>
                  </a:cubicBezTo>
                  <a:lnTo>
                    <a:pt x="19" y="17"/>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5" name="Freeform 27">
              <a:extLst>
                <a:ext uri="{FF2B5EF4-FFF2-40B4-BE49-F238E27FC236}">
                  <a16:creationId xmlns:a16="http://schemas.microsoft.com/office/drawing/2014/main" id="{BA647C10-01D7-42B1-BE29-060352DAD1B8}"/>
                </a:ext>
              </a:extLst>
            </p:cNvPr>
            <p:cNvSpPr>
              <a:spLocks/>
            </p:cNvSpPr>
            <p:nvPr/>
          </p:nvSpPr>
          <p:spPr bwMode="auto">
            <a:xfrm>
              <a:off x="6039929" y="5828036"/>
              <a:ext cx="25784" cy="115685"/>
            </a:xfrm>
            <a:custGeom>
              <a:avLst/>
              <a:gdLst>
                <a:gd name="T0" fmla="*/ 2 w 23"/>
                <a:gd name="T1" fmla="*/ 0 h 103"/>
                <a:gd name="T2" fmla="*/ 23 w 23"/>
                <a:gd name="T3" fmla="*/ 0 h 103"/>
                <a:gd name="T4" fmla="*/ 21 w 23"/>
                <a:gd name="T5" fmla="*/ 103 h 103"/>
                <a:gd name="T6" fmla="*/ 0 w 23"/>
                <a:gd name="T7" fmla="*/ 103 h 103"/>
                <a:gd name="T8" fmla="*/ 2 w 23"/>
                <a:gd name="T9" fmla="*/ 0 h 103"/>
              </a:gdLst>
              <a:ahLst/>
              <a:cxnLst>
                <a:cxn ang="0">
                  <a:pos x="T0" y="T1"/>
                </a:cxn>
                <a:cxn ang="0">
                  <a:pos x="T2" y="T3"/>
                </a:cxn>
                <a:cxn ang="0">
                  <a:pos x="T4" y="T5"/>
                </a:cxn>
                <a:cxn ang="0">
                  <a:pos x="T6" y="T7"/>
                </a:cxn>
                <a:cxn ang="0">
                  <a:pos x="T8" y="T9"/>
                </a:cxn>
              </a:cxnLst>
              <a:rect l="0" t="0" r="r" b="b"/>
              <a:pathLst>
                <a:path w="23" h="103">
                  <a:moveTo>
                    <a:pt x="2" y="0"/>
                  </a:moveTo>
                  <a:lnTo>
                    <a:pt x="23" y="0"/>
                  </a:lnTo>
                  <a:lnTo>
                    <a:pt x="21" y="103"/>
                  </a:lnTo>
                  <a:lnTo>
                    <a:pt x="0" y="103"/>
                  </a:lnTo>
                  <a:lnTo>
                    <a:pt x="2" y="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6" name="Freeform 28">
              <a:extLst>
                <a:ext uri="{FF2B5EF4-FFF2-40B4-BE49-F238E27FC236}">
                  <a16:creationId xmlns:a16="http://schemas.microsoft.com/office/drawing/2014/main" id="{A2A5E14E-B629-4845-BED4-7554CDB93EED}"/>
                </a:ext>
              </a:extLst>
            </p:cNvPr>
            <p:cNvSpPr>
              <a:spLocks/>
            </p:cNvSpPr>
            <p:nvPr/>
          </p:nvSpPr>
          <p:spPr bwMode="auto">
            <a:xfrm>
              <a:off x="6087012" y="5862854"/>
              <a:ext cx="75109" cy="83113"/>
            </a:xfrm>
            <a:custGeom>
              <a:avLst/>
              <a:gdLst>
                <a:gd name="T0" fmla="*/ 28 w 28"/>
                <a:gd name="T1" fmla="*/ 20 h 31"/>
                <a:gd name="T2" fmla="*/ 28 w 28"/>
                <a:gd name="T3" fmla="*/ 30 h 31"/>
                <a:gd name="T4" fmla="*/ 20 w 28"/>
                <a:gd name="T5" fmla="*/ 30 h 31"/>
                <a:gd name="T6" fmla="*/ 20 w 28"/>
                <a:gd name="T7" fmla="*/ 26 h 31"/>
                <a:gd name="T8" fmla="*/ 20 w 28"/>
                <a:gd name="T9" fmla="*/ 26 h 31"/>
                <a:gd name="T10" fmla="*/ 10 w 28"/>
                <a:gd name="T11" fmla="*/ 31 h 31"/>
                <a:gd name="T12" fmla="*/ 0 w 28"/>
                <a:gd name="T13" fmla="*/ 18 h 31"/>
                <a:gd name="T14" fmla="*/ 0 w 28"/>
                <a:gd name="T15" fmla="*/ 0 h 31"/>
                <a:gd name="T16" fmla="*/ 9 w 28"/>
                <a:gd name="T17" fmla="*/ 0 h 31"/>
                <a:gd name="T18" fmla="*/ 9 w 28"/>
                <a:gd name="T19" fmla="*/ 16 h 31"/>
                <a:gd name="T20" fmla="*/ 14 w 28"/>
                <a:gd name="T21" fmla="*/ 23 h 31"/>
                <a:gd name="T22" fmla="*/ 18 w 28"/>
                <a:gd name="T23" fmla="*/ 20 h 31"/>
                <a:gd name="T24" fmla="*/ 19 w 28"/>
                <a:gd name="T25" fmla="*/ 18 h 31"/>
                <a:gd name="T26" fmla="*/ 18 w 28"/>
                <a:gd name="T27" fmla="*/ 0 h 31"/>
                <a:gd name="T28" fmla="*/ 28 w 28"/>
                <a:gd name="T29" fmla="*/ 0 h 31"/>
                <a:gd name="T30" fmla="*/ 28 w 28"/>
                <a:gd name="T3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1">
                  <a:moveTo>
                    <a:pt x="28" y="20"/>
                  </a:moveTo>
                  <a:cubicBezTo>
                    <a:pt x="28" y="24"/>
                    <a:pt x="28" y="27"/>
                    <a:pt x="28" y="30"/>
                  </a:cubicBezTo>
                  <a:cubicBezTo>
                    <a:pt x="20" y="30"/>
                    <a:pt x="20" y="30"/>
                    <a:pt x="20" y="30"/>
                  </a:cubicBezTo>
                  <a:cubicBezTo>
                    <a:pt x="20" y="26"/>
                    <a:pt x="20" y="26"/>
                    <a:pt x="20" y="26"/>
                  </a:cubicBezTo>
                  <a:cubicBezTo>
                    <a:pt x="20" y="26"/>
                    <a:pt x="20" y="26"/>
                    <a:pt x="20" y="26"/>
                  </a:cubicBezTo>
                  <a:cubicBezTo>
                    <a:pt x="18" y="28"/>
                    <a:pt x="16" y="31"/>
                    <a:pt x="10" y="31"/>
                  </a:cubicBezTo>
                  <a:cubicBezTo>
                    <a:pt x="4" y="31"/>
                    <a:pt x="0" y="27"/>
                    <a:pt x="0" y="18"/>
                  </a:cubicBezTo>
                  <a:cubicBezTo>
                    <a:pt x="0" y="0"/>
                    <a:pt x="0" y="0"/>
                    <a:pt x="0" y="0"/>
                  </a:cubicBezTo>
                  <a:cubicBezTo>
                    <a:pt x="9" y="0"/>
                    <a:pt x="9" y="0"/>
                    <a:pt x="9" y="0"/>
                  </a:cubicBezTo>
                  <a:cubicBezTo>
                    <a:pt x="9" y="16"/>
                    <a:pt x="9" y="16"/>
                    <a:pt x="9" y="16"/>
                  </a:cubicBezTo>
                  <a:cubicBezTo>
                    <a:pt x="9" y="21"/>
                    <a:pt x="11" y="23"/>
                    <a:pt x="14" y="23"/>
                  </a:cubicBezTo>
                  <a:cubicBezTo>
                    <a:pt x="16" y="23"/>
                    <a:pt x="18" y="21"/>
                    <a:pt x="18" y="20"/>
                  </a:cubicBezTo>
                  <a:cubicBezTo>
                    <a:pt x="19" y="19"/>
                    <a:pt x="19" y="19"/>
                    <a:pt x="19" y="18"/>
                  </a:cubicBezTo>
                  <a:cubicBezTo>
                    <a:pt x="18" y="0"/>
                    <a:pt x="18" y="0"/>
                    <a:pt x="18" y="0"/>
                  </a:cubicBezTo>
                  <a:cubicBezTo>
                    <a:pt x="28" y="0"/>
                    <a:pt x="28" y="0"/>
                    <a:pt x="28" y="0"/>
                  </a:cubicBezTo>
                  <a:lnTo>
                    <a:pt x="28" y="2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7" name="Freeform 29">
              <a:extLst>
                <a:ext uri="{FF2B5EF4-FFF2-40B4-BE49-F238E27FC236}">
                  <a16:creationId xmlns:a16="http://schemas.microsoft.com/office/drawing/2014/main" id="{0050915A-13C3-41F3-915F-82C54D18EA12}"/>
                </a:ext>
              </a:extLst>
            </p:cNvPr>
            <p:cNvSpPr>
              <a:spLocks noEditPoints="1"/>
            </p:cNvSpPr>
            <p:nvPr/>
          </p:nvSpPr>
          <p:spPr bwMode="auto">
            <a:xfrm>
              <a:off x="6180057" y="5858361"/>
              <a:ext cx="75109" cy="85360"/>
            </a:xfrm>
            <a:custGeom>
              <a:avLst/>
              <a:gdLst>
                <a:gd name="T0" fmla="*/ 19 w 28"/>
                <a:gd name="T1" fmla="*/ 31 h 32"/>
                <a:gd name="T2" fmla="*/ 19 w 28"/>
                <a:gd name="T3" fmla="*/ 28 h 32"/>
                <a:gd name="T4" fmla="*/ 18 w 28"/>
                <a:gd name="T5" fmla="*/ 28 h 32"/>
                <a:gd name="T6" fmla="*/ 10 w 28"/>
                <a:gd name="T7" fmla="*/ 32 h 32"/>
                <a:gd name="T8" fmla="*/ 0 w 28"/>
                <a:gd name="T9" fmla="*/ 23 h 32"/>
                <a:gd name="T10" fmla="*/ 17 w 28"/>
                <a:gd name="T11" fmla="*/ 11 h 32"/>
                <a:gd name="T12" fmla="*/ 17 w 28"/>
                <a:gd name="T13" fmla="*/ 11 h 32"/>
                <a:gd name="T14" fmla="*/ 11 w 28"/>
                <a:gd name="T15" fmla="*/ 7 h 32"/>
                <a:gd name="T16" fmla="*/ 3 w 28"/>
                <a:gd name="T17" fmla="*/ 10 h 32"/>
                <a:gd name="T18" fmla="*/ 1 w 28"/>
                <a:gd name="T19" fmla="*/ 4 h 32"/>
                <a:gd name="T20" fmla="*/ 13 w 28"/>
                <a:gd name="T21" fmla="*/ 1 h 32"/>
                <a:gd name="T22" fmla="*/ 26 w 28"/>
                <a:gd name="T23" fmla="*/ 13 h 32"/>
                <a:gd name="T24" fmla="*/ 27 w 28"/>
                <a:gd name="T25" fmla="*/ 23 h 32"/>
                <a:gd name="T26" fmla="*/ 28 w 28"/>
                <a:gd name="T27" fmla="*/ 30 h 32"/>
                <a:gd name="T28" fmla="*/ 19 w 28"/>
                <a:gd name="T29" fmla="*/ 31 h 32"/>
                <a:gd name="T30" fmla="*/ 17 w 28"/>
                <a:gd name="T31" fmla="*/ 17 h 32"/>
                <a:gd name="T32" fmla="*/ 9 w 28"/>
                <a:gd name="T33" fmla="*/ 22 h 32"/>
                <a:gd name="T34" fmla="*/ 13 w 28"/>
                <a:gd name="T35" fmla="*/ 25 h 32"/>
                <a:gd name="T36" fmla="*/ 17 w 28"/>
                <a:gd name="T37" fmla="*/ 21 h 32"/>
                <a:gd name="T38" fmla="*/ 18 w 28"/>
                <a:gd name="T39" fmla="*/ 20 h 32"/>
                <a:gd name="T40" fmla="*/ 17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19" y="31"/>
                  </a:moveTo>
                  <a:cubicBezTo>
                    <a:pt x="19" y="28"/>
                    <a:pt x="19" y="28"/>
                    <a:pt x="19" y="28"/>
                  </a:cubicBezTo>
                  <a:cubicBezTo>
                    <a:pt x="18" y="28"/>
                    <a:pt x="18" y="28"/>
                    <a:pt x="18" y="28"/>
                  </a:cubicBezTo>
                  <a:cubicBezTo>
                    <a:pt x="17" y="30"/>
                    <a:pt x="14" y="32"/>
                    <a:pt x="10" y="32"/>
                  </a:cubicBezTo>
                  <a:cubicBezTo>
                    <a:pt x="4" y="32"/>
                    <a:pt x="0" y="28"/>
                    <a:pt x="0" y="23"/>
                  </a:cubicBezTo>
                  <a:cubicBezTo>
                    <a:pt x="0" y="15"/>
                    <a:pt x="6" y="11"/>
                    <a:pt x="17" y="11"/>
                  </a:cubicBezTo>
                  <a:cubicBezTo>
                    <a:pt x="17" y="11"/>
                    <a:pt x="17" y="11"/>
                    <a:pt x="17" y="11"/>
                  </a:cubicBezTo>
                  <a:cubicBezTo>
                    <a:pt x="17" y="9"/>
                    <a:pt x="16" y="7"/>
                    <a:pt x="11" y="7"/>
                  </a:cubicBezTo>
                  <a:cubicBezTo>
                    <a:pt x="8" y="7"/>
                    <a:pt x="5" y="8"/>
                    <a:pt x="3" y="10"/>
                  </a:cubicBezTo>
                  <a:cubicBezTo>
                    <a:pt x="1" y="4"/>
                    <a:pt x="1" y="4"/>
                    <a:pt x="1" y="4"/>
                  </a:cubicBezTo>
                  <a:cubicBezTo>
                    <a:pt x="3" y="2"/>
                    <a:pt x="7" y="1"/>
                    <a:pt x="13" y="1"/>
                  </a:cubicBezTo>
                  <a:cubicBezTo>
                    <a:pt x="22" y="0"/>
                    <a:pt x="26" y="6"/>
                    <a:pt x="26" y="13"/>
                  </a:cubicBezTo>
                  <a:cubicBezTo>
                    <a:pt x="27" y="23"/>
                    <a:pt x="27" y="23"/>
                    <a:pt x="27" y="23"/>
                  </a:cubicBezTo>
                  <a:cubicBezTo>
                    <a:pt x="27" y="26"/>
                    <a:pt x="27" y="29"/>
                    <a:pt x="28" y="30"/>
                  </a:cubicBezTo>
                  <a:lnTo>
                    <a:pt x="19" y="31"/>
                  </a:lnTo>
                  <a:close/>
                  <a:moveTo>
                    <a:pt x="17" y="17"/>
                  </a:moveTo>
                  <a:cubicBezTo>
                    <a:pt x="13" y="17"/>
                    <a:pt x="9" y="18"/>
                    <a:pt x="9" y="22"/>
                  </a:cubicBezTo>
                  <a:cubicBezTo>
                    <a:pt x="9" y="24"/>
                    <a:pt x="11" y="25"/>
                    <a:pt x="13" y="25"/>
                  </a:cubicBezTo>
                  <a:cubicBezTo>
                    <a:pt x="15" y="25"/>
                    <a:pt x="17" y="23"/>
                    <a:pt x="17" y="21"/>
                  </a:cubicBezTo>
                  <a:cubicBezTo>
                    <a:pt x="18" y="21"/>
                    <a:pt x="18" y="20"/>
                    <a:pt x="18" y="20"/>
                  </a:cubicBezTo>
                  <a:lnTo>
                    <a:pt x="17" y="17"/>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8" name="Freeform 30">
              <a:extLst>
                <a:ext uri="{FF2B5EF4-FFF2-40B4-BE49-F238E27FC236}">
                  <a16:creationId xmlns:a16="http://schemas.microsoft.com/office/drawing/2014/main" id="{87424A50-F726-4CAA-A276-38DE80519AAC}"/>
                </a:ext>
              </a:extLst>
            </p:cNvPr>
            <p:cNvSpPr>
              <a:spLocks/>
            </p:cNvSpPr>
            <p:nvPr/>
          </p:nvSpPr>
          <p:spPr bwMode="auto">
            <a:xfrm>
              <a:off x="6260771" y="5833652"/>
              <a:ext cx="58293" cy="104454"/>
            </a:xfrm>
            <a:custGeom>
              <a:avLst/>
              <a:gdLst>
                <a:gd name="T0" fmla="*/ 13 w 22"/>
                <a:gd name="T1" fmla="*/ 0 h 39"/>
                <a:gd name="T2" fmla="*/ 13 w 22"/>
                <a:gd name="T3" fmla="*/ 8 h 39"/>
                <a:gd name="T4" fmla="*/ 20 w 22"/>
                <a:gd name="T5" fmla="*/ 8 h 39"/>
                <a:gd name="T6" fmla="*/ 21 w 22"/>
                <a:gd name="T7" fmla="*/ 14 h 39"/>
                <a:gd name="T8" fmla="*/ 14 w 22"/>
                <a:gd name="T9" fmla="*/ 15 h 39"/>
                <a:gd name="T10" fmla="*/ 15 w 22"/>
                <a:gd name="T11" fmla="*/ 26 h 39"/>
                <a:gd name="T12" fmla="*/ 19 w 22"/>
                <a:gd name="T13" fmla="*/ 31 h 39"/>
                <a:gd name="T14" fmla="*/ 22 w 22"/>
                <a:gd name="T15" fmla="*/ 30 h 39"/>
                <a:gd name="T16" fmla="*/ 22 w 22"/>
                <a:gd name="T17" fmla="*/ 37 h 39"/>
                <a:gd name="T18" fmla="*/ 16 w 22"/>
                <a:gd name="T19" fmla="*/ 38 h 39"/>
                <a:gd name="T20" fmla="*/ 9 w 22"/>
                <a:gd name="T21" fmla="*/ 36 h 39"/>
                <a:gd name="T22" fmla="*/ 6 w 22"/>
                <a:gd name="T23" fmla="*/ 28 h 39"/>
                <a:gd name="T24" fmla="*/ 5 w 22"/>
                <a:gd name="T25" fmla="*/ 16 h 39"/>
                <a:gd name="T26" fmla="*/ 1 w 22"/>
                <a:gd name="T27" fmla="*/ 16 h 39"/>
                <a:gd name="T28" fmla="*/ 0 w 22"/>
                <a:gd name="T29" fmla="*/ 9 h 39"/>
                <a:gd name="T30" fmla="*/ 4 w 22"/>
                <a:gd name="T31" fmla="*/ 9 h 39"/>
                <a:gd name="T32" fmla="*/ 4 w 22"/>
                <a:gd name="T33" fmla="*/ 2 h 39"/>
                <a:gd name="T34" fmla="*/ 13 w 22"/>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39">
                  <a:moveTo>
                    <a:pt x="13" y="0"/>
                  </a:moveTo>
                  <a:cubicBezTo>
                    <a:pt x="13" y="8"/>
                    <a:pt x="13" y="8"/>
                    <a:pt x="13" y="8"/>
                  </a:cubicBezTo>
                  <a:cubicBezTo>
                    <a:pt x="20" y="8"/>
                    <a:pt x="20" y="8"/>
                    <a:pt x="20" y="8"/>
                  </a:cubicBezTo>
                  <a:cubicBezTo>
                    <a:pt x="21" y="14"/>
                    <a:pt x="21" y="14"/>
                    <a:pt x="21" y="14"/>
                  </a:cubicBezTo>
                  <a:cubicBezTo>
                    <a:pt x="14" y="15"/>
                    <a:pt x="14" y="15"/>
                    <a:pt x="14" y="15"/>
                  </a:cubicBezTo>
                  <a:cubicBezTo>
                    <a:pt x="15" y="26"/>
                    <a:pt x="15" y="26"/>
                    <a:pt x="15" y="26"/>
                  </a:cubicBezTo>
                  <a:cubicBezTo>
                    <a:pt x="15" y="29"/>
                    <a:pt x="16" y="31"/>
                    <a:pt x="19" y="31"/>
                  </a:cubicBezTo>
                  <a:cubicBezTo>
                    <a:pt x="20" y="31"/>
                    <a:pt x="21" y="30"/>
                    <a:pt x="22" y="30"/>
                  </a:cubicBezTo>
                  <a:cubicBezTo>
                    <a:pt x="22" y="37"/>
                    <a:pt x="22" y="37"/>
                    <a:pt x="22" y="37"/>
                  </a:cubicBezTo>
                  <a:cubicBezTo>
                    <a:pt x="21" y="38"/>
                    <a:pt x="19" y="38"/>
                    <a:pt x="16" y="38"/>
                  </a:cubicBezTo>
                  <a:cubicBezTo>
                    <a:pt x="13" y="39"/>
                    <a:pt x="11" y="38"/>
                    <a:pt x="9" y="36"/>
                  </a:cubicBezTo>
                  <a:cubicBezTo>
                    <a:pt x="7" y="35"/>
                    <a:pt x="6" y="32"/>
                    <a:pt x="6" y="28"/>
                  </a:cubicBezTo>
                  <a:cubicBezTo>
                    <a:pt x="5" y="16"/>
                    <a:pt x="5" y="16"/>
                    <a:pt x="5" y="16"/>
                  </a:cubicBezTo>
                  <a:cubicBezTo>
                    <a:pt x="1" y="16"/>
                    <a:pt x="1" y="16"/>
                    <a:pt x="1" y="16"/>
                  </a:cubicBezTo>
                  <a:cubicBezTo>
                    <a:pt x="0" y="9"/>
                    <a:pt x="0" y="9"/>
                    <a:pt x="0" y="9"/>
                  </a:cubicBezTo>
                  <a:cubicBezTo>
                    <a:pt x="4" y="9"/>
                    <a:pt x="4" y="9"/>
                    <a:pt x="4" y="9"/>
                  </a:cubicBezTo>
                  <a:cubicBezTo>
                    <a:pt x="4" y="2"/>
                    <a:pt x="4" y="2"/>
                    <a:pt x="4" y="2"/>
                  </a:cubicBezTo>
                  <a:lnTo>
                    <a:pt x="13" y="0"/>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89" name="Freeform 31">
              <a:extLst>
                <a:ext uri="{FF2B5EF4-FFF2-40B4-BE49-F238E27FC236}">
                  <a16:creationId xmlns:a16="http://schemas.microsoft.com/office/drawing/2014/main" id="{C35D5BF2-E1A2-4774-BB34-D6379DB7A4DD}"/>
                </a:ext>
              </a:extLst>
            </p:cNvPr>
            <p:cNvSpPr>
              <a:spLocks noEditPoints="1"/>
            </p:cNvSpPr>
            <p:nvPr/>
          </p:nvSpPr>
          <p:spPr bwMode="auto">
            <a:xfrm>
              <a:off x="6326912" y="5844883"/>
              <a:ext cx="77351" cy="87606"/>
            </a:xfrm>
            <a:custGeom>
              <a:avLst/>
              <a:gdLst>
                <a:gd name="T0" fmla="*/ 10 w 29"/>
                <a:gd name="T1" fmla="*/ 20 h 33"/>
                <a:gd name="T2" fmla="*/ 19 w 29"/>
                <a:gd name="T3" fmla="*/ 25 h 33"/>
                <a:gd name="T4" fmla="*/ 27 w 29"/>
                <a:gd name="T5" fmla="*/ 23 h 33"/>
                <a:gd name="T6" fmla="*/ 29 w 29"/>
                <a:gd name="T7" fmla="*/ 29 h 33"/>
                <a:gd name="T8" fmla="*/ 18 w 29"/>
                <a:gd name="T9" fmla="*/ 32 h 33"/>
                <a:gd name="T10" fmla="*/ 1 w 29"/>
                <a:gd name="T11" fmla="*/ 18 h 33"/>
                <a:gd name="T12" fmla="*/ 14 w 29"/>
                <a:gd name="T13" fmla="*/ 1 h 33"/>
                <a:gd name="T14" fmla="*/ 29 w 29"/>
                <a:gd name="T15" fmla="*/ 14 h 33"/>
                <a:gd name="T16" fmla="*/ 29 w 29"/>
                <a:gd name="T17" fmla="*/ 18 h 33"/>
                <a:gd name="T18" fmla="*/ 10 w 29"/>
                <a:gd name="T19" fmla="*/ 20 h 33"/>
                <a:gd name="T20" fmla="*/ 20 w 29"/>
                <a:gd name="T21" fmla="*/ 13 h 33"/>
                <a:gd name="T22" fmla="*/ 14 w 29"/>
                <a:gd name="T23" fmla="*/ 7 h 33"/>
                <a:gd name="T24" fmla="*/ 9 w 29"/>
                <a:gd name="T25" fmla="*/ 14 h 33"/>
                <a:gd name="T26" fmla="*/ 20 w 29"/>
                <a:gd name="T2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3">
                  <a:moveTo>
                    <a:pt x="10" y="20"/>
                  </a:moveTo>
                  <a:cubicBezTo>
                    <a:pt x="10" y="24"/>
                    <a:pt x="14" y="25"/>
                    <a:pt x="19" y="25"/>
                  </a:cubicBezTo>
                  <a:cubicBezTo>
                    <a:pt x="22" y="24"/>
                    <a:pt x="24" y="24"/>
                    <a:pt x="27" y="23"/>
                  </a:cubicBezTo>
                  <a:cubicBezTo>
                    <a:pt x="29" y="29"/>
                    <a:pt x="29" y="29"/>
                    <a:pt x="29" y="29"/>
                  </a:cubicBezTo>
                  <a:cubicBezTo>
                    <a:pt x="26" y="30"/>
                    <a:pt x="22" y="31"/>
                    <a:pt x="18" y="32"/>
                  </a:cubicBezTo>
                  <a:cubicBezTo>
                    <a:pt x="8" y="33"/>
                    <a:pt x="2" y="28"/>
                    <a:pt x="1" y="18"/>
                  </a:cubicBezTo>
                  <a:cubicBezTo>
                    <a:pt x="0" y="11"/>
                    <a:pt x="4" y="2"/>
                    <a:pt x="14" y="1"/>
                  </a:cubicBezTo>
                  <a:cubicBezTo>
                    <a:pt x="23" y="0"/>
                    <a:pt x="28" y="7"/>
                    <a:pt x="29" y="14"/>
                  </a:cubicBezTo>
                  <a:cubicBezTo>
                    <a:pt x="29" y="16"/>
                    <a:pt x="29" y="17"/>
                    <a:pt x="29" y="18"/>
                  </a:cubicBezTo>
                  <a:lnTo>
                    <a:pt x="10" y="20"/>
                  </a:lnTo>
                  <a:close/>
                  <a:moveTo>
                    <a:pt x="20" y="13"/>
                  </a:moveTo>
                  <a:cubicBezTo>
                    <a:pt x="20" y="10"/>
                    <a:pt x="18" y="7"/>
                    <a:pt x="14" y="7"/>
                  </a:cubicBezTo>
                  <a:cubicBezTo>
                    <a:pt x="10" y="8"/>
                    <a:pt x="9" y="11"/>
                    <a:pt x="9" y="14"/>
                  </a:cubicBezTo>
                  <a:lnTo>
                    <a:pt x="20" y="13"/>
                  </a:lnTo>
                  <a:close/>
                </a:path>
              </a:pathLst>
            </a:custGeom>
            <a:solidFill>
              <a:srgbClr val="612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0" name="Freeform 32">
              <a:extLst>
                <a:ext uri="{FF2B5EF4-FFF2-40B4-BE49-F238E27FC236}">
                  <a16:creationId xmlns:a16="http://schemas.microsoft.com/office/drawing/2014/main" id="{978705C8-79A9-431E-9C22-27E1BBDF46AE}"/>
                </a:ext>
              </a:extLst>
            </p:cNvPr>
            <p:cNvSpPr>
              <a:spLocks/>
            </p:cNvSpPr>
            <p:nvPr/>
          </p:nvSpPr>
          <p:spPr bwMode="auto">
            <a:xfrm>
              <a:off x="4205927" y="3945631"/>
              <a:ext cx="976415" cy="1035547"/>
            </a:xfrm>
            <a:custGeom>
              <a:avLst/>
              <a:gdLst>
                <a:gd name="T0" fmla="*/ 0 w 367"/>
                <a:gd name="T1" fmla="*/ 388 h 388"/>
                <a:gd name="T2" fmla="*/ 215 w 367"/>
                <a:gd name="T3" fmla="*/ 21 h 388"/>
                <a:gd name="T4" fmla="*/ 215 w 367"/>
                <a:gd name="T5" fmla="*/ 21 h 388"/>
                <a:gd name="T6" fmla="*/ 207 w 367"/>
                <a:gd name="T7" fmla="*/ 5 h 388"/>
                <a:gd name="T8" fmla="*/ 367 w 367"/>
                <a:gd name="T9" fmla="*/ 32 h 388"/>
                <a:gd name="T10" fmla="*/ 283 w 367"/>
                <a:gd name="T11" fmla="*/ 142 h 388"/>
                <a:gd name="T12" fmla="*/ 274 w 367"/>
                <a:gd name="T13" fmla="*/ 126 h 388"/>
                <a:gd name="T14" fmla="*/ 274 w 367"/>
                <a:gd name="T15" fmla="*/ 126 h 388"/>
                <a:gd name="T16" fmla="*/ 121 w 367"/>
                <a:gd name="T17" fmla="*/ 388 h 388"/>
                <a:gd name="T18" fmla="*/ 0 w 367"/>
                <a:gd name="T19"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88">
                  <a:moveTo>
                    <a:pt x="0" y="388"/>
                  </a:moveTo>
                  <a:cubicBezTo>
                    <a:pt x="0" y="232"/>
                    <a:pt x="86" y="93"/>
                    <a:pt x="215" y="21"/>
                  </a:cubicBezTo>
                  <a:cubicBezTo>
                    <a:pt x="215" y="21"/>
                    <a:pt x="215" y="21"/>
                    <a:pt x="215" y="21"/>
                  </a:cubicBezTo>
                  <a:cubicBezTo>
                    <a:pt x="207" y="5"/>
                    <a:pt x="207" y="5"/>
                    <a:pt x="207" y="5"/>
                  </a:cubicBezTo>
                  <a:cubicBezTo>
                    <a:pt x="263" y="0"/>
                    <a:pt x="337" y="18"/>
                    <a:pt x="367" y="32"/>
                  </a:cubicBezTo>
                  <a:cubicBezTo>
                    <a:pt x="322" y="68"/>
                    <a:pt x="292" y="116"/>
                    <a:pt x="283" y="142"/>
                  </a:cubicBezTo>
                  <a:cubicBezTo>
                    <a:pt x="274" y="126"/>
                    <a:pt x="274" y="126"/>
                    <a:pt x="274" y="126"/>
                  </a:cubicBezTo>
                  <a:cubicBezTo>
                    <a:pt x="274" y="126"/>
                    <a:pt x="274" y="126"/>
                    <a:pt x="274" y="126"/>
                  </a:cubicBezTo>
                  <a:cubicBezTo>
                    <a:pt x="181" y="178"/>
                    <a:pt x="120" y="277"/>
                    <a:pt x="121" y="388"/>
                  </a:cubicBezTo>
                  <a:lnTo>
                    <a:pt x="0" y="388"/>
                  </a:lnTo>
                  <a:close/>
                </a:path>
              </a:pathLst>
            </a:custGeom>
            <a:solidFill>
              <a:srgbClr val="3B3838"/>
            </a:solidFill>
            <a:ln w="889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1" name="Freeform 33">
              <a:extLst>
                <a:ext uri="{FF2B5EF4-FFF2-40B4-BE49-F238E27FC236}">
                  <a16:creationId xmlns:a16="http://schemas.microsoft.com/office/drawing/2014/main" id="{F64FB13D-C21F-4B61-989D-EE9DD2F50239}"/>
                </a:ext>
              </a:extLst>
            </p:cNvPr>
            <p:cNvSpPr>
              <a:spLocks/>
            </p:cNvSpPr>
            <p:nvPr/>
          </p:nvSpPr>
          <p:spPr bwMode="auto">
            <a:xfrm>
              <a:off x="4339329" y="4764409"/>
              <a:ext cx="73988" cy="56158"/>
            </a:xfrm>
            <a:custGeom>
              <a:avLst/>
              <a:gdLst>
                <a:gd name="T0" fmla="*/ 66 w 66"/>
                <a:gd name="T1" fmla="*/ 29 h 50"/>
                <a:gd name="T2" fmla="*/ 64 w 66"/>
                <a:gd name="T3" fmla="*/ 43 h 50"/>
                <a:gd name="T4" fmla="*/ 14 w 66"/>
                <a:gd name="T5" fmla="*/ 33 h 50"/>
                <a:gd name="T6" fmla="*/ 11 w 66"/>
                <a:gd name="T7" fmla="*/ 50 h 50"/>
                <a:gd name="T8" fmla="*/ 0 w 66"/>
                <a:gd name="T9" fmla="*/ 48 h 50"/>
                <a:gd name="T10" fmla="*/ 9 w 66"/>
                <a:gd name="T11" fmla="*/ 0 h 50"/>
                <a:gd name="T12" fmla="*/ 19 w 66"/>
                <a:gd name="T13" fmla="*/ 3 h 50"/>
                <a:gd name="T14" fmla="*/ 16 w 66"/>
                <a:gd name="T15" fmla="*/ 19 h 50"/>
                <a:gd name="T16" fmla="*/ 66 w 66"/>
                <a:gd name="T1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0">
                  <a:moveTo>
                    <a:pt x="66" y="29"/>
                  </a:moveTo>
                  <a:lnTo>
                    <a:pt x="64" y="43"/>
                  </a:lnTo>
                  <a:lnTo>
                    <a:pt x="14" y="33"/>
                  </a:lnTo>
                  <a:lnTo>
                    <a:pt x="11" y="50"/>
                  </a:lnTo>
                  <a:lnTo>
                    <a:pt x="0" y="48"/>
                  </a:lnTo>
                  <a:lnTo>
                    <a:pt x="9" y="0"/>
                  </a:lnTo>
                  <a:lnTo>
                    <a:pt x="19" y="3"/>
                  </a:lnTo>
                  <a:lnTo>
                    <a:pt x="16" y="19"/>
                  </a:lnTo>
                  <a:lnTo>
                    <a:pt x="66"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2" name="Freeform 34">
              <a:extLst>
                <a:ext uri="{FF2B5EF4-FFF2-40B4-BE49-F238E27FC236}">
                  <a16:creationId xmlns:a16="http://schemas.microsoft.com/office/drawing/2014/main" id="{583BB3DF-6844-43A1-A48E-27D79541D73A}"/>
                </a:ext>
              </a:extLst>
            </p:cNvPr>
            <p:cNvSpPr>
              <a:spLocks/>
            </p:cNvSpPr>
            <p:nvPr/>
          </p:nvSpPr>
          <p:spPr bwMode="auto">
            <a:xfrm>
              <a:off x="4347177" y="4713868"/>
              <a:ext cx="81835" cy="58404"/>
            </a:xfrm>
            <a:custGeom>
              <a:avLst/>
              <a:gdLst>
                <a:gd name="T0" fmla="*/ 31 w 31"/>
                <a:gd name="T1" fmla="*/ 4 h 22"/>
                <a:gd name="T2" fmla="*/ 30 w 31"/>
                <a:gd name="T3" fmla="*/ 9 h 22"/>
                <a:gd name="T4" fmla="*/ 19 w 31"/>
                <a:gd name="T5" fmla="*/ 6 h 22"/>
                <a:gd name="T6" fmla="*/ 14 w 31"/>
                <a:gd name="T7" fmla="*/ 8 h 22"/>
                <a:gd name="T8" fmla="*/ 15 w 31"/>
                <a:gd name="T9" fmla="*/ 12 h 22"/>
                <a:gd name="T10" fmla="*/ 19 w 31"/>
                <a:gd name="T11" fmla="*/ 14 h 22"/>
                <a:gd name="T12" fmla="*/ 28 w 31"/>
                <a:gd name="T13" fmla="*/ 17 h 22"/>
                <a:gd name="T14" fmla="*/ 27 w 31"/>
                <a:gd name="T15" fmla="*/ 22 h 22"/>
                <a:gd name="T16" fmla="*/ 0 w 31"/>
                <a:gd name="T17" fmla="*/ 15 h 22"/>
                <a:gd name="T18" fmla="*/ 1 w 31"/>
                <a:gd name="T19" fmla="*/ 10 h 22"/>
                <a:gd name="T20" fmla="*/ 7 w 31"/>
                <a:gd name="T21" fmla="*/ 11 h 22"/>
                <a:gd name="T22" fmla="*/ 10 w 31"/>
                <a:gd name="T23" fmla="*/ 12 h 22"/>
                <a:gd name="T24" fmla="*/ 11 w 31"/>
                <a:gd name="T25" fmla="*/ 12 h 22"/>
                <a:gd name="T26" fmla="*/ 11 w 31"/>
                <a:gd name="T27" fmla="*/ 12 h 22"/>
                <a:gd name="T28" fmla="*/ 10 w 31"/>
                <a:gd name="T29" fmla="*/ 6 h 22"/>
                <a:gd name="T30" fmla="*/ 13 w 31"/>
                <a:gd name="T31" fmla="*/ 1 h 22"/>
                <a:gd name="T32" fmla="*/ 19 w 31"/>
                <a:gd name="T33" fmla="*/ 1 h 22"/>
                <a:gd name="T34" fmla="*/ 31 w 31"/>
                <a:gd name="T35"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2">
                  <a:moveTo>
                    <a:pt x="31" y="4"/>
                  </a:moveTo>
                  <a:cubicBezTo>
                    <a:pt x="30" y="9"/>
                    <a:pt x="30" y="9"/>
                    <a:pt x="30" y="9"/>
                  </a:cubicBezTo>
                  <a:cubicBezTo>
                    <a:pt x="19" y="6"/>
                    <a:pt x="19" y="6"/>
                    <a:pt x="19" y="6"/>
                  </a:cubicBezTo>
                  <a:cubicBezTo>
                    <a:pt x="16" y="6"/>
                    <a:pt x="14" y="6"/>
                    <a:pt x="14" y="8"/>
                  </a:cubicBezTo>
                  <a:cubicBezTo>
                    <a:pt x="13" y="10"/>
                    <a:pt x="14" y="11"/>
                    <a:pt x="15" y="12"/>
                  </a:cubicBezTo>
                  <a:cubicBezTo>
                    <a:pt x="15" y="13"/>
                    <a:pt x="17" y="14"/>
                    <a:pt x="19" y="14"/>
                  </a:cubicBezTo>
                  <a:cubicBezTo>
                    <a:pt x="28" y="17"/>
                    <a:pt x="28" y="17"/>
                    <a:pt x="28" y="17"/>
                  </a:cubicBezTo>
                  <a:cubicBezTo>
                    <a:pt x="27" y="22"/>
                    <a:pt x="27" y="22"/>
                    <a:pt x="27" y="22"/>
                  </a:cubicBezTo>
                  <a:cubicBezTo>
                    <a:pt x="0" y="15"/>
                    <a:pt x="0" y="15"/>
                    <a:pt x="0" y="15"/>
                  </a:cubicBezTo>
                  <a:cubicBezTo>
                    <a:pt x="1" y="10"/>
                    <a:pt x="1" y="10"/>
                    <a:pt x="1" y="10"/>
                  </a:cubicBezTo>
                  <a:cubicBezTo>
                    <a:pt x="7" y="11"/>
                    <a:pt x="7" y="11"/>
                    <a:pt x="7" y="11"/>
                  </a:cubicBezTo>
                  <a:cubicBezTo>
                    <a:pt x="7" y="11"/>
                    <a:pt x="8" y="11"/>
                    <a:pt x="10" y="12"/>
                  </a:cubicBezTo>
                  <a:cubicBezTo>
                    <a:pt x="11" y="12"/>
                    <a:pt x="11" y="12"/>
                    <a:pt x="11" y="12"/>
                  </a:cubicBezTo>
                  <a:cubicBezTo>
                    <a:pt x="11" y="12"/>
                    <a:pt x="11" y="12"/>
                    <a:pt x="11" y="12"/>
                  </a:cubicBezTo>
                  <a:cubicBezTo>
                    <a:pt x="10" y="11"/>
                    <a:pt x="9" y="8"/>
                    <a:pt x="10" y="6"/>
                  </a:cubicBezTo>
                  <a:cubicBezTo>
                    <a:pt x="11" y="4"/>
                    <a:pt x="12" y="2"/>
                    <a:pt x="13" y="1"/>
                  </a:cubicBezTo>
                  <a:cubicBezTo>
                    <a:pt x="15" y="0"/>
                    <a:pt x="17" y="0"/>
                    <a:pt x="19" y="1"/>
                  </a:cubicBezTo>
                  <a:lnTo>
                    <a:pt x="3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3" name="Freeform 35">
              <a:extLst>
                <a:ext uri="{FF2B5EF4-FFF2-40B4-BE49-F238E27FC236}">
                  <a16:creationId xmlns:a16="http://schemas.microsoft.com/office/drawing/2014/main" id="{50D19DDF-594C-4C69-880D-633A244956B2}"/>
                </a:ext>
              </a:extLst>
            </p:cNvPr>
            <p:cNvSpPr>
              <a:spLocks noEditPoints="1"/>
            </p:cNvSpPr>
            <p:nvPr/>
          </p:nvSpPr>
          <p:spPr bwMode="auto">
            <a:xfrm>
              <a:off x="4386412" y="4657710"/>
              <a:ext cx="59414" cy="53911"/>
            </a:xfrm>
            <a:custGeom>
              <a:avLst/>
              <a:gdLst>
                <a:gd name="T0" fmla="*/ 21 w 22"/>
                <a:gd name="T1" fmla="*/ 12 h 20"/>
                <a:gd name="T2" fmla="*/ 16 w 22"/>
                <a:gd name="T3" fmla="*/ 18 h 20"/>
                <a:gd name="T4" fmla="*/ 8 w 22"/>
                <a:gd name="T5" fmla="*/ 19 h 20"/>
                <a:gd name="T6" fmla="*/ 2 w 22"/>
                <a:gd name="T7" fmla="*/ 14 h 20"/>
                <a:gd name="T8" fmla="*/ 1 w 22"/>
                <a:gd name="T9" fmla="*/ 6 h 20"/>
                <a:gd name="T10" fmla="*/ 5 w 22"/>
                <a:gd name="T11" fmla="*/ 1 h 20"/>
                <a:gd name="T12" fmla="*/ 12 w 22"/>
                <a:gd name="T13" fmla="*/ 1 h 20"/>
                <a:gd name="T14" fmla="*/ 15 w 22"/>
                <a:gd name="T15" fmla="*/ 2 h 20"/>
                <a:gd name="T16" fmla="*/ 11 w 22"/>
                <a:gd name="T17" fmla="*/ 14 h 20"/>
                <a:gd name="T18" fmla="*/ 15 w 22"/>
                <a:gd name="T19" fmla="*/ 14 h 20"/>
                <a:gd name="T20" fmla="*/ 17 w 22"/>
                <a:gd name="T21" fmla="*/ 11 h 20"/>
                <a:gd name="T22" fmla="*/ 18 w 22"/>
                <a:gd name="T23" fmla="*/ 7 h 20"/>
                <a:gd name="T24" fmla="*/ 18 w 22"/>
                <a:gd name="T25" fmla="*/ 4 h 20"/>
                <a:gd name="T26" fmla="*/ 22 w 22"/>
                <a:gd name="T27" fmla="*/ 5 h 20"/>
                <a:gd name="T28" fmla="*/ 22 w 22"/>
                <a:gd name="T29" fmla="*/ 8 h 20"/>
                <a:gd name="T30" fmla="*/ 21 w 22"/>
                <a:gd name="T31" fmla="*/ 12 h 20"/>
                <a:gd name="T32" fmla="*/ 5 w 22"/>
                <a:gd name="T33" fmla="*/ 8 h 20"/>
                <a:gd name="T34" fmla="*/ 5 w 22"/>
                <a:gd name="T35" fmla="*/ 11 h 20"/>
                <a:gd name="T36" fmla="*/ 8 w 22"/>
                <a:gd name="T37" fmla="*/ 13 h 20"/>
                <a:gd name="T38" fmla="*/ 10 w 22"/>
                <a:gd name="T39" fmla="*/ 5 h 20"/>
                <a:gd name="T40" fmla="*/ 7 w 22"/>
                <a:gd name="T41" fmla="*/ 5 h 20"/>
                <a:gd name="T42" fmla="*/ 5 w 22"/>
                <a:gd name="T4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0">
                  <a:moveTo>
                    <a:pt x="21" y="12"/>
                  </a:moveTo>
                  <a:cubicBezTo>
                    <a:pt x="20" y="15"/>
                    <a:pt x="18" y="17"/>
                    <a:pt x="16" y="18"/>
                  </a:cubicBezTo>
                  <a:cubicBezTo>
                    <a:pt x="14" y="20"/>
                    <a:pt x="11" y="20"/>
                    <a:pt x="8" y="19"/>
                  </a:cubicBezTo>
                  <a:cubicBezTo>
                    <a:pt x="5" y="18"/>
                    <a:pt x="3" y="16"/>
                    <a:pt x="2" y="14"/>
                  </a:cubicBezTo>
                  <a:cubicBezTo>
                    <a:pt x="0" y="12"/>
                    <a:pt x="0" y="9"/>
                    <a:pt x="1" y="6"/>
                  </a:cubicBezTo>
                  <a:cubicBezTo>
                    <a:pt x="2" y="4"/>
                    <a:pt x="3" y="2"/>
                    <a:pt x="5" y="1"/>
                  </a:cubicBezTo>
                  <a:cubicBezTo>
                    <a:pt x="7" y="0"/>
                    <a:pt x="10" y="0"/>
                    <a:pt x="12" y="1"/>
                  </a:cubicBezTo>
                  <a:cubicBezTo>
                    <a:pt x="15" y="2"/>
                    <a:pt x="15" y="2"/>
                    <a:pt x="15" y="2"/>
                  </a:cubicBezTo>
                  <a:cubicBezTo>
                    <a:pt x="11" y="14"/>
                    <a:pt x="11" y="14"/>
                    <a:pt x="11" y="14"/>
                  </a:cubicBezTo>
                  <a:cubicBezTo>
                    <a:pt x="12" y="14"/>
                    <a:pt x="14" y="14"/>
                    <a:pt x="15" y="14"/>
                  </a:cubicBezTo>
                  <a:cubicBezTo>
                    <a:pt x="16" y="13"/>
                    <a:pt x="17" y="12"/>
                    <a:pt x="17" y="11"/>
                  </a:cubicBezTo>
                  <a:cubicBezTo>
                    <a:pt x="17" y="9"/>
                    <a:pt x="18" y="8"/>
                    <a:pt x="18" y="7"/>
                  </a:cubicBezTo>
                  <a:cubicBezTo>
                    <a:pt x="18" y="6"/>
                    <a:pt x="18" y="5"/>
                    <a:pt x="18" y="4"/>
                  </a:cubicBezTo>
                  <a:cubicBezTo>
                    <a:pt x="22" y="5"/>
                    <a:pt x="22" y="5"/>
                    <a:pt x="22" y="5"/>
                  </a:cubicBezTo>
                  <a:cubicBezTo>
                    <a:pt x="22" y="6"/>
                    <a:pt x="22" y="7"/>
                    <a:pt x="22" y="8"/>
                  </a:cubicBezTo>
                  <a:cubicBezTo>
                    <a:pt x="22" y="9"/>
                    <a:pt x="21" y="11"/>
                    <a:pt x="21" y="12"/>
                  </a:cubicBezTo>
                  <a:close/>
                  <a:moveTo>
                    <a:pt x="5" y="8"/>
                  </a:moveTo>
                  <a:cubicBezTo>
                    <a:pt x="4" y="9"/>
                    <a:pt x="4" y="10"/>
                    <a:pt x="5" y="11"/>
                  </a:cubicBezTo>
                  <a:cubicBezTo>
                    <a:pt x="5" y="11"/>
                    <a:pt x="6" y="12"/>
                    <a:pt x="8" y="13"/>
                  </a:cubicBezTo>
                  <a:cubicBezTo>
                    <a:pt x="10" y="5"/>
                    <a:pt x="10" y="5"/>
                    <a:pt x="10" y="5"/>
                  </a:cubicBezTo>
                  <a:cubicBezTo>
                    <a:pt x="9" y="5"/>
                    <a:pt x="8" y="5"/>
                    <a:pt x="7" y="5"/>
                  </a:cubicBezTo>
                  <a:cubicBezTo>
                    <a:pt x="6" y="6"/>
                    <a:pt x="5" y="7"/>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4" name="Freeform 36">
              <a:extLst>
                <a:ext uri="{FF2B5EF4-FFF2-40B4-BE49-F238E27FC236}">
                  <a16:creationId xmlns:a16="http://schemas.microsoft.com/office/drawing/2014/main" id="{BC42BA66-D58C-4E2D-9DEE-5FA0C420F141}"/>
                </a:ext>
              </a:extLst>
            </p:cNvPr>
            <p:cNvSpPr>
              <a:spLocks/>
            </p:cNvSpPr>
            <p:nvPr/>
          </p:nvSpPr>
          <p:spPr bwMode="auto">
            <a:xfrm>
              <a:off x="4413317" y="4585828"/>
              <a:ext cx="56051" cy="53911"/>
            </a:xfrm>
            <a:custGeom>
              <a:avLst/>
              <a:gdLst>
                <a:gd name="T0" fmla="*/ 18 w 21"/>
                <a:gd name="T1" fmla="*/ 4 h 20"/>
                <a:gd name="T2" fmla="*/ 21 w 21"/>
                <a:gd name="T3" fmla="*/ 8 h 20"/>
                <a:gd name="T4" fmla="*/ 20 w 21"/>
                <a:gd name="T5" fmla="*/ 14 h 20"/>
                <a:gd name="T6" fmla="*/ 18 w 21"/>
                <a:gd name="T7" fmla="*/ 18 h 20"/>
                <a:gd name="T8" fmla="*/ 16 w 21"/>
                <a:gd name="T9" fmla="*/ 20 h 20"/>
                <a:gd name="T10" fmla="*/ 12 w 21"/>
                <a:gd name="T11" fmla="*/ 18 h 20"/>
                <a:gd name="T12" fmla="*/ 15 w 21"/>
                <a:gd name="T13" fmla="*/ 16 h 20"/>
                <a:gd name="T14" fmla="*/ 16 w 21"/>
                <a:gd name="T15" fmla="*/ 13 h 20"/>
                <a:gd name="T16" fmla="*/ 16 w 21"/>
                <a:gd name="T17" fmla="*/ 9 h 20"/>
                <a:gd name="T18" fmla="*/ 15 w 21"/>
                <a:gd name="T19" fmla="*/ 9 h 20"/>
                <a:gd name="T20" fmla="*/ 14 w 21"/>
                <a:gd name="T21" fmla="*/ 10 h 20"/>
                <a:gd name="T22" fmla="*/ 11 w 21"/>
                <a:gd name="T23" fmla="*/ 12 h 20"/>
                <a:gd name="T24" fmla="*/ 9 w 21"/>
                <a:gd name="T25" fmla="*/ 15 h 20"/>
                <a:gd name="T26" fmla="*/ 6 w 21"/>
                <a:gd name="T27" fmla="*/ 15 h 20"/>
                <a:gd name="T28" fmla="*/ 4 w 21"/>
                <a:gd name="T29" fmla="*/ 15 h 20"/>
                <a:gd name="T30" fmla="*/ 1 w 21"/>
                <a:gd name="T31" fmla="*/ 11 h 20"/>
                <a:gd name="T32" fmla="*/ 2 w 21"/>
                <a:gd name="T33" fmla="*/ 5 h 20"/>
                <a:gd name="T34" fmla="*/ 6 w 21"/>
                <a:gd name="T35" fmla="*/ 0 h 20"/>
                <a:gd name="T36" fmla="*/ 9 w 21"/>
                <a:gd name="T37" fmla="*/ 3 h 20"/>
                <a:gd name="T38" fmla="*/ 7 w 21"/>
                <a:gd name="T39" fmla="*/ 5 h 20"/>
                <a:gd name="T40" fmla="*/ 5 w 21"/>
                <a:gd name="T41" fmla="*/ 7 h 20"/>
                <a:gd name="T42" fmla="*/ 5 w 21"/>
                <a:gd name="T43" fmla="*/ 10 h 20"/>
                <a:gd name="T44" fmla="*/ 7 w 21"/>
                <a:gd name="T45" fmla="*/ 9 h 20"/>
                <a:gd name="T46" fmla="*/ 10 w 21"/>
                <a:gd name="T47" fmla="*/ 7 h 20"/>
                <a:gd name="T48" fmla="*/ 13 w 21"/>
                <a:gd name="T49" fmla="*/ 5 h 20"/>
                <a:gd name="T50" fmla="*/ 15 w 21"/>
                <a:gd name="T51" fmla="*/ 4 h 20"/>
                <a:gd name="T52" fmla="*/ 18 w 21"/>
                <a:gd name="T5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20">
                  <a:moveTo>
                    <a:pt x="18" y="4"/>
                  </a:moveTo>
                  <a:cubicBezTo>
                    <a:pt x="19" y="5"/>
                    <a:pt x="21" y="6"/>
                    <a:pt x="21" y="8"/>
                  </a:cubicBezTo>
                  <a:cubicBezTo>
                    <a:pt x="21" y="10"/>
                    <a:pt x="21" y="12"/>
                    <a:pt x="20" y="14"/>
                  </a:cubicBezTo>
                  <a:cubicBezTo>
                    <a:pt x="19" y="16"/>
                    <a:pt x="19" y="17"/>
                    <a:pt x="18" y="18"/>
                  </a:cubicBezTo>
                  <a:cubicBezTo>
                    <a:pt x="18" y="19"/>
                    <a:pt x="17" y="19"/>
                    <a:pt x="16" y="20"/>
                  </a:cubicBezTo>
                  <a:cubicBezTo>
                    <a:pt x="12" y="18"/>
                    <a:pt x="12" y="18"/>
                    <a:pt x="12" y="18"/>
                  </a:cubicBezTo>
                  <a:cubicBezTo>
                    <a:pt x="13" y="18"/>
                    <a:pt x="14" y="17"/>
                    <a:pt x="15" y="16"/>
                  </a:cubicBezTo>
                  <a:cubicBezTo>
                    <a:pt x="15" y="15"/>
                    <a:pt x="16" y="14"/>
                    <a:pt x="16" y="13"/>
                  </a:cubicBezTo>
                  <a:cubicBezTo>
                    <a:pt x="17" y="11"/>
                    <a:pt x="17" y="10"/>
                    <a:pt x="16" y="9"/>
                  </a:cubicBezTo>
                  <a:cubicBezTo>
                    <a:pt x="16" y="9"/>
                    <a:pt x="15" y="9"/>
                    <a:pt x="15" y="9"/>
                  </a:cubicBezTo>
                  <a:cubicBezTo>
                    <a:pt x="15" y="10"/>
                    <a:pt x="14" y="10"/>
                    <a:pt x="14" y="10"/>
                  </a:cubicBezTo>
                  <a:cubicBezTo>
                    <a:pt x="13" y="11"/>
                    <a:pt x="12" y="11"/>
                    <a:pt x="11" y="12"/>
                  </a:cubicBezTo>
                  <a:cubicBezTo>
                    <a:pt x="10" y="13"/>
                    <a:pt x="9" y="14"/>
                    <a:pt x="9" y="15"/>
                  </a:cubicBezTo>
                  <a:cubicBezTo>
                    <a:pt x="8" y="15"/>
                    <a:pt x="7" y="15"/>
                    <a:pt x="6" y="15"/>
                  </a:cubicBezTo>
                  <a:cubicBezTo>
                    <a:pt x="5" y="15"/>
                    <a:pt x="5" y="15"/>
                    <a:pt x="4" y="15"/>
                  </a:cubicBezTo>
                  <a:cubicBezTo>
                    <a:pt x="2" y="14"/>
                    <a:pt x="1" y="13"/>
                    <a:pt x="1" y="11"/>
                  </a:cubicBezTo>
                  <a:cubicBezTo>
                    <a:pt x="0" y="10"/>
                    <a:pt x="1" y="8"/>
                    <a:pt x="2" y="5"/>
                  </a:cubicBezTo>
                  <a:cubicBezTo>
                    <a:pt x="2" y="3"/>
                    <a:pt x="4" y="1"/>
                    <a:pt x="6" y="0"/>
                  </a:cubicBezTo>
                  <a:cubicBezTo>
                    <a:pt x="9" y="3"/>
                    <a:pt x="9" y="3"/>
                    <a:pt x="9" y="3"/>
                  </a:cubicBezTo>
                  <a:cubicBezTo>
                    <a:pt x="8" y="3"/>
                    <a:pt x="7" y="4"/>
                    <a:pt x="7" y="5"/>
                  </a:cubicBezTo>
                  <a:cubicBezTo>
                    <a:pt x="6" y="5"/>
                    <a:pt x="6" y="6"/>
                    <a:pt x="5" y="7"/>
                  </a:cubicBezTo>
                  <a:cubicBezTo>
                    <a:pt x="5" y="8"/>
                    <a:pt x="5" y="9"/>
                    <a:pt x="5" y="10"/>
                  </a:cubicBezTo>
                  <a:cubicBezTo>
                    <a:pt x="6" y="10"/>
                    <a:pt x="6" y="10"/>
                    <a:pt x="7" y="9"/>
                  </a:cubicBezTo>
                  <a:cubicBezTo>
                    <a:pt x="7" y="9"/>
                    <a:pt x="8" y="8"/>
                    <a:pt x="10" y="7"/>
                  </a:cubicBezTo>
                  <a:cubicBezTo>
                    <a:pt x="11" y="6"/>
                    <a:pt x="12" y="5"/>
                    <a:pt x="13" y="5"/>
                  </a:cubicBezTo>
                  <a:cubicBezTo>
                    <a:pt x="13" y="4"/>
                    <a:pt x="14" y="4"/>
                    <a:pt x="15" y="4"/>
                  </a:cubicBezTo>
                  <a:cubicBezTo>
                    <a:pt x="16" y="4"/>
                    <a:pt x="17" y="4"/>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5" name="Freeform 37">
              <a:extLst>
                <a:ext uri="{FF2B5EF4-FFF2-40B4-BE49-F238E27FC236}">
                  <a16:creationId xmlns:a16="http://schemas.microsoft.com/office/drawing/2014/main" id="{506F9469-C620-4BB2-AC3F-58D4C8CC9005}"/>
                </a:ext>
              </a:extLst>
            </p:cNvPr>
            <p:cNvSpPr>
              <a:spLocks/>
            </p:cNvSpPr>
            <p:nvPr/>
          </p:nvSpPr>
          <p:spPr bwMode="auto">
            <a:xfrm>
              <a:off x="4424527" y="4543149"/>
              <a:ext cx="66141" cy="46050"/>
            </a:xfrm>
            <a:custGeom>
              <a:avLst/>
              <a:gdLst>
                <a:gd name="T0" fmla="*/ 20 w 25"/>
                <a:gd name="T1" fmla="*/ 10 h 17"/>
                <a:gd name="T2" fmla="*/ 21 w 25"/>
                <a:gd name="T3" fmla="*/ 7 h 17"/>
                <a:gd name="T4" fmla="*/ 25 w 25"/>
                <a:gd name="T5" fmla="*/ 8 h 17"/>
                <a:gd name="T6" fmla="*/ 24 w 25"/>
                <a:gd name="T7" fmla="*/ 13 h 17"/>
                <a:gd name="T8" fmla="*/ 20 w 25"/>
                <a:gd name="T9" fmla="*/ 17 h 17"/>
                <a:gd name="T10" fmla="*/ 15 w 25"/>
                <a:gd name="T11" fmla="*/ 16 h 17"/>
                <a:gd name="T12" fmla="*/ 6 w 25"/>
                <a:gd name="T13" fmla="*/ 12 h 17"/>
                <a:gd name="T14" fmla="*/ 5 w 25"/>
                <a:gd name="T15" fmla="*/ 14 h 17"/>
                <a:gd name="T16" fmla="*/ 3 w 25"/>
                <a:gd name="T17" fmla="*/ 13 h 17"/>
                <a:gd name="T18" fmla="*/ 3 w 25"/>
                <a:gd name="T19" fmla="*/ 10 h 17"/>
                <a:gd name="T20" fmla="*/ 0 w 25"/>
                <a:gd name="T21" fmla="*/ 7 h 17"/>
                <a:gd name="T22" fmla="*/ 1 w 25"/>
                <a:gd name="T23" fmla="*/ 4 h 17"/>
                <a:gd name="T24" fmla="*/ 5 w 25"/>
                <a:gd name="T25" fmla="*/ 5 h 17"/>
                <a:gd name="T26" fmla="*/ 8 w 25"/>
                <a:gd name="T27" fmla="*/ 0 h 17"/>
                <a:gd name="T28" fmla="*/ 11 w 25"/>
                <a:gd name="T29" fmla="*/ 2 h 17"/>
                <a:gd name="T30" fmla="*/ 9 w 25"/>
                <a:gd name="T31" fmla="*/ 7 h 17"/>
                <a:gd name="T32" fmla="*/ 17 w 25"/>
                <a:gd name="T33" fmla="*/ 11 h 17"/>
                <a:gd name="T34" fmla="*/ 19 w 25"/>
                <a:gd name="T35" fmla="*/ 11 h 17"/>
                <a:gd name="T36" fmla="*/ 20 w 25"/>
                <a:gd name="T3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7">
                  <a:moveTo>
                    <a:pt x="20" y="10"/>
                  </a:moveTo>
                  <a:cubicBezTo>
                    <a:pt x="21" y="9"/>
                    <a:pt x="21" y="8"/>
                    <a:pt x="21" y="7"/>
                  </a:cubicBezTo>
                  <a:cubicBezTo>
                    <a:pt x="25" y="8"/>
                    <a:pt x="25" y="8"/>
                    <a:pt x="25" y="8"/>
                  </a:cubicBezTo>
                  <a:cubicBezTo>
                    <a:pt x="25" y="10"/>
                    <a:pt x="25" y="11"/>
                    <a:pt x="24" y="13"/>
                  </a:cubicBezTo>
                  <a:cubicBezTo>
                    <a:pt x="23" y="15"/>
                    <a:pt x="22" y="16"/>
                    <a:pt x="20" y="17"/>
                  </a:cubicBezTo>
                  <a:cubicBezTo>
                    <a:pt x="19" y="17"/>
                    <a:pt x="17" y="17"/>
                    <a:pt x="15" y="16"/>
                  </a:cubicBezTo>
                  <a:cubicBezTo>
                    <a:pt x="6" y="12"/>
                    <a:pt x="6" y="12"/>
                    <a:pt x="6" y="12"/>
                  </a:cubicBezTo>
                  <a:cubicBezTo>
                    <a:pt x="5" y="14"/>
                    <a:pt x="5" y="14"/>
                    <a:pt x="5" y="14"/>
                  </a:cubicBezTo>
                  <a:cubicBezTo>
                    <a:pt x="3" y="13"/>
                    <a:pt x="3" y="13"/>
                    <a:pt x="3" y="13"/>
                  </a:cubicBezTo>
                  <a:cubicBezTo>
                    <a:pt x="3" y="10"/>
                    <a:pt x="3" y="10"/>
                    <a:pt x="3" y="10"/>
                  </a:cubicBezTo>
                  <a:cubicBezTo>
                    <a:pt x="0" y="7"/>
                    <a:pt x="0" y="7"/>
                    <a:pt x="0" y="7"/>
                  </a:cubicBezTo>
                  <a:cubicBezTo>
                    <a:pt x="1" y="4"/>
                    <a:pt x="1" y="4"/>
                    <a:pt x="1" y="4"/>
                  </a:cubicBezTo>
                  <a:cubicBezTo>
                    <a:pt x="5" y="5"/>
                    <a:pt x="5" y="5"/>
                    <a:pt x="5" y="5"/>
                  </a:cubicBezTo>
                  <a:cubicBezTo>
                    <a:pt x="8" y="0"/>
                    <a:pt x="8" y="0"/>
                    <a:pt x="8" y="0"/>
                  </a:cubicBezTo>
                  <a:cubicBezTo>
                    <a:pt x="11" y="2"/>
                    <a:pt x="11" y="2"/>
                    <a:pt x="11" y="2"/>
                  </a:cubicBezTo>
                  <a:cubicBezTo>
                    <a:pt x="9" y="7"/>
                    <a:pt x="9" y="7"/>
                    <a:pt x="9" y="7"/>
                  </a:cubicBezTo>
                  <a:cubicBezTo>
                    <a:pt x="17" y="11"/>
                    <a:pt x="17" y="11"/>
                    <a:pt x="17" y="11"/>
                  </a:cubicBezTo>
                  <a:cubicBezTo>
                    <a:pt x="18" y="11"/>
                    <a:pt x="19" y="12"/>
                    <a:pt x="19" y="11"/>
                  </a:cubicBezTo>
                  <a:cubicBezTo>
                    <a:pt x="20" y="11"/>
                    <a:pt x="20" y="11"/>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6" name="Freeform 38">
              <a:extLst>
                <a:ext uri="{FF2B5EF4-FFF2-40B4-BE49-F238E27FC236}">
                  <a16:creationId xmlns:a16="http://schemas.microsoft.com/office/drawing/2014/main" id="{33537299-9CFC-4EEF-B913-B2C5D3D19997}"/>
                </a:ext>
              </a:extLst>
            </p:cNvPr>
            <p:cNvSpPr>
              <a:spLocks noEditPoints="1"/>
            </p:cNvSpPr>
            <p:nvPr/>
          </p:nvSpPr>
          <p:spPr bwMode="auto">
            <a:xfrm>
              <a:off x="4453674" y="4500468"/>
              <a:ext cx="63898" cy="56158"/>
            </a:xfrm>
            <a:custGeom>
              <a:avLst/>
              <a:gdLst>
                <a:gd name="T0" fmla="*/ 22 w 24"/>
                <a:gd name="T1" fmla="*/ 11 h 21"/>
                <a:gd name="T2" fmla="*/ 19 w 24"/>
                <a:gd name="T3" fmla="*/ 10 h 21"/>
                <a:gd name="T4" fmla="*/ 19 w 24"/>
                <a:gd name="T5" fmla="*/ 10 h 21"/>
                <a:gd name="T6" fmla="*/ 20 w 24"/>
                <a:gd name="T7" fmla="*/ 14 h 21"/>
                <a:gd name="T8" fmla="*/ 19 w 24"/>
                <a:gd name="T9" fmla="*/ 18 h 21"/>
                <a:gd name="T10" fmla="*/ 15 w 24"/>
                <a:gd name="T11" fmla="*/ 21 h 21"/>
                <a:gd name="T12" fmla="*/ 10 w 24"/>
                <a:gd name="T13" fmla="*/ 20 h 21"/>
                <a:gd name="T14" fmla="*/ 7 w 24"/>
                <a:gd name="T15" fmla="*/ 16 h 21"/>
                <a:gd name="T16" fmla="*/ 9 w 24"/>
                <a:gd name="T17" fmla="*/ 9 h 21"/>
                <a:gd name="T18" fmla="*/ 10 w 24"/>
                <a:gd name="T19" fmla="*/ 6 h 21"/>
                <a:gd name="T20" fmla="*/ 10 w 24"/>
                <a:gd name="T21" fmla="*/ 6 h 21"/>
                <a:gd name="T22" fmla="*/ 5 w 24"/>
                <a:gd name="T23" fmla="*/ 7 h 21"/>
                <a:gd name="T24" fmla="*/ 4 w 24"/>
                <a:gd name="T25" fmla="*/ 13 h 21"/>
                <a:gd name="T26" fmla="*/ 0 w 24"/>
                <a:gd name="T27" fmla="*/ 12 h 21"/>
                <a:gd name="T28" fmla="*/ 2 w 24"/>
                <a:gd name="T29" fmla="*/ 5 h 21"/>
                <a:gd name="T30" fmla="*/ 6 w 24"/>
                <a:gd name="T31" fmla="*/ 0 h 21"/>
                <a:gd name="T32" fmla="*/ 12 w 24"/>
                <a:gd name="T33" fmla="*/ 1 h 21"/>
                <a:gd name="T34" fmla="*/ 24 w 24"/>
                <a:gd name="T35" fmla="*/ 7 h 21"/>
                <a:gd name="T36" fmla="*/ 22 w 24"/>
                <a:gd name="T37" fmla="*/ 11 h 21"/>
                <a:gd name="T38" fmla="*/ 13 w 24"/>
                <a:gd name="T39" fmla="*/ 8 h 21"/>
                <a:gd name="T40" fmla="*/ 12 w 24"/>
                <a:gd name="T41" fmla="*/ 10 h 21"/>
                <a:gd name="T42" fmla="*/ 11 w 24"/>
                <a:gd name="T43" fmla="*/ 13 h 21"/>
                <a:gd name="T44" fmla="*/ 13 w 24"/>
                <a:gd name="T45" fmla="*/ 15 h 21"/>
                <a:gd name="T46" fmla="*/ 16 w 24"/>
                <a:gd name="T47" fmla="*/ 14 h 21"/>
                <a:gd name="T48" fmla="*/ 17 w 24"/>
                <a:gd name="T49" fmla="*/ 11 h 21"/>
                <a:gd name="T50" fmla="*/ 15 w 24"/>
                <a:gd name="T51" fmla="*/ 8 h 21"/>
                <a:gd name="T52" fmla="*/ 13 w 24"/>
                <a:gd name="T5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1">
                  <a:moveTo>
                    <a:pt x="22" y="11"/>
                  </a:moveTo>
                  <a:cubicBezTo>
                    <a:pt x="19" y="10"/>
                    <a:pt x="19" y="10"/>
                    <a:pt x="19" y="10"/>
                  </a:cubicBezTo>
                  <a:cubicBezTo>
                    <a:pt x="19" y="10"/>
                    <a:pt x="19" y="10"/>
                    <a:pt x="19" y="10"/>
                  </a:cubicBezTo>
                  <a:cubicBezTo>
                    <a:pt x="20" y="12"/>
                    <a:pt x="20" y="13"/>
                    <a:pt x="20" y="14"/>
                  </a:cubicBezTo>
                  <a:cubicBezTo>
                    <a:pt x="20" y="15"/>
                    <a:pt x="19" y="16"/>
                    <a:pt x="19" y="18"/>
                  </a:cubicBezTo>
                  <a:cubicBezTo>
                    <a:pt x="18" y="19"/>
                    <a:pt x="16" y="20"/>
                    <a:pt x="15" y="21"/>
                  </a:cubicBezTo>
                  <a:cubicBezTo>
                    <a:pt x="14" y="21"/>
                    <a:pt x="12" y="21"/>
                    <a:pt x="10" y="20"/>
                  </a:cubicBezTo>
                  <a:cubicBezTo>
                    <a:pt x="8" y="19"/>
                    <a:pt x="7" y="18"/>
                    <a:pt x="7" y="16"/>
                  </a:cubicBezTo>
                  <a:cubicBezTo>
                    <a:pt x="7" y="14"/>
                    <a:pt x="7" y="12"/>
                    <a:pt x="9" y="9"/>
                  </a:cubicBezTo>
                  <a:cubicBezTo>
                    <a:pt x="10" y="6"/>
                    <a:pt x="10" y="6"/>
                    <a:pt x="10" y="6"/>
                  </a:cubicBezTo>
                  <a:cubicBezTo>
                    <a:pt x="10" y="6"/>
                    <a:pt x="10" y="6"/>
                    <a:pt x="10" y="6"/>
                  </a:cubicBezTo>
                  <a:cubicBezTo>
                    <a:pt x="8" y="5"/>
                    <a:pt x="6" y="5"/>
                    <a:pt x="5" y="7"/>
                  </a:cubicBezTo>
                  <a:cubicBezTo>
                    <a:pt x="5" y="8"/>
                    <a:pt x="4" y="10"/>
                    <a:pt x="4" y="13"/>
                  </a:cubicBezTo>
                  <a:cubicBezTo>
                    <a:pt x="0" y="12"/>
                    <a:pt x="0" y="12"/>
                    <a:pt x="0" y="12"/>
                  </a:cubicBezTo>
                  <a:cubicBezTo>
                    <a:pt x="0" y="10"/>
                    <a:pt x="1" y="7"/>
                    <a:pt x="2" y="5"/>
                  </a:cubicBezTo>
                  <a:cubicBezTo>
                    <a:pt x="3" y="3"/>
                    <a:pt x="5" y="1"/>
                    <a:pt x="6" y="0"/>
                  </a:cubicBezTo>
                  <a:cubicBezTo>
                    <a:pt x="8" y="0"/>
                    <a:pt x="10" y="0"/>
                    <a:pt x="12" y="1"/>
                  </a:cubicBezTo>
                  <a:cubicBezTo>
                    <a:pt x="24" y="7"/>
                    <a:pt x="24" y="7"/>
                    <a:pt x="24" y="7"/>
                  </a:cubicBezTo>
                  <a:lnTo>
                    <a:pt x="22" y="11"/>
                  </a:lnTo>
                  <a:close/>
                  <a:moveTo>
                    <a:pt x="13" y="8"/>
                  </a:moveTo>
                  <a:cubicBezTo>
                    <a:pt x="12" y="10"/>
                    <a:pt x="12" y="10"/>
                    <a:pt x="12" y="10"/>
                  </a:cubicBezTo>
                  <a:cubicBezTo>
                    <a:pt x="11" y="11"/>
                    <a:pt x="11" y="12"/>
                    <a:pt x="11" y="13"/>
                  </a:cubicBezTo>
                  <a:cubicBezTo>
                    <a:pt x="11" y="14"/>
                    <a:pt x="12" y="15"/>
                    <a:pt x="13" y="15"/>
                  </a:cubicBezTo>
                  <a:cubicBezTo>
                    <a:pt x="14" y="16"/>
                    <a:pt x="15" y="15"/>
                    <a:pt x="16" y="14"/>
                  </a:cubicBezTo>
                  <a:cubicBezTo>
                    <a:pt x="17" y="13"/>
                    <a:pt x="17" y="12"/>
                    <a:pt x="17" y="11"/>
                  </a:cubicBezTo>
                  <a:cubicBezTo>
                    <a:pt x="16" y="10"/>
                    <a:pt x="16" y="9"/>
                    <a:pt x="15" y="8"/>
                  </a:cubicBezTo>
                  <a:lnTo>
                    <a:pt x="1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7" name="Freeform 39">
              <a:extLst>
                <a:ext uri="{FF2B5EF4-FFF2-40B4-BE49-F238E27FC236}">
                  <a16:creationId xmlns:a16="http://schemas.microsoft.com/office/drawing/2014/main" id="{75DF258F-947F-4E74-AF06-FBCDD2B5860B}"/>
                </a:ext>
              </a:extLst>
            </p:cNvPr>
            <p:cNvSpPr>
              <a:spLocks/>
            </p:cNvSpPr>
            <p:nvPr/>
          </p:nvSpPr>
          <p:spPr bwMode="auto">
            <a:xfrm>
              <a:off x="4477216" y="4452173"/>
              <a:ext cx="52689" cy="56158"/>
            </a:xfrm>
            <a:custGeom>
              <a:avLst/>
              <a:gdLst>
                <a:gd name="T0" fmla="*/ 6 w 20"/>
                <a:gd name="T1" fmla="*/ 1 h 21"/>
                <a:gd name="T2" fmla="*/ 7 w 20"/>
                <a:gd name="T3" fmla="*/ 0 h 21"/>
                <a:gd name="T4" fmla="*/ 11 w 20"/>
                <a:gd name="T5" fmla="*/ 3 h 21"/>
                <a:gd name="T6" fmla="*/ 10 w 20"/>
                <a:gd name="T7" fmla="*/ 4 h 21"/>
                <a:gd name="T8" fmla="*/ 9 w 20"/>
                <a:gd name="T9" fmla="*/ 8 h 21"/>
                <a:gd name="T10" fmla="*/ 11 w 20"/>
                <a:gd name="T11" fmla="*/ 11 h 21"/>
                <a:gd name="T12" fmla="*/ 20 w 20"/>
                <a:gd name="T13" fmla="*/ 16 h 21"/>
                <a:gd name="T14" fmla="*/ 17 w 20"/>
                <a:gd name="T15" fmla="*/ 21 h 21"/>
                <a:gd name="T16" fmla="*/ 0 w 20"/>
                <a:gd name="T17" fmla="*/ 11 h 21"/>
                <a:gd name="T18" fmla="*/ 2 w 20"/>
                <a:gd name="T19" fmla="*/ 7 h 21"/>
                <a:gd name="T20" fmla="*/ 6 w 20"/>
                <a:gd name="T21" fmla="*/ 8 h 21"/>
                <a:gd name="T22" fmla="*/ 6 w 20"/>
                <a:gd name="T23" fmla="*/ 8 h 21"/>
                <a:gd name="T24" fmla="*/ 5 w 20"/>
                <a:gd name="T25" fmla="*/ 5 h 21"/>
                <a:gd name="T26" fmla="*/ 6 w 20"/>
                <a:gd name="T2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6" y="1"/>
                  </a:moveTo>
                  <a:cubicBezTo>
                    <a:pt x="6" y="1"/>
                    <a:pt x="7" y="0"/>
                    <a:pt x="7" y="0"/>
                  </a:cubicBezTo>
                  <a:cubicBezTo>
                    <a:pt x="11" y="3"/>
                    <a:pt x="11" y="3"/>
                    <a:pt x="11" y="3"/>
                  </a:cubicBezTo>
                  <a:cubicBezTo>
                    <a:pt x="11" y="3"/>
                    <a:pt x="10" y="3"/>
                    <a:pt x="10" y="4"/>
                  </a:cubicBezTo>
                  <a:cubicBezTo>
                    <a:pt x="9" y="5"/>
                    <a:pt x="9" y="7"/>
                    <a:pt x="9" y="8"/>
                  </a:cubicBezTo>
                  <a:cubicBezTo>
                    <a:pt x="9" y="9"/>
                    <a:pt x="10" y="10"/>
                    <a:pt x="11" y="11"/>
                  </a:cubicBezTo>
                  <a:cubicBezTo>
                    <a:pt x="20" y="16"/>
                    <a:pt x="20" y="16"/>
                    <a:pt x="20" y="16"/>
                  </a:cubicBezTo>
                  <a:cubicBezTo>
                    <a:pt x="17" y="21"/>
                    <a:pt x="17" y="21"/>
                    <a:pt x="17" y="21"/>
                  </a:cubicBezTo>
                  <a:cubicBezTo>
                    <a:pt x="0" y="11"/>
                    <a:pt x="0" y="11"/>
                    <a:pt x="0" y="11"/>
                  </a:cubicBezTo>
                  <a:cubicBezTo>
                    <a:pt x="2" y="7"/>
                    <a:pt x="2" y="7"/>
                    <a:pt x="2" y="7"/>
                  </a:cubicBezTo>
                  <a:cubicBezTo>
                    <a:pt x="6" y="8"/>
                    <a:pt x="6" y="8"/>
                    <a:pt x="6" y="8"/>
                  </a:cubicBezTo>
                  <a:cubicBezTo>
                    <a:pt x="6" y="8"/>
                    <a:pt x="6" y="8"/>
                    <a:pt x="6" y="8"/>
                  </a:cubicBezTo>
                  <a:cubicBezTo>
                    <a:pt x="5" y="7"/>
                    <a:pt x="5" y="6"/>
                    <a:pt x="5" y="5"/>
                  </a:cubicBezTo>
                  <a:cubicBezTo>
                    <a:pt x="5" y="3"/>
                    <a:pt x="5" y="2"/>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8" name="Freeform 40">
              <a:extLst>
                <a:ext uri="{FF2B5EF4-FFF2-40B4-BE49-F238E27FC236}">
                  <a16:creationId xmlns:a16="http://schemas.microsoft.com/office/drawing/2014/main" id="{466BAC61-691A-4411-BA44-8A8FB94C7B3B}"/>
                </a:ext>
              </a:extLst>
            </p:cNvPr>
            <p:cNvSpPr>
              <a:spLocks/>
            </p:cNvSpPr>
            <p:nvPr/>
          </p:nvSpPr>
          <p:spPr bwMode="auto">
            <a:xfrm>
              <a:off x="4496273" y="4418478"/>
              <a:ext cx="66141" cy="47173"/>
            </a:xfrm>
            <a:custGeom>
              <a:avLst/>
              <a:gdLst>
                <a:gd name="T0" fmla="*/ 20 w 25"/>
                <a:gd name="T1" fmla="*/ 11 h 18"/>
                <a:gd name="T2" fmla="*/ 21 w 25"/>
                <a:gd name="T3" fmla="*/ 8 h 18"/>
                <a:gd name="T4" fmla="*/ 25 w 25"/>
                <a:gd name="T5" fmla="*/ 10 h 18"/>
                <a:gd name="T6" fmla="*/ 23 w 25"/>
                <a:gd name="T7" fmla="*/ 15 h 18"/>
                <a:gd name="T8" fmla="*/ 19 w 25"/>
                <a:gd name="T9" fmla="*/ 18 h 18"/>
                <a:gd name="T10" fmla="*/ 14 w 25"/>
                <a:gd name="T11" fmla="*/ 17 h 18"/>
                <a:gd name="T12" fmla="*/ 6 w 25"/>
                <a:gd name="T13" fmla="*/ 11 h 18"/>
                <a:gd name="T14" fmla="*/ 4 w 25"/>
                <a:gd name="T15" fmla="*/ 13 h 18"/>
                <a:gd name="T16" fmla="*/ 3 w 25"/>
                <a:gd name="T17" fmla="*/ 12 h 18"/>
                <a:gd name="T18" fmla="*/ 3 w 25"/>
                <a:gd name="T19" fmla="*/ 9 h 18"/>
                <a:gd name="T20" fmla="*/ 0 w 25"/>
                <a:gd name="T21" fmla="*/ 5 h 18"/>
                <a:gd name="T22" fmla="*/ 2 w 25"/>
                <a:gd name="T23" fmla="*/ 2 h 18"/>
                <a:gd name="T24" fmla="*/ 6 w 25"/>
                <a:gd name="T25" fmla="*/ 4 h 18"/>
                <a:gd name="T26" fmla="*/ 9 w 25"/>
                <a:gd name="T27" fmla="*/ 0 h 18"/>
                <a:gd name="T28" fmla="*/ 12 w 25"/>
                <a:gd name="T29" fmla="*/ 2 h 18"/>
                <a:gd name="T30" fmla="*/ 9 w 25"/>
                <a:gd name="T31" fmla="*/ 7 h 18"/>
                <a:gd name="T32" fmla="*/ 17 w 25"/>
                <a:gd name="T33" fmla="*/ 12 h 18"/>
                <a:gd name="T34" fmla="*/ 19 w 25"/>
                <a:gd name="T35" fmla="*/ 13 h 18"/>
                <a:gd name="T36" fmla="*/ 20 w 25"/>
                <a:gd name="T3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8">
                  <a:moveTo>
                    <a:pt x="20" y="11"/>
                  </a:moveTo>
                  <a:cubicBezTo>
                    <a:pt x="21" y="11"/>
                    <a:pt x="21" y="10"/>
                    <a:pt x="21" y="8"/>
                  </a:cubicBezTo>
                  <a:cubicBezTo>
                    <a:pt x="25" y="10"/>
                    <a:pt x="25" y="10"/>
                    <a:pt x="25" y="10"/>
                  </a:cubicBezTo>
                  <a:cubicBezTo>
                    <a:pt x="25" y="12"/>
                    <a:pt x="24" y="13"/>
                    <a:pt x="23" y="15"/>
                  </a:cubicBezTo>
                  <a:cubicBezTo>
                    <a:pt x="22" y="17"/>
                    <a:pt x="20" y="18"/>
                    <a:pt x="19" y="18"/>
                  </a:cubicBezTo>
                  <a:cubicBezTo>
                    <a:pt x="17" y="18"/>
                    <a:pt x="16" y="18"/>
                    <a:pt x="14" y="17"/>
                  </a:cubicBezTo>
                  <a:cubicBezTo>
                    <a:pt x="6" y="11"/>
                    <a:pt x="6" y="11"/>
                    <a:pt x="6" y="11"/>
                  </a:cubicBezTo>
                  <a:cubicBezTo>
                    <a:pt x="4" y="13"/>
                    <a:pt x="4" y="13"/>
                    <a:pt x="4" y="13"/>
                  </a:cubicBezTo>
                  <a:cubicBezTo>
                    <a:pt x="3" y="12"/>
                    <a:pt x="3" y="12"/>
                    <a:pt x="3" y="12"/>
                  </a:cubicBezTo>
                  <a:cubicBezTo>
                    <a:pt x="3" y="9"/>
                    <a:pt x="3" y="9"/>
                    <a:pt x="3" y="9"/>
                  </a:cubicBezTo>
                  <a:cubicBezTo>
                    <a:pt x="0" y="5"/>
                    <a:pt x="0" y="5"/>
                    <a:pt x="0" y="5"/>
                  </a:cubicBezTo>
                  <a:cubicBezTo>
                    <a:pt x="2" y="2"/>
                    <a:pt x="2" y="2"/>
                    <a:pt x="2" y="2"/>
                  </a:cubicBezTo>
                  <a:cubicBezTo>
                    <a:pt x="6" y="4"/>
                    <a:pt x="6" y="4"/>
                    <a:pt x="6" y="4"/>
                  </a:cubicBezTo>
                  <a:cubicBezTo>
                    <a:pt x="9" y="0"/>
                    <a:pt x="9" y="0"/>
                    <a:pt x="9" y="0"/>
                  </a:cubicBezTo>
                  <a:cubicBezTo>
                    <a:pt x="12" y="2"/>
                    <a:pt x="12" y="2"/>
                    <a:pt x="12" y="2"/>
                  </a:cubicBezTo>
                  <a:cubicBezTo>
                    <a:pt x="9" y="7"/>
                    <a:pt x="9" y="7"/>
                    <a:pt x="9" y="7"/>
                  </a:cubicBezTo>
                  <a:cubicBezTo>
                    <a:pt x="17" y="12"/>
                    <a:pt x="17" y="12"/>
                    <a:pt x="17" y="12"/>
                  </a:cubicBezTo>
                  <a:cubicBezTo>
                    <a:pt x="18" y="13"/>
                    <a:pt x="18" y="13"/>
                    <a:pt x="19" y="13"/>
                  </a:cubicBezTo>
                  <a:cubicBezTo>
                    <a:pt x="19" y="12"/>
                    <a:pt x="20" y="12"/>
                    <a:pt x="2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199" name="Freeform 41">
              <a:extLst>
                <a:ext uri="{FF2B5EF4-FFF2-40B4-BE49-F238E27FC236}">
                  <a16:creationId xmlns:a16="http://schemas.microsoft.com/office/drawing/2014/main" id="{B9D6265A-A3FF-4A43-B4E0-D20F353E1B00}"/>
                </a:ext>
              </a:extLst>
            </p:cNvPr>
            <p:cNvSpPr>
              <a:spLocks noEditPoints="1"/>
            </p:cNvSpPr>
            <p:nvPr/>
          </p:nvSpPr>
          <p:spPr bwMode="auto">
            <a:xfrm>
              <a:off x="4508605" y="4385907"/>
              <a:ext cx="69504" cy="53911"/>
            </a:xfrm>
            <a:custGeom>
              <a:avLst/>
              <a:gdLst>
                <a:gd name="T0" fmla="*/ 2 w 26"/>
                <a:gd name="T1" fmla="*/ 5 h 20"/>
                <a:gd name="T2" fmla="*/ 2 w 26"/>
                <a:gd name="T3" fmla="*/ 2 h 20"/>
                <a:gd name="T4" fmla="*/ 6 w 26"/>
                <a:gd name="T5" fmla="*/ 1 h 20"/>
                <a:gd name="T6" fmla="*/ 7 w 26"/>
                <a:gd name="T7" fmla="*/ 2 h 20"/>
                <a:gd name="T8" fmla="*/ 6 w 26"/>
                <a:gd name="T9" fmla="*/ 5 h 20"/>
                <a:gd name="T10" fmla="*/ 2 w 26"/>
                <a:gd name="T11" fmla="*/ 5 h 20"/>
                <a:gd name="T12" fmla="*/ 26 w 26"/>
                <a:gd name="T13" fmla="*/ 16 h 20"/>
                <a:gd name="T14" fmla="*/ 22 w 26"/>
                <a:gd name="T15" fmla="*/ 20 h 20"/>
                <a:gd name="T16" fmla="*/ 6 w 26"/>
                <a:gd name="T17" fmla="*/ 8 h 20"/>
                <a:gd name="T18" fmla="*/ 9 w 26"/>
                <a:gd name="T19" fmla="*/ 4 h 20"/>
                <a:gd name="T20" fmla="*/ 26 w 26"/>
                <a:gd name="T2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0">
                  <a:moveTo>
                    <a:pt x="2" y="5"/>
                  </a:moveTo>
                  <a:cubicBezTo>
                    <a:pt x="1" y="4"/>
                    <a:pt x="0" y="3"/>
                    <a:pt x="2" y="2"/>
                  </a:cubicBezTo>
                  <a:cubicBezTo>
                    <a:pt x="3" y="0"/>
                    <a:pt x="4" y="0"/>
                    <a:pt x="6" y="1"/>
                  </a:cubicBezTo>
                  <a:cubicBezTo>
                    <a:pt x="6" y="1"/>
                    <a:pt x="7" y="2"/>
                    <a:pt x="7" y="2"/>
                  </a:cubicBezTo>
                  <a:cubicBezTo>
                    <a:pt x="7" y="3"/>
                    <a:pt x="6" y="4"/>
                    <a:pt x="6" y="5"/>
                  </a:cubicBezTo>
                  <a:cubicBezTo>
                    <a:pt x="5" y="6"/>
                    <a:pt x="3" y="6"/>
                    <a:pt x="2" y="5"/>
                  </a:cubicBezTo>
                  <a:close/>
                  <a:moveTo>
                    <a:pt x="26" y="16"/>
                  </a:moveTo>
                  <a:cubicBezTo>
                    <a:pt x="22" y="20"/>
                    <a:pt x="22" y="20"/>
                    <a:pt x="22" y="20"/>
                  </a:cubicBezTo>
                  <a:cubicBezTo>
                    <a:pt x="6" y="8"/>
                    <a:pt x="6" y="8"/>
                    <a:pt x="6" y="8"/>
                  </a:cubicBezTo>
                  <a:cubicBezTo>
                    <a:pt x="9" y="4"/>
                    <a:pt x="9" y="4"/>
                    <a:pt x="9" y="4"/>
                  </a:cubicBezTo>
                  <a:lnTo>
                    <a:pt x="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0" name="Freeform 42">
              <a:extLst>
                <a:ext uri="{FF2B5EF4-FFF2-40B4-BE49-F238E27FC236}">
                  <a16:creationId xmlns:a16="http://schemas.microsoft.com/office/drawing/2014/main" id="{39D3EAA6-9175-4B1A-B854-1F679A73E158}"/>
                </a:ext>
              </a:extLst>
            </p:cNvPr>
            <p:cNvSpPr>
              <a:spLocks/>
            </p:cNvSpPr>
            <p:nvPr/>
          </p:nvSpPr>
          <p:spPr bwMode="auto">
            <a:xfrm>
              <a:off x="4543356" y="4351089"/>
              <a:ext cx="71746" cy="67389"/>
            </a:xfrm>
            <a:custGeom>
              <a:avLst/>
              <a:gdLst>
                <a:gd name="T0" fmla="*/ 27 w 27"/>
                <a:gd name="T1" fmla="*/ 10 h 25"/>
                <a:gd name="T2" fmla="*/ 24 w 27"/>
                <a:gd name="T3" fmla="*/ 14 h 25"/>
                <a:gd name="T4" fmla="*/ 15 w 27"/>
                <a:gd name="T5" fmla="*/ 7 h 25"/>
                <a:gd name="T6" fmla="*/ 12 w 27"/>
                <a:gd name="T7" fmla="*/ 6 h 25"/>
                <a:gd name="T8" fmla="*/ 9 w 27"/>
                <a:gd name="T9" fmla="*/ 7 h 25"/>
                <a:gd name="T10" fmla="*/ 8 w 27"/>
                <a:gd name="T11" fmla="*/ 10 h 25"/>
                <a:gd name="T12" fmla="*/ 12 w 27"/>
                <a:gd name="T13" fmla="*/ 14 h 25"/>
                <a:gd name="T14" fmla="*/ 19 w 27"/>
                <a:gd name="T15" fmla="*/ 20 h 25"/>
                <a:gd name="T16" fmla="*/ 15 w 27"/>
                <a:gd name="T17" fmla="*/ 25 h 25"/>
                <a:gd name="T18" fmla="*/ 0 w 27"/>
                <a:gd name="T19" fmla="*/ 12 h 25"/>
                <a:gd name="T20" fmla="*/ 3 w 27"/>
                <a:gd name="T21" fmla="*/ 9 h 25"/>
                <a:gd name="T22" fmla="*/ 5 w 27"/>
                <a:gd name="T23" fmla="*/ 10 h 25"/>
                <a:gd name="T24" fmla="*/ 5 w 27"/>
                <a:gd name="T25" fmla="*/ 10 h 25"/>
                <a:gd name="T26" fmla="*/ 5 w 27"/>
                <a:gd name="T27" fmla="*/ 6 h 25"/>
                <a:gd name="T28" fmla="*/ 7 w 27"/>
                <a:gd name="T29" fmla="*/ 3 h 25"/>
                <a:gd name="T30" fmla="*/ 12 w 27"/>
                <a:gd name="T31" fmla="*/ 0 h 25"/>
                <a:gd name="T32" fmla="*/ 17 w 27"/>
                <a:gd name="T33" fmla="*/ 2 h 25"/>
                <a:gd name="T34" fmla="*/ 27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27" y="10"/>
                  </a:moveTo>
                  <a:cubicBezTo>
                    <a:pt x="24" y="14"/>
                    <a:pt x="24" y="14"/>
                    <a:pt x="24" y="14"/>
                  </a:cubicBezTo>
                  <a:cubicBezTo>
                    <a:pt x="15" y="7"/>
                    <a:pt x="15" y="7"/>
                    <a:pt x="15" y="7"/>
                  </a:cubicBezTo>
                  <a:cubicBezTo>
                    <a:pt x="13" y="6"/>
                    <a:pt x="12" y="6"/>
                    <a:pt x="12" y="6"/>
                  </a:cubicBezTo>
                  <a:cubicBezTo>
                    <a:pt x="11" y="6"/>
                    <a:pt x="10" y="6"/>
                    <a:pt x="9" y="7"/>
                  </a:cubicBezTo>
                  <a:cubicBezTo>
                    <a:pt x="8" y="8"/>
                    <a:pt x="8" y="9"/>
                    <a:pt x="8" y="10"/>
                  </a:cubicBezTo>
                  <a:cubicBezTo>
                    <a:pt x="9" y="12"/>
                    <a:pt x="10" y="13"/>
                    <a:pt x="12" y="14"/>
                  </a:cubicBezTo>
                  <a:cubicBezTo>
                    <a:pt x="19" y="20"/>
                    <a:pt x="19" y="20"/>
                    <a:pt x="19" y="20"/>
                  </a:cubicBezTo>
                  <a:cubicBezTo>
                    <a:pt x="15" y="25"/>
                    <a:pt x="15" y="25"/>
                    <a:pt x="15" y="25"/>
                  </a:cubicBezTo>
                  <a:cubicBezTo>
                    <a:pt x="0" y="12"/>
                    <a:pt x="0" y="12"/>
                    <a:pt x="0" y="12"/>
                  </a:cubicBezTo>
                  <a:cubicBezTo>
                    <a:pt x="3" y="9"/>
                    <a:pt x="3" y="9"/>
                    <a:pt x="3" y="9"/>
                  </a:cubicBezTo>
                  <a:cubicBezTo>
                    <a:pt x="5" y="10"/>
                    <a:pt x="5" y="10"/>
                    <a:pt x="5" y="10"/>
                  </a:cubicBezTo>
                  <a:cubicBezTo>
                    <a:pt x="5" y="10"/>
                    <a:pt x="5" y="10"/>
                    <a:pt x="5" y="10"/>
                  </a:cubicBezTo>
                  <a:cubicBezTo>
                    <a:pt x="5" y="9"/>
                    <a:pt x="5" y="7"/>
                    <a:pt x="5" y="6"/>
                  </a:cubicBezTo>
                  <a:cubicBezTo>
                    <a:pt x="5" y="5"/>
                    <a:pt x="6" y="4"/>
                    <a:pt x="7" y="3"/>
                  </a:cubicBezTo>
                  <a:cubicBezTo>
                    <a:pt x="8" y="1"/>
                    <a:pt x="10" y="0"/>
                    <a:pt x="12" y="0"/>
                  </a:cubicBezTo>
                  <a:cubicBezTo>
                    <a:pt x="13" y="0"/>
                    <a:pt x="15" y="1"/>
                    <a:pt x="17" y="2"/>
                  </a:cubicBezTo>
                  <a:lnTo>
                    <a:pt x="2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1" name="Freeform 43">
              <a:extLst>
                <a:ext uri="{FF2B5EF4-FFF2-40B4-BE49-F238E27FC236}">
                  <a16:creationId xmlns:a16="http://schemas.microsoft.com/office/drawing/2014/main" id="{C7B6B321-7666-4697-B555-89ACFBB1A055}"/>
                </a:ext>
              </a:extLst>
            </p:cNvPr>
            <p:cNvSpPr>
              <a:spLocks noEditPoints="1"/>
            </p:cNvSpPr>
            <p:nvPr/>
          </p:nvSpPr>
          <p:spPr bwMode="auto">
            <a:xfrm>
              <a:off x="4589318" y="4300547"/>
              <a:ext cx="73988" cy="83113"/>
            </a:xfrm>
            <a:custGeom>
              <a:avLst/>
              <a:gdLst>
                <a:gd name="T0" fmla="*/ 10 w 28"/>
                <a:gd name="T1" fmla="*/ 0 h 31"/>
                <a:gd name="T2" fmla="*/ 12 w 28"/>
                <a:gd name="T3" fmla="*/ 1 h 31"/>
                <a:gd name="T4" fmla="*/ 11 w 28"/>
                <a:gd name="T5" fmla="*/ 4 h 31"/>
                <a:gd name="T6" fmla="*/ 13 w 28"/>
                <a:gd name="T7" fmla="*/ 6 h 31"/>
                <a:gd name="T8" fmla="*/ 16 w 28"/>
                <a:gd name="T9" fmla="*/ 11 h 31"/>
                <a:gd name="T10" fmla="*/ 13 w 28"/>
                <a:gd name="T11" fmla="*/ 16 h 31"/>
                <a:gd name="T12" fmla="*/ 12 w 28"/>
                <a:gd name="T13" fmla="*/ 17 h 31"/>
                <a:gd name="T14" fmla="*/ 11 w 28"/>
                <a:gd name="T15" fmla="*/ 18 h 31"/>
                <a:gd name="T16" fmla="*/ 12 w 28"/>
                <a:gd name="T17" fmla="*/ 19 h 31"/>
                <a:gd name="T18" fmla="*/ 15 w 28"/>
                <a:gd name="T19" fmla="*/ 18 h 31"/>
                <a:gd name="T20" fmla="*/ 17 w 28"/>
                <a:gd name="T21" fmla="*/ 15 h 31"/>
                <a:gd name="T22" fmla="*/ 21 w 28"/>
                <a:gd name="T23" fmla="*/ 13 h 31"/>
                <a:gd name="T24" fmla="*/ 26 w 28"/>
                <a:gd name="T25" fmla="*/ 14 h 31"/>
                <a:gd name="T26" fmla="*/ 28 w 28"/>
                <a:gd name="T27" fmla="*/ 20 h 31"/>
                <a:gd name="T28" fmla="*/ 23 w 28"/>
                <a:gd name="T29" fmla="*/ 27 h 31"/>
                <a:gd name="T30" fmla="*/ 18 w 28"/>
                <a:gd name="T31" fmla="*/ 31 h 31"/>
                <a:gd name="T32" fmla="*/ 14 w 28"/>
                <a:gd name="T33" fmla="*/ 30 h 31"/>
                <a:gd name="T34" fmla="*/ 12 w 28"/>
                <a:gd name="T35" fmla="*/ 27 h 31"/>
                <a:gd name="T36" fmla="*/ 13 w 28"/>
                <a:gd name="T37" fmla="*/ 23 h 31"/>
                <a:gd name="T38" fmla="*/ 11 w 28"/>
                <a:gd name="T39" fmla="*/ 24 h 31"/>
                <a:gd name="T40" fmla="*/ 10 w 28"/>
                <a:gd name="T41" fmla="*/ 23 h 31"/>
                <a:gd name="T42" fmla="*/ 9 w 28"/>
                <a:gd name="T43" fmla="*/ 21 h 31"/>
                <a:gd name="T44" fmla="*/ 9 w 28"/>
                <a:gd name="T45" fmla="*/ 19 h 31"/>
                <a:gd name="T46" fmla="*/ 6 w 28"/>
                <a:gd name="T47" fmla="*/ 19 h 31"/>
                <a:gd name="T48" fmla="*/ 2 w 28"/>
                <a:gd name="T49" fmla="*/ 18 h 31"/>
                <a:gd name="T50" fmla="*/ 0 w 28"/>
                <a:gd name="T51" fmla="*/ 13 h 31"/>
                <a:gd name="T52" fmla="*/ 3 w 28"/>
                <a:gd name="T53" fmla="*/ 7 h 31"/>
                <a:gd name="T54" fmla="*/ 4 w 28"/>
                <a:gd name="T55" fmla="*/ 6 h 31"/>
                <a:gd name="T56" fmla="*/ 5 w 28"/>
                <a:gd name="T57" fmla="*/ 5 h 31"/>
                <a:gd name="T58" fmla="*/ 10 w 28"/>
                <a:gd name="T59" fmla="*/ 0 h 31"/>
                <a:gd name="T60" fmla="*/ 6 w 28"/>
                <a:gd name="T61" fmla="*/ 14 h 31"/>
                <a:gd name="T62" fmla="*/ 8 w 28"/>
                <a:gd name="T63" fmla="*/ 15 h 31"/>
                <a:gd name="T64" fmla="*/ 10 w 28"/>
                <a:gd name="T65" fmla="*/ 14 h 31"/>
                <a:gd name="T66" fmla="*/ 11 w 28"/>
                <a:gd name="T67" fmla="*/ 12 h 31"/>
                <a:gd name="T68" fmla="*/ 10 w 28"/>
                <a:gd name="T69" fmla="*/ 9 h 31"/>
                <a:gd name="T70" fmla="*/ 5 w 28"/>
                <a:gd name="T71" fmla="*/ 9 h 31"/>
                <a:gd name="T72" fmla="*/ 6 w 28"/>
                <a:gd name="T73" fmla="*/ 14 h 31"/>
                <a:gd name="T74" fmla="*/ 16 w 28"/>
                <a:gd name="T75" fmla="*/ 26 h 31"/>
                <a:gd name="T76" fmla="*/ 18 w 28"/>
                <a:gd name="T77" fmla="*/ 27 h 31"/>
                <a:gd name="T78" fmla="*/ 21 w 28"/>
                <a:gd name="T79" fmla="*/ 25 h 31"/>
                <a:gd name="T80" fmla="*/ 23 w 28"/>
                <a:gd name="T81" fmla="*/ 21 h 31"/>
                <a:gd name="T82" fmla="*/ 23 w 28"/>
                <a:gd name="T83" fmla="*/ 18 h 31"/>
                <a:gd name="T84" fmla="*/ 21 w 28"/>
                <a:gd name="T85" fmla="*/ 18 h 31"/>
                <a:gd name="T86" fmla="*/ 19 w 28"/>
                <a:gd name="T87" fmla="*/ 20 h 31"/>
                <a:gd name="T88" fmla="*/ 17 w 28"/>
                <a:gd name="T89" fmla="*/ 22 h 31"/>
                <a:gd name="T90" fmla="*/ 16 w 28"/>
                <a:gd name="T91" fmla="*/ 24 h 31"/>
                <a:gd name="T92" fmla="*/ 16 w 28"/>
                <a:gd name="T93"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31">
                  <a:moveTo>
                    <a:pt x="10" y="0"/>
                  </a:moveTo>
                  <a:cubicBezTo>
                    <a:pt x="12" y="1"/>
                    <a:pt x="12" y="1"/>
                    <a:pt x="12" y="1"/>
                  </a:cubicBezTo>
                  <a:cubicBezTo>
                    <a:pt x="11" y="4"/>
                    <a:pt x="11" y="4"/>
                    <a:pt x="11" y="4"/>
                  </a:cubicBezTo>
                  <a:cubicBezTo>
                    <a:pt x="12" y="4"/>
                    <a:pt x="13" y="5"/>
                    <a:pt x="13" y="6"/>
                  </a:cubicBezTo>
                  <a:cubicBezTo>
                    <a:pt x="15" y="7"/>
                    <a:pt x="16" y="9"/>
                    <a:pt x="16" y="11"/>
                  </a:cubicBezTo>
                  <a:cubicBezTo>
                    <a:pt x="15" y="13"/>
                    <a:pt x="14" y="14"/>
                    <a:pt x="13" y="16"/>
                  </a:cubicBezTo>
                  <a:cubicBezTo>
                    <a:pt x="12" y="17"/>
                    <a:pt x="12" y="17"/>
                    <a:pt x="12" y="17"/>
                  </a:cubicBezTo>
                  <a:cubicBezTo>
                    <a:pt x="11" y="18"/>
                    <a:pt x="11" y="18"/>
                    <a:pt x="11" y="18"/>
                  </a:cubicBezTo>
                  <a:cubicBezTo>
                    <a:pt x="11" y="18"/>
                    <a:pt x="12" y="19"/>
                    <a:pt x="12" y="19"/>
                  </a:cubicBezTo>
                  <a:cubicBezTo>
                    <a:pt x="12" y="20"/>
                    <a:pt x="13" y="19"/>
                    <a:pt x="15" y="18"/>
                  </a:cubicBezTo>
                  <a:cubicBezTo>
                    <a:pt x="17" y="15"/>
                    <a:pt x="17" y="15"/>
                    <a:pt x="17" y="15"/>
                  </a:cubicBezTo>
                  <a:cubicBezTo>
                    <a:pt x="19" y="14"/>
                    <a:pt x="20" y="13"/>
                    <a:pt x="21" y="13"/>
                  </a:cubicBezTo>
                  <a:cubicBezTo>
                    <a:pt x="23" y="12"/>
                    <a:pt x="24" y="13"/>
                    <a:pt x="26" y="14"/>
                  </a:cubicBezTo>
                  <a:cubicBezTo>
                    <a:pt x="27" y="16"/>
                    <a:pt x="28" y="18"/>
                    <a:pt x="28" y="20"/>
                  </a:cubicBezTo>
                  <a:cubicBezTo>
                    <a:pt x="27" y="22"/>
                    <a:pt x="26" y="25"/>
                    <a:pt x="23" y="27"/>
                  </a:cubicBezTo>
                  <a:cubicBezTo>
                    <a:pt x="22" y="29"/>
                    <a:pt x="20" y="31"/>
                    <a:pt x="18" y="31"/>
                  </a:cubicBezTo>
                  <a:cubicBezTo>
                    <a:pt x="16" y="31"/>
                    <a:pt x="15" y="31"/>
                    <a:pt x="14" y="30"/>
                  </a:cubicBezTo>
                  <a:cubicBezTo>
                    <a:pt x="13" y="29"/>
                    <a:pt x="12" y="28"/>
                    <a:pt x="12" y="27"/>
                  </a:cubicBezTo>
                  <a:cubicBezTo>
                    <a:pt x="12" y="26"/>
                    <a:pt x="12" y="25"/>
                    <a:pt x="13" y="23"/>
                  </a:cubicBezTo>
                  <a:cubicBezTo>
                    <a:pt x="13" y="24"/>
                    <a:pt x="12" y="24"/>
                    <a:pt x="11" y="24"/>
                  </a:cubicBezTo>
                  <a:cubicBezTo>
                    <a:pt x="11" y="24"/>
                    <a:pt x="10" y="23"/>
                    <a:pt x="10" y="23"/>
                  </a:cubicBezTo>
                  <a:cubicBezTo>
                    <a:pt x="9" y="23"/>
                    <a:pt x="9" y="22"/>
                    <a:pt x="9" y="21"/>
                  </a:cubicBezTo>
                  <a:cubicBezTo>
                    <a:pt x="9" y="21"/>
                    <a:pt x="9" y="20"/>
                    <a:pt x="9" y="19"/>
                  </a:cubicBezTo>
                  <a:cubicBezTo>
                    <a:pt x="8" y="19"/>
                    <a:pt x="7" y="19"/>
                    <a:pt x="6" y="19"/>
                  </a:cubicBezTo>
                  <a:cubicBezTo>
                    <a:pt x="4" y="19"/>
                    <a:pt x="3" y="18"/>
                    <a:pt x="2" y="18"/>
                  </a:cubicBezTo>
                  <a:cubicBezTo>
                    <a:pt x="1" y="16"/>
                    <a:pt x="0" y="14"/>
                    <a:pt x="0" y="13"/>
                  </a:cubicBezTo>
                  <a:cubicBezTo>
                    <a:pt x="0" y="11"/>
                    <a:pt x="1" y="9"/>
                    <a:pt x="3" y="7"/>
                  </a:cubicBezTo>
                  <a:cubicBezTo>
                    <a:pt x="3" y="7"/>
                    <a:pt x="4" y="6"/>
                    <a:pt x="4" y="6"/>
                  </a:cubicBezTo>
                  <a:cubicBezTo>
                    <a:pt x="5" y="5"/>
                    <a:pt x="5" y="5"/>
                    <a:pt x="5" y="5"/>
                  </a:cubicBezTo>
                  <a:lnTo>
                    <a:pt x="10" y="0"/>
                  </a:lnTo>
                  <a:close/>
                  <a:moveTo>
                    <a:pt x="6" y="14"/>
                  </a:moveTo>
                  <a:cubicBezTo>
                    <a:pt x="7" y="15"/>
                    <a:pt x="7" y="15"/>
                    <a:pt x="8" y="15"/>
                  </a:cubicBezTo>
                  <a:cubicBezTo>
                    <a:pt x="9" y="15"/>
                    <a:pt x="10" y="15"/>
                    <a:pt x="10" y="14"/>
                  </a:cubicBezTo>
                  <a:cubicBezTo>
                    <a:pt x="11" y="13"/>
                    <a:pt x="11" y="12"/>
                    <a:pt x="11" y="12"/>
                  </a:cubicBezTo>
                  <a:cubicBezTo>
                    <a:pt x="11" y="11"/>
                    <a:pt x="11" y="10"/>
                    <a:pt x="10" y="9"/>
                  </a:cubicBezTo>
                  <a:cubicBezTo>
                    <a:pt x="8" y="8"/>
                    <a:pt x="7" y="8"/>
                    <a:pt x="5" y="9"/>
                  </a:cubicBezTo>
                  <a:cubicBezTo>
                    <a:pt x="4" y="11"/>
                    <a:pt x="4" y="12"/>
                    <a:pt x="6" y="14"/>
                  </a:cubicBezTo>
                  <a:close/>
                  <a:moveTo>
                    <a:pt x="16" y="26"/>
                  </a:moveTo>
                  <a:cubicBezTo>
                    <a:pt x="17" y="27"/>
                    <a:pt x="18" y="27"/>
                    <a:pt x="18" y="27"/>
                  </a:cubicBezTo>
                  <a:cubicBezTo>
                    <a:pt x="19" y="26"/>
                    <a:pt x="20" y="26"/>
                    <a:pt x="21" y="25"/>
                  </a:cubicBezTo>
                  <a:cubicBezTo>
                    <a:pt x="22" y="23"/>
                    <a:pt x="23" y="22"/>
                    <a:pt x="23" y="21"/>
                  </a:cubicBezTo>
                  <a:cubicBezTo>
                    <a:pt x="24" y="20"/>
                    <a:pt x="24" y="19"/>
                    <a:pt x="23" y="18"/>
                  </a:cubicBezTo>
                  <a:cubicBezTo>
                    <a:pt x="22" y="18"/>
                    <a:pt x="22" y="18"/>
                    <a:pt x="21" y="18"/>
                  </a:cubicBezTo>
                  <a:cubicBezTo>
                    <a:pt x="21" y="18"/>
                    <a:pt x="20" y="19"/>
                    <a:pt x="19" y="20"/>
                  </a:cubicBezTo>
                  <a:cubicBezTo>
                    <a:pt x="17" y="22"/>
                    <a:pt x="17" y="22"/>
                    <a:pt x="17" y="22"/>
                  </a:cubicBezTo>
                  <a:cubicBezTo>
                    <a:pt x="16" y="23"/>
                    <a:pt x="16" y="23"/>
                    <a:pt x="16" y="24"/>
                  </a:cubicBezTo>
                  <a:cubicBezTo>
                    <a:pt x="16" y="25"/>
                    <a:pt x="16" y="26"/>
                    <a:pt x="16"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2" name="Freeform 44">
              <a:extLst>
                <a:ext uri="{FF2B5EF4-FFF2-40B4-BE49-F238E27FC236}">
                  <a16:creationId xmlns:a16="http://schemas.microsoft.com/office/drawing/2014/main" id="{EC2DD8C3-F27A-41E5-A083-05CD6CA96226}"/>
                </a:ext>
              </a:extLst>
            </p:cNvPr>
            <p:cNvSpPr>
              <a:spLocks noEditPoints="1"/>
            </p:cNvSpPr>
            <p:nvPr/>
          </p:nvSpPr>
          <p:spPr bwMode="auto">
            <a:xfrm>
              <a:off x="4642007" y="4247759"/>
              <a:ext cx="63898" cy="81990"/>
            </a:xfrm>
            <a:custGeom>
              <a:avLst/>
              <a:gdLst>
                <a:gd name="T0" fmla="*/ 21 w 24"/>
                <a:gd name="T1" fmla="*/ 18 h 31"/>
                <a:gd name="T2" fmla="*/ 15 w 24"/>
                <a:gd name="T3" fmla="*/ 20 h 31"/>
                <a:gd name="T4" fmla="*/ 15 w 24"/>
                <a:gd name="T5" fmla="*/ 20 h 31"/>
                <a:gd name="T6" fmla="*/ 17 w 24"/>
                <a:gd name="T7" fmla="*/ 22 h 31"/>
                <a:gd name="T8" fmla="*/ 23 w 24"/>
                <a:gd name="T9" fmla="*/ 28 h 31"/>
                <a:gd name="T10" fmla="*/ 19 w 24"/>
                <a:gd name="T11" fmla="*/ 31 h 31"/>
                <a:gd name="T12" fmla="*/ 0 w 24"/>
                <a:gd name="T13" fmla="*/ 10 h 31"/>
                <a:gd name="T14" fmla="*/ 3 w 24"/>
                <a:gd name="T15" fmla="*/ 7 h 31"/>
                <a:gd name="T16" fmla="*/ 5 w 24"/>
                <a:gd name="T17" fmla="*/ 9 h 31"/>
                <a:gd name="T18" fmla="*/ 5 w 24"/>
                <a:gd name="T19" fmla="*/ 9 h 31"/>
                <a:gd name="T20" fmla="*/ 7 w 24"/>
                <a:gd name="T21" fmla="*/ 3 h 31"/>
                <a:gd name="T22" fmla="*/ 13 w 24"/>
                <a:gd name="T23" fmla="*/ 1 h 31"/>
                <a:gd name="T24" fmla="*/ 20 w 24"/>
                <a:gd name="T25" fmla="*/ 5 h 31"/>
                <a:gd name="T26" fmla="*/ 23 w 24"/>
                <a:gd name="T27" fmla="*/ 10 h 31"/>
                <a:gd name="T28" fmla="*/ 23 w 24"/>
                <a:gd name="T29" fmla="*/ 14 h 31"/>
                <a:gd name="T30" fmla="*/ 21 w 24"/>
                <a:gd name="T31" fmla="*/ 18 h 31"/>
                <a:gd name="T32" fmla="*/ 9 w 24"/>
                <a:gd name="T33" fmla="*/ 7 h 31"/>
                <a:gd name="T34" fmla="*/ 8 w 24"/>
                <a:gd name="T35" fmla="*/ 10 h 31"/>
                <a:gd name="T36" fmla="*/ 10 w 24"/>
                <a:gd name="T37" fmla="*/ 13 h 31"/>
                <a:gd name="T38" fmla="*/ 10 w 24"/>
                <a:gd name="T39" fmla="*/ 14 h 31"/>
                <a:gd name="T40" fmla="*/ 14 w 24"/>
                <a:gd name="T41" fmla="*/ 17 h 31"/>
                <a:gd name="T42" fmla="*/ 17 w 24"/>
                <a:gd name="T43" fmla="*/ 16 h 31"/>
                <a:gd name="T44" fmla="*/ 16 w 24"/>
                <a:gd name="T45" fmla="*/ 9 h 31"/>
                <a:gd name="T46" fmla="*/ 12 w 24"/>
                <a:gd name="T47" fmla="*/ 6 h 31"/>
                <a:gd name="T48" fmla="*/ 9 w 24"/>
                <a:gd name="T4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1">
                  <a:moveTo>
                    <a:pt x="21" y="18"/>
                  </a:moveTo>
                  <a:cubicBezTo>
                    <a:pt x="19" y="19"/>
                    <a:pt x="18" y="20"/>
                    <a:pt x="15" y="20"/>
                  </a:cubicBezTo>
                  <a:cubicBezTo>
                    <a:pt x="15" y="20"/>
                    <a:pt x="15" y="20"/>
                    <a:pt x="15" y="20"/>
                  </a:cubicBezTo>
                  <a:cubicBezTo>
                    <a:pt x="16" y="21"/>
                    <a:pt x="17" y="22"/>
                    <a:pt x="17" y="22"/>
                  </a:cubicBezTo>
                  <a:cubicBezTo>
                    <a:pt x="23" y="28"/>
                    <a:pt x="23" y="28"/>
                    <a:pt x="23" y="28"/>
                  </a:cubicBezTo>
                  <a:cubicBezTo>
                    <a:pt x="19" y="31"/>
                    <a:pt x="19" y="31"/>
                    <a:pt x="19" y="31"/>
                  </a:cubicBezTo>
                  <a:cubicBezTo>
                    <a:pt x="0" y="10"/>
                    <a:pt x="0" y="10"/>
                    <a:pt x="0" y="10"/>
                  </a:cubicBezTo>
                  <a:cubicBezTo>
                    <a:pt x="3" y="7"/>
                    <a:pt x="3" y="7"/>
                    <a:pt x="3" y="7"/>
                  </a:cubicBezTo>
                  <a:cubicBezTo>
                    <a:pt x="5" y="9"/>
                    <a:pt x="5" y="9"/>
                    <a:pt x="5" y="9"/>
                  </a:cubicBezTo>
                  <a:cubicBezTo>
                    <a:pt x="5" y="9"/>
                    <a:pt x="5" y="9"/>
                    <a:pt x="5" y="9"/>
                  </a:cubicBezTo>
                  <a:cubicBezTo>
                    <a:pt x="5" y="6"/>
                    <a:pt x="6" y="4"/>
                    <a:pt x="7" y="3"/>
                  </a:cubicBezTo>
                  <a:cubicBezTo>
                    <a:pt x="9" y="1"/>
                    <a:pt x="11" y="0"/>
                    <a:pt x="13" y="1"/>
                  </a:cubicBezTo>
                  <a:cubicBezTo>
                    <a:pt x="15" y="1"/>
                    <a:pt x="18" y="3"/>
                    <a:pt x="20" y="5"/>
                  </a:cubicBezTo>
                  <a:cubicBezTo>
                    <a:pt x="21" y="7"/>
                    <a:pt x="22" y="8"/>
                    <a:pt x="23" y="10"/>
                  </a:cubicBezTo>
                  <a:cubicBezTo>
                    <a:pt x="23" y="11"/>
                    <a:pt x="24" y="13"/>
                    <a:pt x="23" y="14"/>
                  </a:cubicBezTo>
                  <a:cubicBezTo>
                    <a:pt x="23" y="16"/>
                    <a:pt x="22" y="17"/>
                    <a:pt x="21" y="18"/>
                  </a:cubicBezTo>
                  <a:close/>
                  <a:moveTo>
                    <a:pt x="9" y="7"/>
                  </a:moveTo>
                  <a:cubicBezTo>
                    <a:pt x="8" y="8"/>
                    <a:pt x="8" y="9"/>
                    <a:pt x="8" y="10"/>
                  </a:cubicBezTo>
                  <a:cubicBezTo>
                    <a:pt x="8" y="11"/>
                    <a:pt x="8" y="12"/>
                    <a:pt x="10" y="13"/>
                  </a:cubicBezTo>
                  <a:cubicBezTo>
                    <a:pt x="10" y="14"/>
                    <a:pt x="10" y="14"/>
                    <a:pt x="10" y="14"/>
                  </a:cubicBezTo>
                  <a:cubicBezTo>
                    <a:pt x="12" y="15"/>
                    <a:pt x="13" y="16"/>
                    <a:pt x="14" y="17"/>
                  </a:cubicBezTo>
                  <a:cubicBezTo>
                    <a:pt x="15" y="17"/>
                    <a:pt x="16" y="17"/>
                    <a:pt x="17" y="16"/>
                  </a:cubicBezTo>
                  <a:cubicBezTo>
                    <a:pt x="19" y="14"/>
                    <a:pt x="18" y="12"/>
                    <a:pt x="16" y="9"/>
                  </a:cubicBezTo>
                  <a:cubicBezTo>
                    <a:pt x="14" y="7"/>
                    <a:pt x="13" y="6"/>
                    <a:pt x="12" y="6"/>
                  </a:cubicBezTo>
                  <a:cubicBezTo>
                    <a:pt x="11" y="6"/>
                    <a:pt x="10" y="6"/>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3" name="Freeform 45">
              <a:extLst>
                <a:ext uri="{FF2B5EF4-FFF2-40B4-BE49-F238E27FC236}">
                  <a16:creationId xmlns:a16="http://schemas.microsoft.com/office/drawing/2014/main" id="{F7BBD3BE-2C1E-4018-977C-61188901C839}"/>
                </a:ext>
              </a:extLst>
            </p:cNvPr>
            <p:cNvSpPr>
              <a:spLocks noEditPoints="1"/>
            </p:cNvSpPr>
            <p:nvPr/>
          </p:nvSpPr>
          <p:spPr bwMode="auto">
            <a:xfrm>
              <a:off x="4692453" y="4212941"/>
              <a:ext cx="56051" cy="56158"/>
            </a:xfrm>
            <a:custGeom>
              <a:avLst/>
              <a:gdLst>
                <a:gd name="T0" fmla="*/ 18 w 21"/>
                <a:gd name="T1" fmla="*/ 4 h 21"/>
                <a:gd name="T2" fmla="*/ 21 w 21"/>
                <a:gd name="T3" fmla="*/ 11 h 21"/>
                <a:gd name="T4" fmla="*/ 17 w 21"/>
                <a:gd name="T5" fmla="*/ 18 h 21"/>
                <a:gd name="T6" fmla="*/ 12 w 21"/>
                <a:gd name="T7" fmla="*/ 20 h 21"/>
                <a:gd name="T8" fmla="*/ 7 w 21"/>
                <a:gd name="T9" fmla="*/ 20 h 21"/>
                <a:gd name="T10" fmla="*/ 3 w 21"/>
                <a:gd name="T11" fmla="*/ 16 h 21"/>
                <a:gd name="T12" fmla="*/ 0 w 21"/>
                <a:gd name="T13" fmla="*/ 9 h 21"/>
                <a:gd name="T14" fmla="*/ 4 w 21"/>
                <a:gd name="T15" fmla="*/ 2 h 21"/>
                <a:gd name="T16" fmla="*/ 9 w 21"/>
                <a:gd name="T17" fmla="*/ 0 h 21"/>
                <a:gd name="T18" fmla="*/ 14 w 21"/>
                <a:gd name="T19" fmla="*/ 0 h 21"/>
                <a:gd name="T20" fmla="*/ 18 w 21"/>
                <a:gd name="T21" fmla="*/ 4 h 21"/>
                <a:gd name="T22" fmla="*/ 7 w 21"/>
                <a:gd name="T23" fmla="*/ 13 h 21"/>
                <a:gd name="T24" fmla="*/ 11 w 21"/>
                <a:gd name="T25" fmla="*/ 15 h 21"/>
                <a:gd name="T26" fmla="*/ 14 w 21"/>
                <a:gd name="T27" fmla="*/ 15 h 21"/>
                <a:gd name="T28" fmla="*/ 16 w 21"/>
                <a:gd name="T29" fmla="*/ 11 h 21"/>
                <a:gd name="T30" fmla="*/ 14 w 21"/>
                <a:gd name="T31" fmla="*/ 7 h 21"/>
                <a:gd name="T32" fmla="*/ 10 w 21"/>
                <a:gd name="T33" fmla="*/ 5 h 21"/>
                <a:gd name="T34" fmla="*/ 7 w 21"/>
                <a:gd name="T35" fmla="*/ 5 h 21"/>
                <a:gd name="T36" fmla="*/ 5 w 21"/>
                <a:gd name="T37" fmla="*/ 9 h 21"/>
                <a:gd name="T38" fmla="*/ 7 w 21"/>
                <a:gd name="T39"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21">
                  <a:moveTo>
                    <a:pt x="18" y="4"/>
                  </a:moveTo>
                  <a:cubicBezTo>
                    <a:pt x="20" y="6"/>
                    <a:pt x="21" y="9"/>
                    <a:pt x="21" y="11"/>
                  </a:cubicBezTo>
                  <a:cubicBezTo>
                    <a:pt x="21" y="14"/>
                    <a:pt x="19" y="16"/>
                    <a:pt x="17" y="18"/>
                  </a:cubicBezTo>
                  <a:cubicBezTo>
                    <a:pt x="16" y="19"/>
                    <a:pt x="14" y="20"/>
                    <a:pt x="12" y="20"/>
                  </a:cubicBezTo>
                  <a:cubicBezTo>
                    <a:pt x="11" y="21"/>
                    <a:pt x="9" y="20"/>
                    <a:pt x="7" y="20"/>
                  </a:cubicBezTo>
                  <a:cubicBezTo>
                    <a:pt x="6" y="19"/>
                    <a:pt x="4" y="18"/>
                    <a:pt x="3" y="16"/>
                  </a:cubicBezTo>
                  <a:cubicBezTo>
                    <a:pt x="1" y="14"/>
                    <a:pt x="0" y="11"/>
                    <a:pt x="0" y="9"/>
                  </a:cubicBezTo>
                  <a:cubicBezTo>
                    <a:pt x="1" y="6"/>
                    <a:pt x="2" y="4"/>
                    <a:pt x="4" y="2"/>
                  </a:cubicBezTo>
                  <a:cubicBezTo>
                    <a:pt x="6" y="1"/>
                    <a:pt x="7" y="0"/>
                    <a:pt x="9" y="0"/>
                  </a:cubicBezTo>
                  <a:cubicBezTo>
                    <a:pt x="11" y="0"/>
                    <a:pt x="12" y="0"/>
                    <a:pt x="14" y="0"/>
                  </a:cubicBezTo>
                  <a:cubicBezTo>
                    <a:pt x="15" y="1"/>
                    <a:pt x="17" y="2"/>
                    <a:pt x="18" y="4"/>
                  </a:cubicBezTo>
                  <a:close/>
                  <a:moveTo>
                    <a:pt x="7" y="13"/>
                  </a:moveTo>
                  <a:cubicBezTo>
                    <a:pt x="9" y="14"/>
                    <a:pt x="10" y="15"/>
                    <a:pt x="11" y="15"/>
                  </a:cubicBezTo>
                  <a:cubicBezTo>
                    <a:pt x="12" y="16"/>
                    <a:pt x="13" y="16"/>
                    <a:pt x="14" y="15"/>
                  </a:cubicBezTo>
                  <a:cubicBezTo>
                    <a:pt x="16" y="14"/>
                    <a:pt x="16" y="13"/>
                    <a:pt x="16" y="11"/>
                  </a:cubicBezTo>
                  <a:cubicBezTo>
                    <a:pt x="16" y="10"/>
                    <a:pt x="15" y="9"/>
                    <a:pt x="14" y="7"/>
                  </a:cubicBezTo>
                  <a:cubicBezTo>
                    <a:pt x="13" y="6"/>
                    <a:pt x="11" y="5"/>
                    <a:pt x="10" y="5"/>
                  </a:cubicBezTo>
                  <a:cubicBezTo>
                    <a:pt x="9" y="4"/>
                    <a:pt x="8" y="5"/>
                    <a:pt x="7" y="5"/>
                  </a:cubicBezTo>
                  <a:cubicBezTo>
                    <a:pt x="6" y="6"/>
                    <a:pt x="5" y="7"/>
                    <a:pt x="5" y="9"/>
                  </a:cubicBezTo>
                  <a:cubicBezTo>
                    <a:pt x="6" y="10"/>
                    <a:pt x="6" y="11"/>
                    <a:pt x="7"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4" name="Freeform 46">
              <a:extLst>
                <a:ext uri="{FF2B5EF4-FFF2-40B4-BE49-F238E27FC236}">
                  <a16:creationId xmlns:a16="http://schemas.microsoft.com/office/drawing/2014/main" id="{79762F7D-C529-4EB4-A9FB-A7FE94E7F226}"/>
                </a:ext>
              </a:extLst>
            </p:cNvPr>
            <p:cNvSpPr>
              <a:spLocks noEditPoints="1"/>
            </p:cNvSpPr>
            <p:nvPr/>
          </p:nvSpPr>
          <p:spPr bwMode="auto">
            <a:xfrm>
              <a:off x="4724963" y="4170261"/>
              <a:ext cx="52689" cy="66266"/>
            </a:xfrm>
            <a:custGeom>
              <a:avLst/>
              <a:gdLst>
                <a:gd name="T0" fmla="*/ 1 w 20"/>
                <a:gd name="T1" fmla="*/ 5 h 25"/>
                <a:gd name="T2" fmla="*/ 1 w 20"/>
                <a:gd name="T3" fmla="*/ 2 h 25"/>
                <a:gd name="T4" fmla="*/ 5 w 20"/>
                <a:gd name="T5" fmla="*/ 2 h 25"/>
                <a:gd name="T6" fmla="*/ 6 w 20"/>
                <a:gd name="T7" fmla="*/ 4 h 25"/>
                <a:gd name="T8" fmla="*/ 5 w 20"/>
                <a:gd name="T9" fmla="*/ 6 h 25"/>
                <a:gd name="T10" fmla="*/ 1 w 20"/>
                <a:gd name="T11" fmla="*/ 5 h 25"/>
                <a:gd name="T12" fmla="*/ 20 w 20"/>
                <a:gd name="T13" fmla="*/ 22 h 25"/>
                <a:gd name="T14" fmla="*/ 16 w 20"/>
                <a:gd name="T15" fmla="*/ 25 h 25"/>
                <a:gd name="T16" fmla="*/ 4 w 20"/>
                <a:gd name="T17" fmla="*/ 9 h 25"/>
                <a:gd name="T18" fmla="*/ 8 w 20"/>
                <a:gd name="T19" fmla="*/ 6 h 25"/>
                <a:gd name="T20" fmla="*/ 20 w 20"/>
                <a:gd name="T2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1" y="5"/>
                  </a:moveTo>
                  <a:cubicBezTo>
                    <a:pt x="0" y="4"/>
                    <a:pt x="0" y="3"/>
                    <a:pt x="1" y="2"/>
                  </a:cubicBezTo>
                  <a:cubicBezTo>
                    <a:pt x="3" y="0"/>
                    <a:pt x="4" y="1"/>
                    <a:pt x="5" y="2"/>
                  </a:cubicBezTo>
                  <a:cubicBezTo>
                    <a:pt x="6" y="3"/>
                    <a:pt x="6" y="3"/>
                    <a:pt x="6" y="4"/>
                  </a:cubicBezTo>
                  <a:cubicBezTo>
                    <a:pt x="6" y="5"/>
                    <a:pt x="5" y="5"/>
                    <a:pt x="5" y="6"/>
                  </a:cubicBezTo>
                  <a:cubicBezTo>
                    <a:pt x="3" y="7"/>
                    <a:pt x="2" y="7"/>
                    <a:pt x="1" y="5"/>
                  </a:cubicBezTo>
                  <a:close/>
                  <a:moveTo>
                    <a:pt x="20" y="22"/>
                  </a:moveTo>
                  <a:cubicBezTo>
                    <a:pt x="16" y="25"/>
                    <a:pt x="16" y="25"/>
                    <a:pt x="16" y="25"/>
                  </a:cubicBezTo>
                  <a:cubicBezTo>
                    <a:pt x="4" y="9"/>
                    <a:pt x="4" y="9"/>
                    <a:pt x="4" y="9"/>
                  </a:cubicBezTo>
                  <a:cubicBezTo>
                    <a:pt x="8" y="6"/>
                    <a:pt x="8" y="6"/>
                    <a:pt x="8" y="6"/>
                  </a:cubicBezTo>
                  <a:lnTo>
                    <a:pt x="2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5" name="Freeform 47">
              <a:extLst>
                <a:ext uri="{FF2B5EF4-FFF2-40B4-BE49-F238E27FC236}">
                  <a16:creationId xmlns:a16="http://schemas.microsoft.com/office/drawing/2014/main" id="{85516002-6375-48C8-AFB1-D951079EDA65}"/>
                </a:ext>
              </a:extLst>
            </p:cNvPr>
            <p:cNvSpPr>
              <a:spLocks/>
            </p:cNvSpPr>
            <p:nvPr/>
          </p:nvSpPr>
          <p:spPr bwMode="auto">
            <a:xfrm>
              <a:off x="4759714" y="4154537"/>
              <a:ext cx="68383" cy="66266"/>
            </a:xfrm>
            <a:custGeom>
              <a:avLst/>
              <a:gdLst>
                <a:gd name="T0" fmla="*/ 26 w 26"/>
                <a:gd name="T1" fmla="*/ 15 h 25"/>
                <a:gd name="T2" fmla="*/ 22 w 26"/>
                <a:gd name="T3" fmla="*/ 18 h 25"/>
                <a:gd name="T4" fmla="*/ 15 w 26"/>
                <a:gd name="T5" fmla="*/ 9 h 25"/>
                <a:gd name="T6" fmla="*/ 13 w 26"/>
                <a:gd name="T7" fmla="*/ 6 h 25"/>
                <a:gd name="T8" fmla="*/ 10 w 26"/>
                <a:gd name="T9" fmla="*/ 7 h 25"/>
                <a:gd name="T10" fmla="*/ 8 w 26"/>
                <a:gd name="T11" fmla="*/ 10 h 25"/>
                <a:gd name="T12" fmla="*/ 10 w 26"/>
                <a:gd name="T13" fmla="*/ 15 h 25"/>
                <a:gd name="T14" fmla="*/ 15 w 26"/>
                <a:gd name="T15" fmla="*/ 22 h 25"/>
                <a:gd name="T16" fmla="*/ 11 w 26"/>
                <a:gd name="T17" fmla="*/ 25 h 25"/>
                <a:gd name="T18" fmla="*/ 0 w 26"/>
                <a:gd name="T19" fmla="*/ 9 h 25"/>
                <a:gd name="T20" fmla="*/ 4 w 26"/>
                <a:gd name="T21" fmla="*/ 6 h 25"/>
                <a:gd name="T22" fmla="*/ 6 w 26"/>
                <a:gd name="T23" fmla="*/ 8 h 25"/>
                <a:gd name="T24" fmla="*/ 6 w 26"/>
                <a:gd name="T25" fmla="*/ 8 h 25"/>
                <a:gd name="T26" fmla="*/ 7 w 26"/>
                <a:gd name="T27" fmla="*/ 5 h 25"/>
                <a:gd name="T28" fmla="*/ 9 w 26"/>
                <a:gd name="T29" fmla="*/ 2 h 25"/>
                <a:gd name="T30" fmla="*/ 15 w 26"/>
                <a:gd name="T31" fmla="*/ 1 h 25"/>
                <a:gd name="T32" fmla="*/ 19 w 26"/>
                <a:gd name="T33" fmla="*/ 4 h 25"/>
                <a:gd name="T34" fmla="*/ 26 w 26"/>
                <a:gd name="T3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5">
                  <a:moveTo>
                    <a:pt x="26" y="15"/>
                  </a:moveTo>
                  <a:cubicBezTo>
                    <a:pt x="22" y="18"/>
                    <a:pt x="22" y="18"/>
                    <a:pt x="22" y="18"/>
                  </a:cubicBezTo>
                  <a:cubicBezTo>
                    <a:pt x="15" y="9"/>
                    <a:pt x="15" y="9"/>
                    <a:pt x="15" y="9"/>
                  </a:cubicBezTo>
                  <a:cubicBezTo>
                    <a:pt x="15" y="7"/>
                    <a:pt x="14" y="7"/>
                    <a:pt x="13" y="6"/>
                  </a:cubicBezTo>
                  <a:cubicBezTo>
                    <a:pt x="12" y="6"/>
                    <a:pt x="11" y="6"/>
                    <a:pt x="10" y="7"/>
                  </a:cubicBezTo>
                  <a:cubicBezTo>
                    <a:pt x="9" y="8"/>
                    <a:pt x="8" y="9"/>
                    <a:pt x="8" y="10"/>
                  </a:cubicBezTo>
                  <a:cubicBezTo>
                    <a:pt x="8" y="11"/>
                    <a:pt x="9" y="13"/>
                    <a:pt x="10" y="15"/>
                  </a:cubicBezTo>
                  <a:cubicBezTo>
                    <a:pt x="15" y="22"/>
                    <a:pt x="15" y="22"/>
                    <a:pt x="15" y="22"/>
                  </a:cubicBezTo>
                  <a:cubicBezTo>
                    <a:pt x="11" y="25"/>
                    <a:pt x="11" y="25"/>
                    <a:pt x="11" y="25"/>
                  </a:cubicBezTo>
                  <a:cubicBezTo>
                    <a:pt x="0" y="9"/>
                    <a:pt x="0" y="9"/>
                    <a:pt x="0" y="9"/>
                  </a:cubicBezTo>
                  <a:cubicBezTo>
                    <a:pt x="4" y="6"/>
                    <a:pt x="4" y="6"/>
                    <a:pt x="4" y="6"/>
                  </a:cubicBezTo>
                  <a:cubicBezTo>
                    <a:pt x="6" y="8"/>
                    <a:pt x="6" y="8"/>
                    <a:pt x="6" y="8"/>
                  </a:cubicBezTo>
                  <a:cubicBezTo>
                    <a:pt x="6" y="8"/>
                    <a:pt x="6" y="8"/>
                    <a:pt x="6" y="8"/>
                  </a:cubicBezTo>
                  <a:cubicBezTo>
                    <a:pt x="6" y="7"/>
                    <a:pt x="6" y="6"/>
                    <a:pt x="7" y="5"/>
                  </a:cubicBezTo>
                  <a:cubicBezTo>
                    <a:pt x="7" y="4"/>
                    <a:pt x="8" y="3"/>
                    <a:pt x="9" y="2"/>
                  </a:cubicBezTo>
                  <a:cubicBezTo>
                    <a:pt x="11" y="1"/>
                    <a:pt x="13" y="0"/>
                    <a:pt x="15" y="1"/>
                  </a:cubicBezTo>
                  <a:cubicBezTo>
                    <a:pt x="16" y="1"/>
                    <a:pt x="18" y="2"/>
                    <a:pt x="19" y="4"/>
                  </a:cubicBezTo>
                  <a:lnTo>
                    <a:pt x="2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6" name="Freeform 48">
              <a:extLst>
                <a:ext uri="{FF2B5EF4-FFF2-40B4-BE49-F238E27FC236}">
                  <a16:creationId xmlns:a16="http://schemas.microsoft.com/office/drawing/2014/main" id="{50DAD264-F0DB-4CD7-B243-68D57FCAC12C}"/>
                </a:ext>
              </a:extLst>
            </p:cNvPr>
            <p:cNvSpPr>
              <a:spLocks/>
            </p:cNvSpPr>
            <p:nvPr/>
          </p:nvSpPr>
          <p:spPr bwMode="auto">
            <a:xfrm>
              <a:off x="4812403" y="4124212"/>
              <a:ext cx="53810" cy="59527"/>
            </a:xfrm>
            <a:custGeom>
              <a:avLst/>
              <a:gdLst>
                <a:gd name="T0" fmla="*/ 16 w 20"/>
                <a:gd name="T1" fmla="*/ 16 h 22"/>
                <a:gd name="T2" fmla="*/ 18 w 20"/>
                <a:gd name="T3" fmla="*/ 14 h 22"/>
                <a:gd name="T4" fmla="*/ 20 w 20"/>
                <a:gd name="T5" fmla="*/ 17 h 22"/>
                <a:gd name="T6" fmla="*/ 16 w 20"/>
                <a:gd name="T7" fmla="*/ 21 h 22"/>
                <a:gd name="T8" fmla="*/ 12 w 20"/>
                <a:gd name="T9" fmla="*/ 22 h 22"/>
                <a:gd name="T10" fmla="*/ 8 w 20"/>
                <a:gd name="T11" fmla="*/ 18 h 22"/>
                <a:gd name="T12" fmla="*/ 3 w 20"/>
                <a:gd name="T13" fmla="*/ 10 h 22"/>
                <a:gd name="T14" fmla="*/ 1 w 20"/>
                <a:gd name="T15" fmla="*/ 11 h 22"/>
                <a:gd name="T16" fmla="*/ 0 w 20"/>
                <a:gd name="T17" fmla="*/ 9 h 22"/>
                <a:gd name="T18" fmla="*/ 1 w 20"/>
                <a:gd name="T19" fmla="*/ 6 h 22"/>
                <a:gd name="T20" fmla="*/ 0 w 20"/>
                <a:gd name="T21" fmla="*/ 2 h 22"/>
                <a:gd name="T22" fmla="*/ 3 w 20"/>
                <a:gd name="T23" fmla="*/ 0 h 22"/>
                <a:gd name="T24" fmla="*/ 6 w 20"/>
                <a:gd name="T25" fmla="*/ 4 h 22"/>
                <a:gd name="T26" fmla="*/ 10 w 20"/>
                <a:gd name="T27" fmla="*/ 1 h 22"/>
                <a:gd name="T28" fmla="*/ 12 w 20"/>
                <a:gd name="T29" fmla="*/ 4 h 22"/>
                <a:gd name="T30" fmla="*/ 8 w 20"/>
                <a:gd name="T31" fmla="*/ 7 h 22"/>
                <a:gd name="T32" fmla="*/ 12 w 20"/>
                <a:gd name="T33" fmla="*/ 15 h 22"/>
                <a:gd name="T34" fmla="*/ 14 w 20"/>
                <a:gd name="T35" fmla="*/ 17 h 22"/>
                <a:gd name="T36" fmla="*/ 16 w 20"/>
                <a:gd name="T3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2">
                  <a:moveTo>
                    <a:pt x="16" y="16"/>
                  </a:moveTo>
                  <a:cubicBezTo>
                    <a:pt x="16" y="16"/>
                    <a:pt x="17" y="15"/>
                    <a:pt x="18" y="14"/>
                  </a:cubicBezTo>
                  <a:cubicBezTo>
                    <a:pt x="20" y="17"/>
                    <a:pt x="20" y="17"/>
                    <a:pt x="20" y="17"/>
                  </a:cubicBezTo>
                  <a:cubicBezTo>
                    <a:pt x="19" y="19"/>
                    <a:pt x="18" y="20"/>
                    <a:pt x="16" y="21"/>
                  </a:cubicBezTo>
                  <a:cubicBezTo>
                    <a:pt x="15" y="22"/>
                    <a:pt x="13" y="22"/>
                    <a:pt x="12" y="22"/>
                  </a:cubicBezTo>
                  <a:cubicBezTo>
                    <a:pt x="10" y="21"/>
                    <a:pt x="9" y="20"/>
                    <a:pt x="8" y="18"/>
                  </a:cubicBezTo>
                  <a:cubicBezTo>
                    <a:pt x="3" y="10"/>
                    <a:pt x="3" y="10"/>
                    <a:pt x="3" y="10"/>
                  </a:cubicBezTo>
                  <a:cubicBezTo>
                    <a:pt x="1" y="11"/>
                    <a:pt x="1" y="11"/>
                    <a:pt x="1" y="11"/>
                  </a:cubicBezTo>
                  <a:cubicBezTo>
                    <a:pt x="0" y="9"/>
                    <a:pt x="0" y="9"/>
                    <a:pt x="0" y="9"/>
                  </a:cubicBezTo>
                  <a:cubicBezTo>
                    <a:pt x="1" y="6"/>
                    <a:pt x="1" y="6"/>
                    <a:pt x="1" y="6"/>
                  </a:cubicBezTo>
                  <a:cubicBezTo>
                    <a:pt x="0" y="2"/>
                    <a:pt x="0" y="2"/>
                    <a:pt x="0" y="2"/>
                  </a:cubicBezTo>
                  <a:cubicBezTo>
                    <a:pt x="3" y="0"/>
                    <a:pt x="3" y="0"/>
                    <a:pt x="3" y="0"/>
                  </a:cubicBezTo>
                  <a:cubicBezTo>
                    <a:pt x="6" y="4"/>
                    <a:pt x="6" y="4"/>
                    <a:pt x="6" y="4"/>
                  </a:cubicBezTo>
                  <a:cubicBezTo>
                    <a:pt x="10" y="1"/>
                    <a:pt x="10" y="1"/>
                    <a:pt x="10" y="1"/>
                  </a:cubicBezTo>
                  <a:cubicBezTo>
                    <a:pt x="12" y="4"/>
                    <a:pt x="12" y="4"/>
                    <a:pt x="12" y="4"/>
                  </a:cubicBezTo>
                  <a:cubicBezTo>
                    <a:pt x="8" y="7"/>
                    <a:pt x="8" y="7"/>
                    <a:pt x="8" y="7"/>
                  </a:cubicBezTo>
                  <a:cubicBezTo>
                    <a:pt x="12" y="15"/>
                    <a:pt x="12" y="15"/>
                    <a:pt x="12" y="15"/>
                  </a:cubicBezTo>
                  <a:cubicBezTo>
                    <a:pt x="13" y="16"/>
                    <a:pt x="13" y="16"/>
                    <a:pt x="14" y="17"/>
                  </a:cubicBezTo>
                  <a:cubicBezTo>
                    <a:pt x="14" y="17"/>
                    <a:pt x="15" y="17"/>
                    <a:pt x="16"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7" name="Freeform 49">
              <a:extLst>
                <a:ext uri="{FF2B5EF4-FFF2-40B4-BE49-F238E27FC236}">
                  <a16:creationId xmlns:a16="http://schemas.microsoft.com/office/drawing/2014/main" id="{A4AAFB9C-9E99-4A54-B045-2DBA4FBF2DE6}"/>
                </a:ext>
              </a:extLst>
            </p:cNvPr>
            <p:cNvSpPr>
              <a:spLocks/>
            </p:cNvSpPr>
            <p:nvPr/>
          </p:nvSpPr>
          <p:spPr bwMode="auto">
            <a:xfrm>
              <a:off x="5815723" y="2346260"/>
              <a:ext cx="130039" cy="128040"/>
            </a:xfrm>
            <a:custGeom>
              <a:avLst/>
              <a:gdLst>
                <a:gd name="T0" fmla="*/ 37 w 49"/>
                <a:gd name="T1" fmla="*/ 27 h 48"/>
                <a:gd name="T2" fmla="*/ 34 w 49"/>
                <a:gd name="T3" fmla="*/ 10 h 48"/>
                <a:gd name="T4" fmla="*/ 34 w 49"/>
                <a:gd name="T5" fmla="*/ 10 h 48"/>
                <a:gd name="T6" fmla="*/ 32 w 49"/>
                <a:gd name="T7" fmla="*/ 27 h 48"/>
                <a:gd name="T8" fmla="*/ 29 w 49"/>
                <a:gd name="T9" fmla="*/ 43 h 48"/>
                <a:gd name="T10" fmla="*/ 22 w 49"/>
                <a:gd name="T11" fmla="*/ 44 h 48"/>
                <a:gd name="T12" fmla="*/ 15 w 49"/>
                <a:gd name="T13" fmla="*/ 29 h 48"/>
                <a:gd name="T14" fmla="*/ 9 w 49"/>
                <a:gd name="T15" fmla="*/ 14 h 48"/>
                <a:gd name="T16" fmla="*/ 9 w 49"/>
                <a:gd name="T17" fmla="*/ 14 h 48"/>
                <a:gd name="T18" fmla="*/ 11 w 49"/>
                <a:gd name="T19" fmla="*/ 31 h 48"/>
                <a:gd name="T20" fmla="*/ 13 w 49"/>
                <a:gd name="T21" fmla="*/ 47 h 48"/>
                <a:gd name="T22" fmla="*/ 4 w 49"/>
                <a:gd name="T23" fmla="*/ 48 h 48"/>
                <a:gd name="T24" fmla="*/ 0 w 49"/>
                <a:gd name="T25" fmla="*/ 7 h 48"/>
                <a:gd name="T26" fmla="*/ 12 w 49"/>
                <a:gd name="T27" fmla="*/ 5 h 48"/>
                <a:gd name="T28" fmla="*/ 19 w 49"/>
                <a:gd name="T29" fmla="*/ 18 h 48"/>
                <a:gd name="T30" fmla="*/ 24 w 49"/>
                <a:gd name="T31" fmla="*/ 32 h 48"/>
                <a:gd name="T32" fmla="*/ 25 w 49"/>
                <a:gd name="T33" fmla="*/ 32 h 48"/>
                <a:gd name="T34" fmla="*/ 26 w 49"/>
                <a:gd name="T35" fmla="*/ 17 h 48"/>
                <a:gd name="T36" fmla="*/ 28 w 49"/>
                <a:gd name="T37" fmla="*/ 2 h 48"/>
                <a:gd name="T38" fmla="*/ 40 w 49"/>
                <a:gd name="T39" fmla="*/ 0 h 48"/>
                <a:gd name="T40" fmla="*/ 49 w 49"/>
                <a:gd name="T41" fmla="*/ 40 h 48"/>
                <a:gd name="T42" fmla="*/ 40 w 49"/>
                <a:gd name="T43" fmla="*/ 42 h 48"/>
                <a:gd name="T44" fmla="*/ 37 w 49"/>
                <a:gd name="T4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48">
                  <a:moveTo>
                    <a:pt x="37" y="27"/>
                  </a:moveTo>
                  <a:cubicBezTo>
                    <a:pt x="36" y="22"/>
                    <a:pt x="35" y="16"/>
                    <a:pt x="34" y="10"/>
                  </a:cubicBezTo>
                  <a:cubicBezTo>
                    <a:pt x="34" y="10"/>
                    <a:pt x="34" y="10"/>
                    <a:pt x="34" y="10"/>
                  </a:cubicBezTo>
                  <a:cubicBezTo>
                    <a:pt x="33" y="15"/>
                    <a:pt x="32" y="22"/>
                    <a:pt x="32" y="27"/>
                  </a:cubicBezTo>
                  <a:cubicBezTo>
                    <a:pt x="29" y="43"/>
                    <a:pt x="29" y="43"/>
                    <a:pt x="29" y="43"/>
                  </a:cubicBezTo>
                  <a:cubicBezTo>
                    <a:pt x="22" y="44"/>
                    <a:pt x="22" y="44"/>
                    <a:pt x="22" y="44"/>
                  </a:cubicBezTo>
                  <a:cubicBezTo>
                    <a:pt x="15" y="29"/>
                    <a:pt x="15" y="29"/>
                    <a:pt x="15" y="29"/>
                  </a:cubicBezTo>
                  <a:cubicBezTo>
                    <a:pt x="13" y="25"/>
                    <a:pt x="11" y="19"/>
                    <a:pt x="9" y="14"/>
                  </a:cubicBezTo>
                  <a:cubicBezTo>
                    <a:pt x="9" y="14"/>
                    <a:pt x="9" y="14"/>
                    <a:pt x="9" y="14"/>
                  </a:cubicBezTo>
                  <a:cubicBezTo>
                    <a:pt x="10" y="20"/>
                    <a:pt x="10" y="26"/>
                    <a:pt x="11" y="31"/>
                  </a:cubicBezTo>
                  <a:cubicBezTo>
                    <a:pt x="13" y="47"/>
                    <a:pt x="13" y="47"/>
                    <a:pt x="13" y="47"/>
                  </a:cubicBezTo>
                  <a:cubicBezTo>
                    <a:pt x="4" y="48"/>
                    <a:pt x="4" y="48"/>
                    <a:pt x="4" y="48"/>
                  </a:cubicBezTo>
                  <a:cubicBezTo>
                    <a:pt x="0" y="7"/>
                    <a:pt x="0" y="7"/>
                    <a:pt x="0" y="7"/>
                  </a:cubicBezTo>
                  <a:cubicBezTo>
                    <a:pt x="12" y="5"/>
                    <a:pt x="12" y="5"/>
                    <a:pt x="12" y="5"/>
                  </a:cubicBezTo>
                  <a:cubicBezTo>
                    <a:pt x="19" y="18"/>
                    <a:pt x="19" y="18"/>
                    <a:pt x="19" y="18"/>
                  </a:cubicBezTo>
                  <a:cubicBezTo>
                    <a:pt x="21" y="22"/>
                    <a:pt x="23" y="27"/>
                    <a:pt x="24" y="32"/>
                  </a:cubicBezTo>
                  <a:cubicBezTo>
                    <a:pt x="25" y="32"/>
                    <a:pt x="25" y="32"/>
                    <a:pt x="25" y="32"/>
                  </a:cubicBezTo>
                  <a:cubicBezTo>
                    <a:pt x="25" y="27"/>
                    <a:pt x="25" y="21"/>
                    <a:pt x="26" y="17"/>
                  </a:cubicBezTo>
                  <a:cubicBezTo>
                    <a:pt x="28" y="2"/>
                    <a:pt x="28" y="2"/>
                    <a:pt x="28" y="2"/>
                  </a:cubicBezTo>
                  <a:cubicBezTo>
                    <a:pt x="40" y="0"/>
                    <a:pt x="40" y="0"/>
                    <a:pt x="40" y="0"/>
                  </a:cubicBezTo>
                  <a:cubicBezTo>
                    <a:pt x="49" y="40"/>
                    <a:pt x="49" y="40"/>
                    <a:pt x="49" y="40"/>
                  </a:cubicBezTo>
                  <a:cubicBezTo>
                    <a:pt x="40" y="42"/>
                    <a:pt x="40" y="42"/>
                    <a:pt x="40" y="42"/>
                  </a:cubicBezTo>
                  <a:lnTo>
                    <a:pt x="37" y="2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8" name="Freeform 50">
              <a:extLst>
                <a:ext uri="{FF2B5EF4-FFF2-40B4-BE49-F238E27FC236}">
                  <a16:creationId xmlns:a16="http://schemas.microsoft.com/office/drawing/2014/main" id="{5ADA51D1-AE41-4C40-B4B3-DB666E1FEF66}"/>
                </a:ext>
              </a:extLst>
            </p:cNvPr>
            <p:cNvSpPr>
              <a:spLocks noEditPoints="1"/>
            </p:cNvSpPr>
            <p:nvPr/>
          </p:nvSpPr>
          <p:spPr bwMode="auto">
            <a:xfrm>
              <a:off x="5956973" y="2367600"/>
              <a:ext cx="73988" cy="87606"/>
            </a:xfrm>
            <a:custGeom>
              <a:avLst/>
              <a:gdLst>
                <a:gd name="T0" fmla="*/ 27 w 28"/>
                <a:gd name="T1" fmla="*/ 23 h 33"/>
                <a:gd name="T2" fmla="*/ 28 w 28"/>
                <a:gd name="T3" fmla="*/ 30 h 33"/>
                <a:gd name="T4" fmla="*/ 20 w 28"/>
                <a:gd name="T5" fmla="*/ 31 h 33"/>
                <a:gd name="T6" fmla="*/ 19 w 28"/>
                <a:gd name="T7" fmla="*/ 28 h 33"/>
                <a:gd name="T8" fmla="*/ 19 w 28"/>
                <a:gd name="T9" fmla="*/ 28 h 33"/>
                <a:gd name="T10" fmla="*/ 11 w 28"/>
                <a:gd name="T11" fmla="*/ 32 h 33"/>
                <a:gd name="T12" fmla="*/ 0 w 28"/>
                <a:gd name="T13" fmla="*/ 24 h 33"/>
                <a:gd name="T14" fmla="*/ 17 w 28"/>
                <a:gd name="T15" fmla="*/ 11 h 33"/>
                <a:gd name="T16" fmla="*/ 17 w 28"/>
                <a:gd name="T17" fmla="*/ 11 h 33"/>
                <a:gd name="T18" fmla="*/ 11 w 28"/>
                <a:gd name="T19" fmla="*/ 7 h 33"/>
                <a:gd name="T20" fmla="*/ 3 w 28"/>
                <a:gd name="T21" fmla="*/ 10 h 33"/>
                <a:gd name="T22" fmla="*/ 1 w 28"/>
                <a:gd name="T23" fmla="*/ 4 h 33"/>
                <a:gd name="T24" fmla="*/ 12 w 28"/>
                <a:gd name="T25" fmla="*/ 1 h 33"/>
                <a:gd name="T26" fmla="*/ 26 w 28"/>
                <a:gd name="T27" fmla="*/ 13 h 33"/>
                <a:gd name="T28" fmla="*/ 27 w 28"/>
                <a:gd name="T29" fmla="*/ 23 h 33"/>
                <a:gd name="T30" fmla="*/ 18 w 28"/>
                <a:gd name="T31" fmla="*/ 17 h 33"/>
                <a:gd name="T32" fmla="*/ 9 w 28"/>
                <a:gd name="T33" fmla="*/ 22 h 33"/>
                <a:gd name="T34" fmla="*/ 13 w 28"/>
                <a:gd name="T35" fmla="*/ 25 h 33"/>
                <a:gd name="T36" fmla="*/ 18 w 28"/>
                <a:gd name="T37" fmla="*/ 22 h 33"/>
                <a:gd name="T38" fmla="*/ 18 w 28"/>
                <a:gd name="T39" fmla="*/ 20 h 33"/>
                <a:gd name="T40" fmla="*/ 18 w 28"/>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3">
                  <a:moveTo>
                    <a:pt x="27" y="23"/>
                  </a:moveTo>
                  <a:cubicBezTo>
                    <a:pt x="27" y="26"/>
                    <a:pt x="28" y="29"/>
                    <a:pt x="28" y="30"/>
                  </a:cubicBezTo>
                  <a:cubicBezTo>
                    <a:pt x="20" y="31"/>
                    <a:pt x="20" y="31"/>
                    <a:pt x="20" y="31"/>
                  </a:cubicBezTo>
                  <a:cubicBezTo>
                    <a:pt x="19" y="28"/>
                    <a:pt x="19" y="28"/>
                    <a:pt x="19" y="28"/>
                  </a:cubicBezTo>
                  <a:cubicBezTo>
                    <a:pt x="19" y="28"/>
                    <a:pt x="19" y="28"/>
                    <a:pt x="19" y="28"/>
                  </a:cubicBezTo>
                  <a:cubicBezTo>
                    <a:pt x="17" y="30"/>
                    <a:pt x="14" y="32"/>
                    <a:pt x="11" y="32"/>
                  </a:cubicBezTo>
                  <a:cubicBezTo>
                    <a:pt x="5" y="33"/>
                    <a:pt x="1" y="29"/>
                    <a:pt x="0" y="24"/>
                  </a:cubicBezTo>
                  <a:cubicBezTo>
                    <a:pt x="0" y="16"/>
                    <a:pt x="6" y="12"/>
                    <a:pt x="17" y="11"/>
                  </a:cubicBezTo>
                  <a:cubicBezTo>
                    <a:pt x="17" y="11"/>
                    <a:pt x="17" y="11"/>
                    <a:pt x="17" y="11"/>
                  </a:cubicBezTo>
                  <a:cubicBezTo>
                    <a:pt x="17" y="9"/>
                    <a:pt x="16" y="7"/>
                    <a:pt x="11" y="7"/>
                  </a:cubicBezTo>
                  <a:cubicBezTo>
                    <a:pt x="8" y="8"/>
                    <a:pt x="5" y="9"/>
                    <a:pt x="3" y="10"/>
                  </a:cubicBezTo>
                  <a:cubicBezTo>
                    <a:pt x="1" y="4"/>
                    <a:pt x="1" y="4"/>
                    <a:pt x="1" y="4"/>
                  </a:cubicBezTo>
                  <a:cubicBezTo>
                    <a:pt x="3" y="3"/>
                    <a:pt x="7" y="1"/>
                    <a:pt x="12" y="1"/>
                  </a:cubicBezTo>
                  <a:cubicBezTo>
                    <a:pt x="22" y="0"/>
                    <a:pt x="26" y="6"/>
                    <a:pt x="26" y="13"/>
                  </a:cubicBezTo>
                  <a:lnTo>
                    <a:pt x="27" y="23"/>
                  </a:lnTo>
                  <a:close/>
                  <a:moveTo>
                    <a:pt x="18" y="17"/>
                  </a:moveTo>
                  <a:cubicBezTo>
                    <a:pt x="13" y="17"/>
                    <a:pt x="9" y="19"/>
                    <a:pt x="9" y="22"/>
                  </a:cubicBezTo>
                  <a:cubicBezTo>
                    <a:pt x="10" y="25"/>
                    <a:pt x="11" y="26"/>
                    <a:pt x="13" y="25"/>
                  </a:cubicBezTo>
                  <a:cubicBezTo>
                    <a:pt x="16" y="25"/>
                    <a:pt x="17" y="24"/>
                    <a:pt x="18" y="22"/>
                  </a:cubicBezTo>
                  <a:cubicBezTo>
                    <a:pt x="18" y="21"/>
                    <a:pt x="18" y="21"/>
                    <a:pt x="18" y="20"/>
                  </a:cubicBezTo>
                  <a:lnTo>
                    <a:pt x="18" y="1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09" name="Freeform 51">
              <a:extLst>
                <a:ext uri="{FF2B5EF4-FFF2-40B4-BE49-F238E27FC236}">
                  <a16:creationId xmlns:a16="http://schemas.microsoft.com/office/drawing/2014/main" id="{2C7B3226-3501-4F46-9C10-8A17358AAB70}"/>
                </a:ext>
              </a:extLst>
            </p:cNvPr>
            <p:cNvSpPr>
              <a:spLocks/>
            </p:cNvSpPr>
            <p:nvPr/>
          </p:nvSpPr>
          <p:spPr bwMode="auto">
            <a:xfrm>
              <a:off x="6050018" y="2364231"/>
              <a:ext cx="73988" cy="83113"/>
            </a:xfrm>
            <a:custGeom>
              <a:avLst/>
              <a:gdLst>
                <a:gd name="T0" fmla="*/ 0 w 28"/>
                <a:gd name="T1" fmla="*/ 11 h 31"/>
                <a:gd name="T2" fmla="*/ 0 w 28"/>
                <a:gd name="T3" fmla="*/ 1 h 31"/>
                <a:gd name="T4" fmla="*/ 8 w 28"/>
                <a:gd name="T5" fmla="*/ 1 h 31"/>
                <a:gd name="T6" fmla="*/ 8 w 28"/>
                <a:gd name="T7" fmla="*/ 5 h 31"/>
                <a:gd name="T8" fmla="*/ 8 w 28"/>
                <a:gd name="T9" fmla="*/ 5 h 31"/>
                <a:gd name="T10" fmla="*/ 18 w 28"/>
                <a:gd name="T11" fmla="*/ 1 h 31"/>
                <a:gd name="T12" fmla="*/ 28 w 28"/>
                <a:gd name="T13" fmla="*/ 13 h 31"/>
                <a:gd name="T14" fmla="*/ 28 w 28"/>
                <a:gd name="T15" fmla="*/ 31 h 31"/>
                <a:gd name="T16" fmla="*/ 19 w 28"/>
                <a:gd name="T17" fmla="*/ 31 h 31"/>
                <a:gd name="T18" fmla="*/ 19 w 28"/>
                <a:gd name="T19" fmla="*/ 14 h 31"/>
                <a:gd name="T20" fmla="*/ 14 w 28"/>
                <a:gd name="T21" fmla="*/ 8 h 31"/>
                <a:gd name="T22" fmla="*/ 10 w 28"/>
                <a:gd name="T23" fmla="*/ 11 h 31"/>
                <a:gd name="T24" fmla="*/ 9 w 28"/>
                <a:gd name="T25" fmla="*/ 14 h 31"/>
                <a:gd name="T26" fmla="*/ 9 w 28"/>
                <a:gd name="T27" fmla="*/ 31 h 31"/>
                <a:gd name="T28" fmla="*/ 0 w 28"/>
                <a:gd name="T29" fmla="*/ 31 h 31"/>
                <a:gd name="T30" fmla="*/ 0 w 28"/>
                <a:gd name="T3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1">
                  <a:moveTo>
                    <a:pt x="0" y="11"/>
                  </a:moveTo>
                  <a:cubicBezTo>
                    <a:pt x="0" y="7"/>
                    <a:pt x="0" y="4"/>
                    <a:pt x="0" y="1"/>
                  </a:cubicBezTo>
                  <a:cubicBezTo>
                    <a:pt x="8" y="1"/>
                    <a:pt x="8" y="1"/>
                    <a:pt x="8" y="1"/>
                  </a:cubicBezTo>
                  <a:cubicBezTo>
                    <a:pt x="8" y="5"/>
                    <a:pt x="8" y="5"/>
                    <a:pt x="8" y="5"/>
                  </a:cubicBezTo>
                  <a:cubicBezTo>
                    <a:pt x="8" y="5"/>
                    <a:pt x="8" y="5"/>
                    <a:pt x="8" y="5"/>
                  </a:cubicBezTo>
                  <a:cubicBezTo>
                    <a:pt x="10" y="3"/>
                    <a:pt x="13" y="1"/>
                    <a:pt x="18" y="1"/>
                  </a:cubicBezTo>
                  <a:cubicBezTo>
                    <a:pt x="24" y="0"/>
                    <a:pt x="28" y="5"/>
                    <a:pt x="28" y="13"/>
                  </a:cubicBezTo>
                  <a:cubicBezTo>
                    <a:pt x="28" y="31"/>
                    <a:pt x="28" y="31"/>
                    <a:pt x="28" y="31"/>
                  </a:cubicBezTo>
                  <a:cubicBezTo>
                    <a:pt x="19" y="31"/>
                    <a:pt x="19" y="31"/>
                    <a:pt x="19" y="31"/>
                  </a:cubicBezTo>
                  <a:cubicBezTo>
                    <a:pt x="19" y="14"/>
                    <a:pt x="19" y="14"/>
                    <a:pt x="19" y="14"/>
                  </a:cubicBezTo>
                  <a:cubicBezTo>
                    <a:pt x="19" y="11"/>
                    <a:pt x="18" y="8"/>
                    <a:pt x="14" y="8"/>
                  </a:cubicBezTo>
                  <a:cubicBezTo>
                    <a:pt x="12" y="8"/>
                    <a:pt x="10" y="10"/>
                    <a:pt x="10" y="11"/>
                  </a:cubicBezTo>
                  <a:cubicBezTo>
                    <a:pt x="9" y="12"/>
                    <a:pt x="9" y="13"/>
                    <a:pt x="9" y="14"/>
                  </a:cubicBezTo>
                  <a:cubicBezTo>
                    <a:pt x="9" y="31"/>
                    <a:pt x="9" y="31"/>
                    <a:pt x="9" y="31"/>
                  </a:cubicBezTo>
                  <a:cubicBezTo>
                    <a:pt x="0" y="31"/>
                    <a:pt x="0" y="31"/>
                    <a:pt x="0" y="31"/>
                  </a:cubicBezTo>
                  <a:lnTo>
                    <a:pt x="0" y="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0" name="Freeform 52">
              <a:extLst>
                <a:ext uri="{FF2B5EF4-FFF2-40B4-BE49-F238E27FC236}">
                  <a16:creationId xmlns:a16="http://schemas.microsoft.com/office/drawing/2014/main" id="{1B370912-C881-4D89-946A-1AA6E18F9BBE}"/>
                </a:ext>
              </a:extLst>
            </p:cNvPr>
            <p:cNvSpPr>
              <a:spLocks noEditPoints="1"/>
            </p:cNvSpPr>
            <p:nvPr/>
          </p:nvSpPr>
          <p:spPr bwMode="auto">
            <a:xfrm>
              <a:off x="6140821" y="2367600"/>
              <a:ext cx="73988" cy="85360"/>
            </a:xfrm>
            <a:custGeom>
              <a:avLst/>
              <a:gdLst>
                <a:gd name="T0" fmla="*/ 27 w 28"/>
                <a:gd name="T1" fmla="*/ 25 h 32"/>
                <a:gd name="T2" fmla="*/ 27 w 28"/>
                <a:gd name="T3" fmla="*/ 32 h 32"/>
                <a:gd name="T4" fmla="*/ 19 w 28"/>
                <a:gd name="T5" fmla="*/ 31 h 32"/>
                <a:gd name="T6" fmla="*/ 18 w 28"/>
                <a:gd name="T7" fmla="*/ 28 h 32"/>
                <a:gd name="T8" fmla="*/ 18 w 28"/>
                <a:gd name="T9" fmla="*/ 28 h 32"/>
                <a:gd name="T10" fmla="*/ 9 w 28"/>
                <a:gd name="T11" fmla="*/ 31 h 32"/>
                <a:gd name="T12" fmla="*/ 0 w 28"/>
                <a:gd name="T13" fmla="*/ 22 h 32"/>
                <a:gd name="T14" fmla="*/ 19 w 28"/>
                <a:gd name="T15" fmla="*/ 12 h 32"/>
                <a:gd name="T16" fmla="*/ 19 w 28"/>
                <a:gd name="T17" fmla="*/ 11 h 32"/>
                <a:gd name="T18" fmla="*/ 14 w 28"/>
                <a:gd name="T19" fmla="*/ 7 h 32"/>
                <a:gd name="T20" fmla="*/ 5 w 28"/>
                <a:gd name="T21" fmla="*/ 9 h 32"/>
                <a:gd name="T22" fmla="*/ 4 w 28"/>
                <a:gd name="T23" fmla="*/ 3 h 32"/>
                <a:gd name="T24" fmla="*/ 16 w 28"/>
                <a:gd name="T25" fmla="*/ 1 h 32"/>
                <a:gd name="T26" fmla="*/ 28 w 28"/>
                <a:gd name="T27" fmla="*/ 15 h 32"/>
                <a:gd name="T28" fmla="*/ 27 w 28"/>
                <a:gd name="T29" fmla="*/ 25 h 32"/>
                <a:gd name="T30" fmla="*/ 18 w 28"/>
                <a:gd name="T31" fmla="*/ 17 h 32"/>
                <a:gd name="T32" fmla="*/ 10 w 28"/>
                <a:gd name="T33" fmla="*/ 21 h 32"/>
                <a:gd name="T34" fmla="*/ 13 w 28"/>
                <a:gd name="T35" fmla="*/ 25 h 32"/>
                <a:gd name="T36" fmla="*/ 18 w 28"/>
                <a:gd name="T37" fmla="*/ 22 h 32"/>
                <a:gd name="T38" fmla="*/ 18 w 28"/>
                <a:gd name="T39" fmla="*/ 21 h 32"/>
                <a:gd name="T40" fmla="*/ 18 w 28"/>
                <a:gd name="T4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27" y="25"/>
                  </a:moveTo>
                  <a:cubicBezTo>
                    <a:pt x="27" y="28"/>
                    <a:pt x="27" y="30"/>
                    <a:pt x="27" y="32"/>
                  </a:cubicBezTo>
                  <a:cubicBezTo>
                    <a:pt x="19" y="31"/>
                    <a:pt x="19" y="31"/>
                    <a:pt x="19" y="31"/>
                  </a:cubicBezTo>
                  <a:cubicBezTo>
                    <a:pt x="18" y="28"/>
                    <a:pt x="18" y="28"/>
                    <a:pt x="18" y="28"/>
                  </a:cubicBezTo>
                  <a:cubicBezTo>
                    <a:pt x="18" y="28"/>
                    <a:pt x="18" y="28"/>
                    <a:pt x="18" y="28"/>
                  </a:cubicBezTo>
                  <a:cubicBezTo>
                    <a:pt x="16" y="31"/>
                    <a:pt x="13" y="32"/>
                    <a:pt x="9" y="31"/>
                  </a:cubicBezTo>
                  <a:cubicBezTo>
                    <a:pt x="3" y="31"/>
                    <a:pt x="0" y="26"/>
                    <a:pt x="0" y="22"/>
                  </a:cubicBezTo>
                  <a:cubicBezTo>
                    <a:pt x="1" y="14"/>
                    <a:pt x="8" y="11"/>
                    <a:pt x="19" y="12"/>
                  </a:cubicBezTo>
                  <a:cubicBezTo>
                    <a:pt x="19" y="11"/>
                    <a:pt x="19" y="11"/>
                    <a:pt x="19" y="11"/>
                  </a:cubicBezTo>
                  <a:cubicBezTo>
                    <a:pt x="19" y="10"/>
                    <a:pt x="18" y="7"/>
                    <a:pt x="14" y="7"/>
                  </a:cubicBezTo>
                  <a:cubicBezTo>
                    <a:pt x="10" y="7"/>
                    <a:pt x="7" y="8"/>
                    <a:pt x="5" y="9"/>
                  </a:cubicBezTo>
                  <a:cubicBezTo>
                    <a:pt x="4" y="3"/>
                    <a:pt x="4" y="3"/>
                    <a:pt x="4" y="3"/>
                  </a:cubicBezTo>
                  <a:cubicBezTo>
                    <a:pt x="6" y="2"/>
                    <a:pt x="10" y="0"/>
                    <a:pt x="16" y="1"/>
                  </a:cubicBezTo>
                  <a:cubicBezTo>
                    <a:pt x="25" y="2"/>
                    <a:pt x="28" y="8"/>
                    <a:pt x="28" y="15"/>
                  </a:cubicBezTo>
                  <a:lnTo>
                    <a:pt x="27" y="25"/>
                  </a:lnTo>
                  <a:close/>
                  <a:moveTo>
                    <a:pt x="18" y="17"/>
                  </a:moveTo>
                  <a:cubicBezTo>
                    <a:pt x="14" y="17"/>
                    <a:pt x="10" y="18"/>
                    <a:pt x="10" y="21"/>
                  </a:cubicBezTo>
                  <a:cubicBezTo>
                    <a:pt x="9" y="24"/>
                    <a:pt x="11" y="25"/>
                    <a:pt x="13" y="25"/>
                  </a:cubicBezTo>
                  <a:cubicBezTo>
                    <a:pt x="15" y="25"/>
                    <a:pt x="17" y="24"/>
                    <a:pt x="18" y="22"/>
                  </a:cubicBezTo>
                  <a:cubicBezTo>
                    <a:pt x="18" y="22"/>
                    <a:pt x="18" y="21"/>
                    <a:pt x="18" y="21"/>
                  </a:cubicBezTo>
                  <a:lnTo>
                    <a:pt x="18" y="1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1" name="Freeform 53">
              <a:extLst>
                <a:ext uri="{FF2B5EF4-FFF2-40B4-BE49-F238E27FC236}">
                  <a16:creationId xmlns:a16="http://schemas.microsoft.com/office/drawing/2014/main" id="{2388480F-720E-4DAD-9C1E-013AA2366029}"/>
                </a:ext>
              </a:extLst>
            </p:cNvPr>
            <p:cNvSpPr>
              <a:spLocks noEditPoints="1"/>
            </p:cNvSpPr>
            <p:nvPr/>
          </p:nvSpPr>
          <p:spPr bwMode="auto">
            <a:xfrm>
              <a:off x="6228261" y="2375462"/>
              <a:ext cx="87440" cy="120177"/>
            </a:xfrm>
            <a:custGeom>
              <a:avLst/>
              <a:gdLst>
                <a:gd name="T0" fmla="*/ 29 w 33"/>
                <a:gd name="T1" fmla="*/ 30 h 45"/>
                <a:gd name="T2" fmla="*/ 23 w 33"/>
                <a:gd name="T3" fmla="*/ 42 h 45"/>
                <a:gd name="T4" fmla="*/ 10 w 33"/>
                <a:gd name="T5" fmla="*/ 44 h 45"/>
                <a:gd name="T6" fmla="*/ 0 w 33"/>
                <a:gd name="T7" fmla="*/ 40 h 45"/>
                <a:gd name="T8" fmla="*/ 3 w 33"/>
                <a:gd name="T9" fmla="*/ 34 h 45"/>
                <a:gd name="T10" fmla="*/ 11 w 33"/>
                <a:gd name="T11" fmla="*/ 37 h 45"/>
                <a:gd name="T12" fmla="*/ 20 w 33"/>
                <a:gd name="T13" fmla="*/ 30 h 45"/>
                <a:gd name="T14" fmla="*/ 20 w 33"/>
                <a:gd name="T15" fmla="*/ 29 h 45"/>
                <a:gd name="T16" fmla="*/ 20 w 33"/>
                <a:gd name="T17" fmla="*/ 29 h 45"/>
                <a:gd name="T18" fmla="*/ 11 w 33"/>
                <a:gd name="T19" fmla="*/ 31 h 45"/>
                <a:gd name="T20" fmla="*/ 1 w 33"/>
                <a:gd name="T21" fmla="*/ 15 h 45"/>
                <a:gd name="T22" fmla="*/ 17 w 33"/>
                <a:gd name="T23" fmla="*/ 1 h 45"/>
                <a:gd name="T24" fmla="*/ 24 w 33"/>
                <a:gd name="T25" fmla="*/ 7 h 45"/>
                <a:gd name="T26" fmla="*/ 24 w 33"/>
                <a:gd name="T27" fmla="*/ 7 h 45"/>
                <a:gd name="T28" fmla="*/ 25 w 33"/>
                <a:gd name="T29" fmla="*/ 3 h 45"/>
                <a:gd name="T30" fmla="*/ 33 w 33"/>
                <a:gd name="T31" fmla="*/ 5 h 45"/>
                <a:gd name="T32" fmla="*/ 32 w 33"/>
                <a:gd name="T33" fmla="*/ 13 h 45"/>
                <a:gd name="T34" fmla="*/ 29 w 33"/>
                <a:gd name="T35" fmla="*/ 30 h 45"/>
                <a:gd name="T36" fmla="*/ 22 w 33"/>
                <a:gd name="T37" fmla="*/ 15 h 45"/>
                <a:gd name="T38" fmla="*/ 22 w 33"/>
                <a:gd name="T39" fmla="*/ 13 h 45"/>
                <a:gd name="T40" fmla="*/ 18 w 33"/>
                <a:gd name="T41" fmla="*/ 9 h 45"/>
                <a:gd name="T42" fmla="*/ 10 w 33"/>
                <a:gd name="T43" fmla="*/ 16 h 45"/>
                <a:gd name="T44" fmla="*/ 15 w 33"/>
                <a:gd name="T45" fmla="*/ 25 h 45"/>
                <a:gd name="T46" fmla="*/ 21 w 33"/>
                <a:gd name="T47" fmla="*/ 22 h 45"/>
                <a:gd name="T48" fmla="*/ 21 w 33"/>
                <a:gd name="T49" fmla="*/ 19 h 45"/>
                <a:gd name="T50" fmla="*/ 22 w 33"/>
                <a:gd name="T51" fmla="*/ 1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45">
                  <a:moveTo>
                    <a:pt x="29" y="30"/>
                  </a:moveTo>
                  <a:cubicBezTo>
                    <a:pt x="28" y="35"/>
                    <a:pt x="26" y="40"/>
                    <a:pt x="23" y="42"/>
                  </a:cubicBezTo>
                  <a:cubicBezTo>
                    <a:pt x="19" y="45"/>
                    <a:pt x="15" y="45"/>
                    <a:pt x="10" y="44"/>
                  </a:cubicBezTo>
                  <a:cubicBezTo>
                    <a:pt x="6" y="44"/>
                    <a:pt x="2" y="42"/>
                    <a:pt x="0" y="40"/>
                  </a:cubicBezTo>
                  <a:cubicBezTo>
                    <a:pt x="3" y="34"/>
                    <a:pt x="3" y="34"/>
                    <a:pt x="3" y="34"/>
                  </a:cubicBezTo>
                  <a:cubicBezTo>
                    <a:pt x="4" y="35"/>
                    <a:pt x="7" y="37"/>
                    <a:pt x="11" y="37"/>
                  </a:cubicBezTo>
                  <a:cubicBezTo>
                    <a:pt x="15" y="38"/>
                    <a:pt x="19" y="36"/>
                    <a:pt x="20" y="30"/>
                  </a:cubicBezTo>
                  <a:cubicBezTo>
                    <a:pt x="20" y="29"/>
                    <a:pt x="20" y="29"/>
                    <a:pt x="20" y="29"/>
                  </a:cubicBezTo>
                  <a:cubicBezTo>
                    <a:pt x="20" y="29"/>
                    <a:pt x="20" y="29"/>
                    <a:pt x="20" y="29"/>
                  </a:cubicBezTo>
                  <a:cubicBezTo>
                    <a:pt x="18" y="31"/>
                    <a:pt x="15" y="32"/>
                    <a:pt x="11" y="31"/>
                  </a:cubicBezTo>
                  <a:cubicBezTo>
                    <a:pt x="4" y="30"/>
                    <a:pt x="0" y="23"/>
                    <a:pt x="1" y="15"/>
                  </a:cubicBezTo>
                  <a:cubicBezTo>
                    <a:pt x="3" y="6"/>
                    <a:pt x="10" y="0"/>
                    <a:pt x="17" y="1"/>
                  </a:cubicBezTo>
                  <a:cubicBezTo>
                    <a:pt x="21" y="2"/>
                    <a:pt x="23" y="4"/>
                    <a:pt x="24" y="7"/>
                  </a:cubicBezTo>
                  <a:cubicBezTo>
                    <a:pt x="24" y="7"/>
                    <a:pt x="24" y="7"/>
                    <a:pt x="24" y="7"/>
                  </a:cubicBezTo>
                  <a:cubicBezTo>
                    <a:pt x="25" y="3"/>
                    <a:pt x="25" y="3"/>
                    <a:pt x="25" y="3"/>
                  </a:cubicBezTo>
                  <a:cubicBezTo>
                    <a:pt x="33" y="5"/>
                    <a:pt x="33" y="5"/>
                    <a:pt x="33" y="5"/>
                  </a:cubicBezTo>
                  <a:cubicBezTo>
                    <a:pt x="33" y="7"/>
                    <a:pt x="32" y="9"/>
                    <a:pt x="32" y="13"/>
                  </a:cubicBezTo>
                  <a:lnTo>
                    <a:pt x="29" y="30"/>
                  </a:lnTo>
                  <a:close/>
                  <a:moveTo>
                    <a:pt x="22" y="15"/>
                  </a:moveTo>
                  <a:cubicBezTo>
                    <a:pt x="22" y="15"/>
                    <a:pt x="22" y="14"/>
                    <a:pt x="22" y="13"/>
                  </a:cubicBezTo>
                  <a:cubicBezTo>
                    <a:pt x="22" y="11"/>
                    <a:pt x="20" y="9"/>
                    <a:pt x="18" y="9"/>
                  </a:cubicBezTo>
                  <a:cubicBezTo>
                    <a:pt x="14" y="8"/>
                    <a:pt x="11" y="11"/>
                    <a:pt x="10" y="16"/>
                  </a:cubicBezTo>
                  <a:cubicBezTo>
                    <a:pt x="10" y="21"/>
                    <a:pt x="11" y="24"/>
                    <a:pt x="15" y="25"/>
                  </a:cubicBezTo>
                  <a:cubicBezTo>
                    <a:pt x="18" y="25"/>
                    <a:pt x="20" y="24"/>
                    <a:pt x="21" y="22"/>
                  </a:cubicBezTo>
                  <a:cubicBezTo>
                    <a:pt x="21" y="21"/>
                    <a:pt x="21" y="20"/>
                    <a:pt x="21" y="19"/>
                  </a:cubicBezTo>
                  <a:lnTo>
                    <a:pt x="22"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2" name="Freeform 54">
              <a:extLst>
                <a:ext uri="{FF2B5EF4-FFF2-40B4-BE49-F238E27FC236}">
                  <a16:creationId xmlns:a16="http://schemas.microsoft.com/office/drawing/2014/main" id="{C302466F-1095-4731-98E0-67652E2B782E}"/>
                </a:ext>
              </a:extLst>
            </p:cNvPr>
            <p:cNvSpPr>
              <a:spLocks noEditPoints="1"/>
            </p:cNvSpPr>
            <p:nvPr/>
          </p:nvSpPr>
          <p:spPr bwMode="auto">
            <a:xfrm>
              <a:off x="6321306" y="2391187"/>
              <a:ext cx="85198" cy="90975"/>
            </a:xfrm>
            <a:custGeom>
              <a:avLst/>
              <a:gdLst>
                <a:gd name="T0" fmla="*/ 10 w 32"/>
                <a:gd name="T1" fmla="*/ 19 h 34"/>
                <a:gd name="T2" fmla="*/ 17 w 32"/>
                <a:gd name="T3" fmla="*/ 27 h 34"/>
                <a:gd name="T4" fmla="*/ 26 w 32"/>
                <a:gd name="T5" fmla="*/ 27 h 34"/>
                <a:gd name="T6" fmla="*/ 25 w 32"/>
                <a:gd name="T7" fmla="*/ 34 h 34"/>
                <a:gd name="T8" fmla="*/ 14 w 32"/>
                <a:gd name="T9" fmla="*/ 33 h 34"/>
                <a:gd name="T10" fmla="*/ 2 w 32"/>
                <a:gd name="T11" fmla="*/ 15 h 34"/>
                <a:gd name="T12" fmla="*/ 21 w 32"/>
                <a:gd name="T13" fmla="*/ 3 h 34"/>
                <a:gd name="T14" fmla="*/ 30 w 32"/>
                <a:gd name="T15" fmla="*/ 20 h 34"/>
                <a:gd name="T16" fmla="*/ 29 w 32"/>
                <a:gd name="T17" fmla="*/ 24 h 34"/>
                <a:gd name="T18" fmla="*/ 10 w 32"/>
                <a:gd name="T19" fmla="*/ 19 h 34"/>
                <a:gd name="T20" fmla="*/ 22 w 32"/>
                <a:gd name="T21" fmla="*/ 16 h 34"/>
                <a:gd name="T22" fmla="*/ 19 w 32"/>
                <a:gd name="T23" fmla="*/ 9 h 34"/>
                <a:gd name="T24" fmla="*/ 12 w 32"/>
                <a:gd name="T25" fmla="*/ 13 h 34"/>
                <a:gd name="T26" fmla="*/ 22 w 32"/>
                <a:gd name="T2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4">
                  <a:moveTo>
                    <a:pt x="10" y="19"/>
                  </a:moveTo>
                  <a:cubicBezTo>
                    <a:pt x="10" y="23"/>
                    <a:pt x="13" y="26"/>
                    <a:pt x="17" y="27"/>
                  </a:cubicBezTo>
                  <a:cubicBezTo>
                    <a:pt x="20" y="27"/>
                    <a:pt x="23" y="28"/>
                    <a:pt x="26" y="27"/>
                  </a:cubicBezTo>
                  <a:cubicBezTo>
                    <a:pt x="25" y="34"/>
                    <a:pt x="25" y="34"/>
                    <a:pt x="25" y="34"/>
                  </a:cubicBezTo>
                  <a:cubicBezTo>
                    <a:pt x="22" y="34"/>
                    <a:pt x="18" y="34"/>
                    <a:pt x="14" y="33"/>
                  </a:cubicBezTo>
                  <a:cubicBezTo>
                    <a:pt x="5" y="31"/>
                    <a:pt x="0" y="24"/>
                    <a:pt x="2" y="15"/>
                  </a:cubicBezTo>
                  <a:cubicBezTo>
                    <a:pt x="4" y="7"/>
                    <a:pt x="10" y="0"/>
                    <a:pt x="21" y="3"/>
                  </a:cubicBezTo>
                  <a:cubicBezTo>
                    <a:pt x="30" y="5"/>
                    <a:pt x="32" y="13"/>
                    <a:pt x="30" y="20"/>
                  </a:cubicBezTo>
                  <a:cubicBezTo>
                    <a:pt x="30" y="22"/>
                    <a:pt x="29" y="23"/>
                    <a:pt x="29" y="24"/>
                  </a:cubicBezTo>
                  <a:lnTo>
                    <a:pt x="10" y="19"/>
                  </a:lnTo>
                  <a:close/>
                  <a:moveTo>
                    <a:pt x="22" y="16"/>
                  </a:moveTo>
                  <a:cubicBezTo>
                    <a:pt x="23" y="13"/>
                    <a:pt x="23" y="9"/>
                    <a:pt x="19" y="9"/>
                  </a:cubicBezTo>
                  <a:cubicBezTo>
                    <a:pt x="15" y="8"/>
                    <a:pt x="12" y="11"/>
                    <a:pt x="12" y="13"/>
                  </a:cubicBezTo>
                  <a:lnTo>
                    <a:pt x="22" y="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3" name="Freeform 55">
              <a:extLst>
                <a:ext uri="{FF2B5EF4-FFF2-40B4-BE49-F238E27FC236}">
                  <a16:creationId xmlns:a16="http://schemas.microsoft.com/office/drawing/2014/main" id="{D9F42ED5-1292-4886-8261-7518ACFBA78B}"/>
                </a:ext>
              </a:extLst>
            </p:cNvPr>
            <p:cNvSpPr>
              <a:spLocks/>
            </p:cNvSpPr>
            <p:nvPr/>
          </p:nvSpPr>
          <p:spPr bwMode="auto">
            <a:xfrm>
              <a:off x="4852760" y="2620310"/>
              <a:ext cx="377786" cy="290896"/>
            </a:xfrm>
            <a:custGeom>
              <a:avLst/>
              <a:gdLst>
                <a:gd name="T0" fmla="*/ 103 w 142"/>
                <a:gd name="T1" fmla="*/ 70 h 109"/>
                <a:gd name="T2" fmla="*/ 78 w 142"/>
                <a:gd name="T3" fmla="*/ 49 h 109"/>
                <a:gd name="T4" fmla="*/ 9 w 142"/>
                <a:gd name="T5" fmla="*/ 35 h 109"/>
                <a:gd name="T6" fmla="*/ 0 w 142"/>
                <a:gd name="T7" fmla="*/ 9 h 109"/>
                <a:gd name="T8" fmla="*/ 91 w 142"/>
                <a:gd name="T9" fmla="*/ 25 h 109"/>
                <a:gd name="T10" fmla="*/ 127 w 142"/>
                <a:gd name="T11" fmla="*/ 57 h 109"/>
                <a:gd name="T12" fmla="*/ 127 w 142"/>
                <a:gd name="T13" fmla="*/ 57 h 109"/>
                <a:gd name="T14" fmla="*/ 135 w 142"/>
                <a:gd name="T15" fmla="*/ 53 h 109"/>
                <a:gd name="T16" fmla="*/ 141 w 142"/>
                <a:gd name="T17" fmla="*/ 50 h 109"/>
                <a:gd name="T18" fmla="*/ 130 w 142"/>
                <a:gd name="T19" fmla="*/ 109 h 109"/>
                <a:gd name="T20" fmla="*/ 89 w 142"/>
                <a:gd name="T21" fmla="*/ 77 h 109"/>
                <a:gd name="T22" fmla="*/ 103 w 142"/>
                <a:gd name="T23" fmla="*/ 70 h 109"/>
                <a:gd name="T24" fmla="*/ 95 w 142"/>
                <a:gd name="T25" fmla="*/ 7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09">
                  <a:moveTo>
                    <a:pt x="103" y="70"/>
                  </a:moveTo>
                  <a:cubicBezTo>
                    <a:pt x="95" y="61"/>
                    <a:pt x="86" y="54"/>
                    <a:pt x="78" y="49"/>
                  </a:cubicBezTo>
                  <a:cubicBezTo>
                    <a:pt x="59" y="38"/>
                    <a:pt x="32" y="27"/>
                    <a:pt x="9" y="35"/>
                  </a:cubicBezTo>
                  <a:cubicBezTo>
                    <a:pt x="0" y="9"/>
                    <a:pt x="0" y="9"/>
                    <a:pt x="0" y="9"/>
                  </a:cubicBezTo>
                  <a:cubicBezTo>
                    <a:pt x="26" y="0"/>
                    <a:pt x="57" y="6"/>
                    <a:pt x="91" y="25"/>
                  </a:cubicBezTo>
                  <a:cubicBezTo>
                    <a:pt x="104" y="33"/>
                    <a:pt x="117" y="44"/>
                    <a:pt x="127" y="57"/>
                  </a:cubicBezTo>
                  <a:cubicBezTo>
                    <a:pt x="127" y="57"/>
                    <a:pt x="127" y="57"/>
                    <a:pt x="127" y="57"/>
                  </a:cubicBezTo>
                  <a:cubicBezTo>
                    <a:pt x="135" y="53"/>
                    <a:pt x="135" y="53"/>
                    <a:pt x="135" y="53"/>
                  </a:cubicBezTo>
                  <a:cubicBezTo>
                    <a:pt x="141" y="50"/>
                    <a:pt x="141" y="50"/>
                    <a:pt x="141" y="50"/>
                  </a:cubicBezTo>
                  <a:cubicBezTo>
                    <a:pt x="142" y="71"/>
                    <a:pt x="135" y="98"/>
                    <a:pt x="130" y="109"/>
                  </a:cubicBezTo>
                  <a:cubicBezTo>
                    <a:pt x="116" y="92"/>
                    <a:pt x="99" y="81"/>
                    <a:pt x="89" y="77"/>
                  </a:cubicBezTo>
                  <a:cubicBezTo>
                    <a:pt x="103" y="70"/>
                    <a:pt x="103" y="70"/>
                    <a:pt x="103" y="70"/>
                  </a:cubicBezTo>
                  <a:cubicBezTo>
                    <a:pt x="95" y="74"/>
                    <a:pt x="95" y="74"/>
                    <a:pt x="95" y="74"/>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4" name="Freeform 56">
              <a:extLst>
                <a:ext uri="{FF2B5EF4-FFF2-40B4-BE49-F238E27FC236}">
                  <a16:creationId xmlns:a16="http://schemas.microsoft.com/office/drawing/2014/main" id="{D44146D6-8CE1-4BB6-BADF-7A1A78FD58EB}"/>
                </a:ext>
              </a:extLst>
            </p:cNvPr>
            <p:cNvSpPr>
              <a:spLocks/>
            </p:cNvSpPr>
            <p:nvPr/>
          </p:nvSpPr>
          <p:spPr bwMode="auto">
            <a:xfrm>
              <a:off x="4746262" y="2786537"/>
              <a:ext cx="380028" cy="293143"/>
            </a:xfrm>
            <a:custGeom>
              <a:avLst/>
              <a:gdLst>
                <a:gd name="T0" fmla="*/ 40 w 143"/>
                <a:gd name="T1" fmla="*/ 40 h 110"/>
                <a:gd name="T2" fmla="*/ 65 w 143"/>
                <a:gd name="T3" fmla="*/ 61 h 110"/>
                <a:gd name="T4" fmla="*/ 134 w 143"/>
                <a:gd name="T5" fmla="*/ 75 h 110"/>
                <a:gd name="T6" fmla="*/ 143 w 143"/>
                <a:gd name="T7" fmla="*/ 101 h 110"/>
                <a:gd name="T8" fmla="*/ 51 w 143"/>
                <a:gd name="T9" fmla="*/ 84 h 110"/>
                <a:gd name="T10" fmla="*/ 15 w 143"/>
                <a:gd name="T11" fmla="*/ 53 h 110"/>
                <a:gd name="T12" fmla="*/ 15 w 143"/>
                <a:gd name="T13" fmla="*/ 53 h 110"/>
                <a:gd name="T14" fmla="*/ 8 w 143"/>
                <a:gd name="T15" fmla="*/ 57 h 110"/>
                <a:gd name="T16" fmla="*/ 2 w 143"/>
                <a:gd name="T17" fmla="*/ 60 h 110"/>
                <a:gd name="T18" fmla="*/ 13 w 143"/>
                <a:gd name="T19" fmla="*/ 0 h 110"/>
                <a:gd name="T20" fmla="*/ 54 w 143"/>
                <a:gd name="T21" fmla="*/ 33 h 110"/>
                <a:gd name="T22" fmla="*/ 40 w 143"/>
                <a:gd name="T23" fmla="*/ 40 h 110"/>
                <a:gd name="T24" fmla="*/ 48 w 143"/>
                <a:gd name="T25" fmla="*/ 3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10">
                  <a:moveTo>
                    <a:pt x="40" y="40"/>
                  </a:moveTo>
                  <a:cubicBezTo>
                    <a:pt x="48" y="48"/>
                    <a:pt x="56" y="56"/>
                    <a:pt x="65" y="61"/>
                  </a:cubicBezTo>
                  <a:cubicBezTo>
                    <a:pt x="84" y="72"/>
                    <a:pt x="111" y="83"/>
                    <a:pt x="134" y="75"/>
                  </a:cubicBezTo>
                  <a:cubicBezTo>
                    <a:pt x="143" y="101"/>
                    <a:pt x="143" y="101"/>
                    <a:pt x="143" y="101"/>
                  </a:cubicBezTo>
                  <a:cubicBezTo>
                    <a:pt x="117" y="110"/>
                    <a:pt x="86" y="104"/>
                    <a:pt x="51" y="84"/>
                  </a:cubicBezTo>
                  <a:cubicBezTo>
                    <a:pt x="38" y="77"/>
                    <a:pt x="26" y="66"/>
                    <a:pt x="15" y="53"/>
                  </a:cubicBezTo>
                  <a:cubicBezTo>
                    <a:pt x="15" y="53"/>
                    <a:pt x="15" y="53"/>
                    <a:pt x="15" y="53"/>
                  </a:cubicBezTo>
                  <a:cubicBezTo>
                    <a:pt x="8" y="57"/>
                    <a:pt x="8" y="57"/>
                    <a:pt x="8" y="57"/>
                  </a:cubicBezTo>
                  <a:cubicBezTo>
                    <a:pt x="2" y="60"/>
                    <a:pt x="2" y="60"/>
                    <a:pt x="2" y="60"/>
                  </a:cubicBezTo>
                  <a:cubicBezTo>
                    <a:pt x="0" y="39"/>
                    <a:pt x="8" y="11"/>
                    <a:pt x="13" y="0"/>
                  </a:cubicBezTo>
                  <a:cubicBezTo>
                    <a:pt x="26" y="18"/>
                    <a:pt x="44" y="29"/>
                    <a:pt x="54" y="33"/>
                  </a:cubicBezTo>
                  <a:cubicBezTo>
                    <a:pt x="40" y="40"/>
                    <a:pt x="40" y="40"/>
                    <a:pt x="40" y="40"/>
                  </a:cubicBezTo>
                  <a:cubicBezTo>
                    <a:pt x="48" y="36"/>
                    <a:pt x="48" y="36"/>
                    <a:pt x="48" y="36"/>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5" name="Freeform 57">
              <a:extLst>
                <a:ext uri="{FF2B5EF4-FFF2-40B4-BE49-F238E27FC236}">
                  <a16:creationId xmlns:a16="http://schemas.microsoft.com/office/drawing/2014/main" id="{B2A647AF-0F33-4F0D-A64B-9ABCD636839E}"/>
                </a:ext>
              </a:extLst>
            </p:cNvPr>
            <p:cNvSpPr>
              <a:spLocks/>
            </p:cNvSpPr>
            <p:nvPr/>
          </p:nvSpPr>
          <p:spPr bwMode="auto">
            <a:xfrm>
              <a:off x="5895316" y="4543149"/>
              <a:ext cx="154702" cy="432414"/>
            </a:xfrm>
            <a:custGeom>
              <a:avLst/>
              <a:gdLst>
                <a:gd name="T0" fmla="*/ 36 w 58"/>
                <a:gd name="T1" fmla="*/ 43 h 162"/>
                <a:gd name="T2" fmla="*/ 30 w 58"/>
                <a:gd name="T3" fmla="*/ 75 h 162"/>
                <a:gd name="T4" fmla="*/ 50 w 58"/>
                <a:gd name="T5" fmla="*/ 142 h 162"/>
                <a:gd name="T6" fmla="*/ 31 w 58"/>
                <a:gd name="T7" fmla="*/ 162 h 162"/>
                <a:gd name="T8" fmla="*/ 2 w 58"/>
                <a:gd name="T9" fmla="*/ 74 h 162"/>
                <a:gd name="T10" fmla="*/ 12 w 58"/>
                <a:gd name="T11" fmla="*/ 27 h 162"/>
                <a:gd name="T12" fmla="*/ 12 w 58"/>
                <a:gd name="T13" fmla="*/ 27 h 162"/>
                <a:gd name="T14" fmla="*/ 5 w 58"/>
                <a:gd name="T15" fmla="*/ 23 h 162"/>
                <a:gd name="T16" fmla="*/ 0 w 58"/>
                <a:gd name="T17" fmla="*/ 19 h 162"/>
                <a:gd name="T18" fmla="*/ 58 w 58"/>
                <a:gd name="T19" fmla="*/ 0 h 162"/>
                <a:gd name="T20" fmla="*/ 49 w 58"/>
                <a:gd name="T21" fmla="*/ 51 h 162"/>
                <a:gd name="T22" fmla="*/ 36 w 58"/>
                <a:gd name="T23" fmla="*/ 43 h 162"/>
                <a:gd name="T24" fmla="*/ 43 w 58"/>
                <a:gd name="T25" fmla="*/ 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62">
                  <a:moveTo>
                    <a:pt x="36" y="43"/>
                  </a:moveTo>
                  <a:cubicBezTo>
                    <a:pt x="32" y="54"/>
                    <a:pt x="30" y="65"/>
                    <a:pt x="30" y="75"/>
                  </a:cubicBezTo>
                  <a:cubicBezTo>
                    <a:pt x="29" y="96"/>
                    <a:pt x="32" y="126"/>
                    <a:pt x="50" y="142"/>
                  </a:cubicBezTo>
                  <a:cubicBezTo>
                    <a:pt x="31" y="162"/>
                    <a:pt x="31" y="162"/>
                    <a:pt x="31" y="162"/>
                  </a:cubicBezTo>
                  <a:cubicBezTo>
                    <a:pt x="11" y="144"/>
                    <a:pt x="1" y="114"/>
                    <a:pt x="2" y="74"/>
                  </a:cubicBezTo>
                  <a:cubicBezTo>
                    <a:pt x="3" y="59"/>
                    <a:pt x="6" y="43"/>
                    <a:pt x="12" y="27"/>
                  </a:cubicBezTo>
                  <a:cubicBezTo>
                    <a:pt x="12" y="27"/>
                    <a:pt x="12" y="27"/>
                    <a:pt x="12" y="27"/>
                  </a:cubicBezTo>
                  <a:cubicBezTo>
                    <a:pt x="5" y="23"/>
                    <a:pt x="5" y="23"/>
                    <a:pt x="5" y="23"/>
                  </a:cubicBezTo>
                  <a:cubicBezTo>
                    <a:pt x="0" y="19"/>
                    <a:pt x="0" y="19"/>
                    <a:pt x="0" y="19"/>
                  </a:cubicBezTo>
                  <a:cubicBezTo>
                    <a:pt x="17" y="7"/>
                    <a:pt x="45" y="1"/>
                    <a:pt x="58" y="0"/>
                  </a:cubicBezTo>
                  <a:cubicBezTo>
                    <a:pt x="49" y="20"/>
                    <a:pt x="47" y="41"/>
                    <a:pt x="49" y="51"/>
                  </a:cubicBezTo>
                  <a:cubicBezTo>
                    <a:pt x="36" y="43"/>
                    <a:pt x="36" y="43"/>
                    <a:pt x="36" y="43"/>
                  </a:cubicBezTo>
                  <a:cubicBezTo>
                    <a:pt x="43" y="47"/>
                    <a:pt x="43" y="47"/>
                    <a:pt x="43" y="47"/>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6" name="Freeform 58">
              <a:extLst>
                <a:ext uri="{FF2B5EF4-FFF2-40B4-BE49-F238E27FC236}">
                  <a16:creationId xmlns:a16="http://schemas.microsoft.com/office/drawing/2014/main" id="{AED1957A-9809-441D-8B36-D5145240DD40}"/>
                </a:ext>
              </a:extLst>
            </p:cNvPr>
            <p:cNvSpPr>
              <a:spLocks/>
            </p:cNvSpPr>
            <p:nvPr/>
          </p:nvSpPr>
          <p:spPr bwMode="auto">
            <a:xfrm>
              <a:off x="6137458" y="4537532"/>
              <a:ext cx="154702" cy="432414"/>
            </a:xfrm>
            <a:custGeom>
              <a:avLst/>
              <a:gdLst>
                <a:gd name="T0" fmla="*/ 22 w 58"/>
                <a:gd name="T1" fmla="*/ 119 h 162"/>
                <a:gd name="T2" fmla="*/ 28 w 58"/>
                <a:gd name="T3" fmla="*/ 88 h 162"/>
                <a:gd name="T4" fmla="*/ 8 w 58"/>
                <a:gd name="T5" fmla="*/ 20 h 162"/>
                <a:gd name="T6" fmla="*/ 27 w 58"/>
                <a:gd name="T7" fmla="*/ 0 h 162"/>
                <a:gd name="T8" fmla="*/ 56 w 58"/>
                <a:gd name="T9" fmla="*/ 88 h 162"/>
                <a:gd name="T10" fmla="*/ 45 w 58"/>
                <a:gd name="T11" fmla="*/ 135 h 162"/>
                <a:gd name="T12" fmla="*/ 45 w 58"/>
                <a:gd name="T13" fmla="*/ 135 h 162"/>
                <a:gd name="T14" fmla="*/ 53 w 58"/>
                <a:gd name="T15" fmla="*/ 139 h 162"/>
                <a:gd name="T16" fmla="*/ 58 w 58"/>
                <a:gd name="T17" fmla="*/ 143 h 162"/>
                <a:gd name="T18" fmla="*/ 0 w 58"/>
                <a:gd name="T19" fmla="*/ 162 h 162"/>
                <a:gd name="T20" fmla="*/ 9 w 58"/>
                <a:gd name="T21" fmla="*/ 111 h 162"/>
                <a:gd name="T22" fmla="*/ 22 w 58"/>
                <a:gd name="T23" fmla="*/ 119 h 162"/>
                <a:gd name="T24" fmla="*/ 15 w 58"/>
                <a:gd name="T25" fmla="*/ 1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62">
                  <a:moveTo>
                    <a:pt x="22" y="119"/>
                  </a:moveTo>
                  <a:cubicBezTo>
                    <a:pt x="26" y="109"/>
                    <a:pt x="28" y="98"/>
                    <a:pt x="28" y="88"/>
                  </a:cubicBezTo>
                  <a:cubicBezTo>
                    <a:pt x="29" y="66"/>
                    <a:pt x="26" y="36"/>
                    <a:pt x="8" y="20"/>
                  </a:cubicBezTo>
                  <a:cubicBezTo>
                    <a:pt x="27" y="0"/>
                    <a:pt x="27" y="0"/>
                    <a:pt x="27" y="0"/>
                  </a:cubicBezTo>
                  <a:cubicBezTo>
                    <a:pt x="47" y="19"/>
                    <a:pt x="57" y="48"/>
                    <a:pt x="56" y="88"/>
                  </a:cubicBezTo>
                  <a:cubicBezTo>
                    <a:pt x="55" y="103"/>
                    <a:pt x="52" y="119"/>
                    <a:pt x="45" y="135"/>
                  </a:cubicBezTo>
                  <a:cubicBezTo>
                    <a:pt x="45" y="135"/>
                    <a:pt x="45" y="135"/>
                    <a:pt x="45" y="135"/>
                  </a:cubicBezTo>
                  <a:cubicBezTo>
                    <a:pt x="53" y="139"/>
                    <a:pt x="53" y="139"/>
                    <a:pt x="53" y="139"/>
                  </a:cubicBezTo>
                  <a:cubicBezTo>
                    <a:pt x="58" y="143"/>
                    <a:pt x="58" y="143"/>
                    <a:pt x="58" y="143"/>
                  </a:cubicBezTo>
                  <a:cubicBezTo>
                    <a:pt x="40" y="155"/>
                    <a:pt x="13" y="161"/>
                    <a:pt x="0" y="162"/>
                  </a:cubicBezTo>
                  <a:cubicBezTo>
                    <a:pt x="9" y="142"/>
                    <a:pt x="11" y="121"/>
                    <a:pt x="9" y="111"/>
                  </a:cubicBezTo>
                  <a:cubicBezTo>
                    <a:pt x="22" y="119"/>
                    <a:pt x="22" y="119"/>
                    <a:pt x="22" y="119"/>
                  </a:cubicBezTo>
                  <a:cubicBezTo>
                    <a:pt x="15" y="115"/>
                    <a:pt x="15" y="115"/>
                    <a:pt x="15" y="115"/>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7" name="Freeform 59">
              <a:extLst>
                <a:ext uri="{FF2B5EF4-FFF2-40B4-BE49-F238E27FC236}">
                  <a16:creationId xmlns:a16="http://schemas.microsoft.com/office/drawing/2014/main" id="{366FC80A-9955-4C2C-BCDC-EDF6C8C88612}"/>
                </a:ext>
              </a:extLst>
            </p:cNvPr>
            <p:cNvSpPr>
              <a:spLocks/>
            </p:cNvSpPr>
            <p:nvPr/>
          </p:nvSpPr>
          <p:spPr bwMode="auto">
            <a:xfrm>
              <a:off x="7063427" y="2786537"/>
              <a:ext cx="378907" cy="293143"/>
            </a:xfrm>
            <a:custGeom>
              <a:avLst/>
              <a:gdLst>
                <a:gd name="T0" fmla="*/ 102 w 142"/>
                <a:gd name="T1" fmla="*/ 40 h 110"/>
                <a:gd name="T2" fmla="*/ 77 w 142"/>
                <a:gd name="T3" fmla="*/ 61 h 110"/>
                <a:gd name="T4" fmla="*/ 9 w 142"/>
                <a:gd name="T5" fmla="*/ 75 h 110"/>
                <a:gd name="T6" fmla="*/ 0 w 142"/>
                <a:gd name="T7" fmla="*/ 101 h 110"/>
                <a:gd name="T8" fmla="*/ 91 w 142"/>
                <a:gd name="T9" fmla="*/ 84 h 110"/>
                <a:gd name="T10" fmla="*/ 127 w 142"/>
                <a:gd name="T11" fmla="*/ 53 h 110"/>
                <a:gd name="T12" fmla="*/ 127 w 142"/>
                <a:gd name="T13" fmla="*/ 53 h 110"/>
                <a:gd name="T14" fmla="*/ 135 w 142"/>
                <a:gd name="T15" fmla="*/ 57 h 110"/>
                <a:gd name="T16" fmla="*/ 141 w 142"/>
                <a:gd name="T17" fmla="*/ 60 h 110"/>
                <a:gd name="T18" fmla="*/ 129 w 142"/>
                <a:gd name="T19" fmla="*/ 0 h 110"/>
                <a:gd name="T20" fmla="*/ 89 w 142"/>
                <a:gd name="T21" fmla="*/ 33 h 110"/>
                <a:gd name="T22" fmla="*/ 102 w 142"/>
                <a:gd name="T23" fmla="*/ 40 h 110"/>
                <a:gd name="T24" fmla="*/ 95 w 142"/>
                <a:gd name="T25" fmla="*/ 3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10">
                  <a:moveTo>
                    <a:pt x="102" y="40"/>
                  </a:moveTo>
                  <a:cubicBezTo>
                    <a:pt x="95" y="48"/>
                    <a:pt x="86" y="56"/>
                    <a:pt x="77" y="61"/>
                  </a:cubicBezTo>
                  <a:cubicBezTo>
                    <a:pt x="59" y="72"/>
                    <a:pt x="31" y="83"/>
                    <a:pt x="9" y="75"/>
                  </a:cubicBezTo>
                  <a:cubicBezTo>
                    <a:pt x="0" y="101"/>
                    <a:pt x="0" y="101"/>
                    <a:pt x="0" y="101"/>
                  </a:cubicBezTo>
                  <a:cubicBezTo>
                    <a:pt x="26" y="110"/>
                    <a:pt x="57" y="104"/>
                    <a:pt x="91" y="84"/>
                  </a:cubicBezTo>
                  <a:cubicBezTo>
                    <a:pt x="104" y="77"/>
                    <a:pt x="117" y="66"/>
                    <a:pt x="127" y="53"/>
                  </a:cubicBezTo>
                  <a:cubicBezTo>
                    <a:pt x="127" y="53"/>
                    <a:pt x="127" y="53"/>
                    <a:pt x="127" y="53"/>
                  </a:cubicBezTo>
                  <a:cubicBezTo>
                    <a:pt x="135" y="57"/>
                    <a:pt x="135" y="57"/>
                    <a:pt x="135" y="57"/>
                  </a:cubicBezTo>
                  <a:cubicBezTo>
                    <a:pt x="141" y="60"/>
                    <a:pt x="141" y="60"/>
                    <a:pt x="141" y="60"/>
                  </a:cubicBezTo>
                  <a:cubicBezTo>
                    <a:pt x="142" y="39"/>
                    <a:pt x="135" y="12"/>
                    <a:pt x="129" y="0"/>
                  </a:cubicBezTo>
                  <a:cubicBezTo>
                    <a:pt x="116" y="18"/>
                    <a:pt x="99" y="29"/>
                    <a:pt x="89" y="33"/>
                  </a:cubicBezTo>
                  <a:cubicBezTo>
                    <a:pt x="102" y="40"/>
                    <a:pt x="102" y="40"/>
                    <a:pt x="102" y="40"/>
                  </a:cubicBezTo>
                  <a:cubicBezTo>
                    <a:pt x="95" y="36"/>
                    <a:pt x="95" y="36"/>
                    <a:pt x="95" y="36"/>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8" name="Freeform 60">
              <a:extLst>
                <a:ext uri="{FF2B5EF4-FFF2-40B4-BE49-F238E27FC236}">
                  <a16:creationId xmlns:a16="http://schemas.microsoft.com/office/drawing/2014/main" id="{DFFF6309-6B13-4CD5-936C-4F20F541C053}"/>
                </a:ext>
              </a:extLst>
            </p:cNvPr>
            <p:cNvSpPr>
              <a:spLocks/>
            </p:cNvSpPr>
            <p:nvPr/>
          </p:nvSpPr>
          <p:spPr bwMode="auto">
            <a:xfrm>
              <a:off x="6958051" y="2620310"/>
              <a:ext cx="377786" cy="294266"/>
            </a:xfrm>
            <a:custGeom>
              <a:avLst/>
              <a:gdLst>
                <a:gd name="T0" fmla="*/ 40 w 142"/>
                <a:gd name="T1" fmla="*/ 70 h 110"/>
                <a:gd name="T2" fmla="*/ 65 w 142"/>
                <a:gd name="T3" fmla="*/ 49 h 110"/>
                <a:gd name="T4" fmla="*/ 134 w 142"/>
                <a:gd name="T5" fmla="*/ 35 h 110"/>
                <a:gd name="T6" fmla="*/ 142 w 142"/>
                <a:gd name="T7" fmla="*/ 9 h 110"/>
                <a:gd name="T8" fmla="*/ 51 w 142"/>
                <a:gd name="T9" fmla="*/ 26 h 110"/>
                <a:gd name="T10" fmla="*/ 15 w 142"/>
                <a:gd name="T11" fmla="*/ 57 h 110"/>
                <a:gd name="T12" fmla="*/ 15 w 142"/>
                <a:gd name="T13" fmla="*/ 57 h 110"/>
                <a:gd name="T14" fmla="*/ 8 w 142"/>
                <a:gd name="T15" fmla="*/ 53 h 110"/>
                <a:gd name="T16" fmla="*/ 2 w 142"/>
                <a:gd name="T17" fmla="*/ 50 h 110"/>
                <a:gd name="T18" fmla="*/ 13 w 142"/>
                <a:gd name="T19" fmla="*/ 110 h 110"/>
                <a:gd name="T20" fmla="*/ 53 w 142"/>
                <a:gd name="T21" fmla="*/ 77 h 110"/>
                <a:gd name="T22" fmla="*/ 40 w 142"/>
                <a:gd name="T23" fmla="*/ 70 h 110"/>
                <a:gd name="T24" fmla="*/ 47 w 142"/>
                <a:gd name="T25" fmla="*/ 7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10">
                  <a:moveTo>
                    <a:pt x="40" y="70"/>
                  </a:moveTo>
                  <a:cubicBezTo>
                    <a:pt x="48" y="62"/>
                    <a:pt x="56" y="54"/>
                    <a:pt x="65" y="49"/>
                  </a:cubicBezTo>
                  <a:cubicBezTo>
                    <a:pt x="84" y="38"/>
                    <a:pt x="111" y="27"/>
                    <a:pt x="134" y="35"/>
                  </a:cubicBezTo>
                  <a:cubicBezTo>
                    <a:pt x="142" y="9"/>
                    <a:pt x="142" y="9"/>
                    <a:pt x="142" y="9"/>
                  </a:cubicBezTo>
                  <a:cubicBezTo>
                    <a:pt x="116" y="0"/>
                    <a:pt x="86" y="6"/>
                    <a:pt x="51" y="26"/>
                  </a:cubicBezTo>
                  <a:cubicBezTo>
                    <a:pt x="38" y="33"/>
                    <a:pt x="26" y="44"/>
                    <a:pt x="15" y="57"/>
                  </a:cubicBezTo>
                  <a:cubicBezTo>
                    <a:pt x="15" y="57"/>
                    <a:pt x="15" y="57"/>
                    <a:pt x="15" y="57"/>
                  </a:cubicBezTo>
                  <a:cubicBezTo>
                    <a:pt x="8" y="53"/>
                    <a:pt x="8" y="53"/>
                    <a:pt x="8" y="53"/>
                  </a:cubicBezTo>
                  <a:cubicBezTo>
                    <a:pt x="2" y="50"/>
                    <a:pt x="2" y="50"/>
                    <a:pt x="2" y="50"/>
                  </a:cubicBezTo>
                  <a:cubicBezTo>
                    <a:pt x="0" y="71"/>
                    <a:pt x="8" y="98"/>
                    <a:pt x="13" y="110"/>
                  </a:cubicBezTo>
                  <a:cubicBezTo>
                    <a:pt x="26" y="92"/>
                    <a:pt x="44" y="81"/>
                    <a:pt x="53" y="77"/>
                  </a:cubicBezTo>
                  <a:cubicBezTo>
                    <a:pt x="40" y="70"/>
                    <a:pt x="40" y="70"/>
                    <a:pt x="40" y="70"/>
                  </a:cubicBezTo>
                  <a:cubicBezTo>
                    <a:pt x="47" y="74"/>
                    <a:pt x="47" y="74"/>
                    <a:pt x="47" y="74"/>
                  </a:cubicBezTo>
                </a:path>
              </a:pathLst>
            </a:custGeom>
            <a:solidFill>
              <a:srgbClr val="3B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19" name="Freeform 61">
              <a:extLst>
                <a:ext uri="{FF2B5EF4-FFF2-40B4-BE49-F238E27FC236}">
                  <a16:creationId xmlns:a16="http://schemas.microsoft.com/office/drawing/2014/main" id="{3E43FF9D-0FD6-45A7-A996-FA00DF9CF7B2}"/>
                </a:ext>
              </a:extLst>
            </p:cNvPr>
            <p:cNvSpPr>
              <a:spLocks/>
            </p:cNvSpPr>
            <p:nvPr/>
          </p:nvSpPr>
          <p:spPr bwMode="auto">
            <a:xfrm>
              <a:off x="5895316" y="3308803"/>
              <a:ext cx="388997" cy="138148"/>
            </a:xfrm>
            <a:custGeom>
              <a:avLst/>
              <a:gdLst>
                <a:gd name="T0" fmla="*/ 108 w 146"/>
                <a:gd name="T1" fmla="*/ 32 h 52"/>
                <a:gd name="T2" fmla="*/ 79 w 146"/>
                <a:gd name="T3" fmla="*/ 27 h 52"/>
                <a:gd name="T4" fmla="*/ 18 w 146"/>
                <a:gd name="T5" fmla="*/ 45 h 52"/>
                <a:gd name="T6" fmla="*/ 0 w 146"/>
                <a:gd name="T7" fmla="*/ 28 h 52"/>
                <a:gd name="T8" fmla="*/ 80 w 146"/>
                <a:gd name="T9" fmla="*/ 2 h 52"/>
                <a:gd name="T10" fmla="*/ 121 w 146"/>
                <a:gd name="T11" fmla="*/ 11 h 52"/>
                <a:gd name="T12" fmla="*/ 121 w 146"/>
                <a:gd name="T13" fmla="*/ 11 h 52"/>
                <a:gd name="T14" fmla="*/ 126 w 146"/>
                <a:gd name="T15" fmla="*/ 5 h 52"/>
                <a:gd name="T16" fmla="*/ 129 w 146"/>
                <a:gd name="T17" fmla="*/ 0 h 52"/>
                <a:gd name="T18" fmla="*/ 146 w 146"/>
                <a:gd name="T19" fmla="*/ 52 h 52"/>
                <a:gd name="T20" fmla="*/ 100 w 146"/>
                <a:gd name="T21" fmla="*/ 44 h 52"/>
                <a:gd name="T22" fmla="*/ 108 w 146"/>
                <a:gd name="T23" fmla="*/ 32 h 52"/>
                <a:gd name="T24" fmla="*/ 103 w 146"/>
                <a:gd name="T25"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52">
                  <a:moveTo>
                    <a:pt x="108" y="32"/>
                  </a:moveTo>
                  <a:cubicBezTo>
                    <a:pt x="98" y="29"/>
                    <a:pt x="88" y="27"/>
                    <a:pt x="79" y="27"/>
                  </a:cubicBezTo>
                  <a:cubicBezTo>
                    <a:pt x="59" y="26"/>
                    <a:pt x="33" y="29"/>
                    <a:pt x="18" y="45"/>
                  </a:cubicBezTo>
                  <a:cubicBezTo>
                    <a:pt x="0" y="28"/>
                    <a:pt x="0" y="28"/>
                    <a:pt x="0" y="28"/>
                  </a:cubicBezTo>
                  <a:cubicBezTo>
                    <a:pt x="17" y="10"/>
                    <a:pt x="44" y="1"/>
                    <a:pt x="80" y="2"/>
                  </a:cubicBezTo>
                  <a:cubicBezTo>
                    <a:pt x="93" y="2"/>
                    <a:pt x="108" y="5"/>
                    <a:pt x="121" y="11"/>
                  </a:cubicBezTo>
                  <a:cubicBezTo>
                    <a:pt x="121" y="11"/>
                    <a:pt x="121" y="11"/>
                    <a:pt x="121" y="11"/>
                  </a:cubicBezTo>
                  <a:cubicBezTo>
                    <a:pt x="126" y="5"/>
                    <a:pt x="126" y="5"/>
                    <a:pt x="126" y="5"/>
                  </a:cubicBezTo>
                  <a:cubicBezTo>
                    <a:pt x="129" y="0"/>
                    <a:pt x="129" y="0"/>
                    <a:pt x="129" y="0"/>
                  </a:cubicBezTo>
                  <a:cubicBezTo>
                    <a:pt x="139" y="16"/>
                    <a:pt x="146" y="41"/>
                    <a:pt x="146" y="52"/>
                  </a:cubicBezTo>
                  <a:cubicBezTo>
                    <a:pt x="128" y="44"/>
                    <a:pt x="109" y="42"/>
                    <a:pt x="100" y="44"/>
                  </a:cubicBezTo>
                  <a:cubicBezTo>
                    <a:pt x="108" y="32"/>
                    <a:pt x="108" y="32"/>
                    <a:pt x="108" y="32"/>
                  </a:cubicBezTo>
                  <a:cubicBezTo>
                    <a:pt x="103" y="39"/>
                    <a:pt x="103" y="39"/>
                    <a:pt x="103"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20" name="Freeform 62">
              <a:extLst>
                <a:ext uri="{FF2B5EF4-FFF2-40B4-BE49-F238E27FC236}">
                  <a16:creationId xmlns:a16="http://schemas.microsoft.com/office/drawing/2014/main" id="{483FDD9F-7735-4305-B243-9A914FDE8816}"/>
                </a:ext>
              </a:extLst>
            </p:cNvPr>
            <p:cNvSpPr>
              <a:spLocks/>
            </p:cNvSpPr>
            <p:nvPr/>
          </p:nvSpPr>
          <p:spPr bwMode="auto">
            <a:xfrm>
              <a:off x="5900921" y="3527818"/>
              <a:ext cx="388997" cy="138148"/>
            </a:xfrm>
            <a:custGeom>
              <a:avLst/>
              <a:gdLst>
                <a:gd name="T0" fmla="*/ 38 w 146"/>
                <a:gd name="T1" fmla="*/ 20 h 52"/>
                <a:gd name="T2" fmla="*/ 67 w 146"/>
                <a:gd name="T3" fmla="*/ 25 h 52"/>
                <a:gd name="T4" fmla="*/ 128 w 146"/>
                <a:gd name="T5" fmla="*/ 7 h 52"/>
                <a:gd name="T6" fmla="*/ 146 w 146"/>
                <a:gd name="T7" fmla="*/ 24 h 52"/>
                <a:gd name="T8" fmla="*/ 67 w 146"/>
                <a:gd name="T9" fmla="*/ 50 h 52"/>
                <a:gd name="T10" fmla="*/ 25 w 146"/>
                <a:gd name="T11" fmla="*/ 41 h 52"/>
                <a:gd name="T12" fmla="*/ 25 w 146"/>
                <a:gd name="T13" fmla="*/ 41 h 52"/>
                <a:gd name="T14" fmla="*/ 20 w 146"/>
                <a:gd name="T15" fmla="*/ 47 h 52"/>
                <a:gd name="T16" fmla="*/ 17 w 146"/>
                <a:gd name="T17" fmla="*/ 52 h 52"/>
                <a:gd name="T18" fmla="*/ 0 w 146"/>
                <a:gd name="T19" fmla="*/ 0 h 52"/>
                <a:gd name="T20" fmla="*/ 46 w 146"/>
                <a:gd name="T21" fmla="*/ 8 h 52"/>
                <a:gd name="T22" fmla="*/ 38 w 146"/>
                <a:gd name="T23" fmla="*/ 20 h 52"/>
                <a:gd name="T24" fmla="*/ 43 w 146"/>
                <a:gd name="T25"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52">
                  <a:moveTo>
                    <a:pt x="38" y="20"/>
                  </a:moveTo>
                  <a:cubicBezTo>
                    <a:pt x="48" y="23"/>
                    <a:pt x="58" y="25"/>
                    <a:pt x="67" y="25"/>
                  </a:cubicBezTo>
                  <a:cubicBezTo>
                    <a:pt x="87" y="26"/>
                    <a:pt x="113" y="23"/>
                    <a:pt x="128" y="7"/>
                  </a:cubicBezTo>
                  <a:cubicBezTo>
                    <a:pt x="146" y="24"/>
                    <a:pt x="146" y="24"/>
                    <a:pt x="146" y="24"/>
                  </a:cubicBezTo>
                  <a:cubicBezTo>
                    <a:pt x="129" y="42"/>
                    <a:pt x="102" y="51"/>
                    <a:pt x="67" y="50"/>
                  </a:cubicBezTo>
                  <a:cubicBezTo>
                    <a:pt x="53" y="50"/>
                    <a:pt x="38" y="46"/>
                    <a:pt x="25" y="41"/>
                  </a:cubicBezTo>
                  <a:cubicBezTo>
                    <a:pt x="25" y="41"/>
                    <a:pt x="25" y="41"/>
                    <a:pt x="25" y="41"/>
                  </a:cubicBezTo>
                  <a:cubicBezTo>
                    <a:pt x="20" y="47"/>
                    <a:pt x="20" y="47"/>
                    <a:pt x="20" y="47"/>
                  </a:cubicBezTo>
                  <a:cubicBezTo>
                    <a:pt x="17" y="52"/>
                    <a:pt x="17" y="52"/>
                    <a:pt x="17" y="52"/>
                  </a:cubicBezTo>
                  <a:cubicBezTo>
                    <a:pt x="7" y="36"/>
                    <a:pt x="1" y="11"/>
                    <a:pt x="0" y="0"/>
                  </a:cubicBezTo>
                  <a:cubicBezTo>
                    <a:pt x="18" y="8"/>
                    <a:pt x="37" y="10"/>
                    <a:pt x="46" y="8"/>
                  </a:cubicBezTo>
                  <a:cubicBezTo>
                    <a:pt x="38" y="20"/>
                    <a:pt x="38" y="20"/>
                    <a:pt x="38" y="20"/>
                  </a:cubicBezTo>
                  <a:cubicBezTo>
                    <a:pt x="43" y="13"/>
                    <a:pt x="43" y="13"/>
                    <a:pt x="43"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pPr>
              <a:endParaRPr lang="en-GB" sz="650">
                <a:solidFill>
                  <a:srgbClr val="141414"/>
                </a:solidFill>
                <a:latin typeface="+mj-lt"/>
              </a:endParaRPr>
            </a:p>
          </p:txBody>
        </p:sp>
        <p:sp>
          <p:nvSpPr>
            <p:cNvPr id="221" name="Freeform 220">
              <a:extLst>
                <a:ext uri="{FF2B5EF4-FFF2-40B4-BE49-F238E27FC236}">
                  <a16:creationId xmlns:a16="http://schemas.microsoft.com/office/drawing/2014/main" id="{8B8F2D21-6AC5-4147-9FC2-036093F8871B}"/>
                </a:ext>
              </a:extLst>
            </p:cNvPr>
            <p:cNvSpPr>
              <a:spLocks/>
            </p:cNvSpPr>
            <p:nvPr/>
          </p:nvSpPr>
          <p:spPr bwMode="auto">
            <a:xfrm>
              <a:off x="3908264" y="3528461"/>
              <a:ext cx="604947" cy="604947"/>
            </a:xfrm>
            <a:custGeom>
              <a:avLst/>
              <a:gdLst>
                <a:gd name="T0" fmla="*/ 56 w 227"/>
                <a:gd name="T1" fmla="*/ 195 h 227"/>
                <a:gd name="T2" fmla="*/ 31 w 227"/>
                <a:gd name="T3" fmla="*/ 56 h 227"/>
                <a:gd name="T4" fmla="*/ 170 w 227"/>
                <a:gd name="T5" fmla="*/ 31 h 227"/>
                <a:gd name="T6" fmla="*/ 195 w 227"/>
                <a:gd name="T7" fmla="*/ 170 h 227"/>
                <a:gd name="T8" fmla="*/ 56 w 227"/>
                <a:gd name="T9" fmla="*/ 195 h 227"/>
              </a:gdLst>
              <a:ahLst/>
              <a:cxnLst>
                <a:cxn ang="0">
                  <a:pos x="T0" y="T1"/>
                </a:cxn>
                <a:cxn ang="0">
                  <a:pos x="T2" y="T3"/>
                </a:cxn>
                <a:cxn ang="0">
                  <a:pos x="T4" y="T5"/>
                </a:cxn>
                <a:cxn ang="0">
                  <a:pos x="T6" y="T7"/>
                </a:cxn>
                <a:cxn ang="0">
                  <a:pos x="T8" y="T9"/>
                </a:cxn>
              </a:cxnLst>
              <a:rect l="0" t="0" r="r" b="b"/>
              <a:pathLst>
                <a:path w="227" h="227">
                  <a:moveTo>
                    <a:pt x="56" y="195"/>
                  </a:moveTo>
                  <a:cubicBezTo>
                    <a:pt x="11" y="164"/>
                    <a:pt x="0" y="102"/>
                    <a:pt x="31" y="56"/>
                  </a:cubicBezTo>
                  <a:cubicBezTo>
                    <a:pt x="63" y="11"/>
                    <a:pt x="125" y="0"/>
                    <a:pt x="170" y="31"/>
                  </a:cubicBezTo>
                  <a:cubicBezTo>
                    <a:pt x="215" y="63"/>
                    <a:pt x="227" y="125"/>
                    <a:pt x="195" y="170"/>
                  </a:cubicBezTo>
                  <a:cubicBezTo>
                    <a:pt x="164" y="216"/>
                    <a:pt x="102" y="227"/>
                    <a:pt x="56"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Explore stakeholders</a:t>
              </a:r>
            </a:p>
            <a:p>
              <a:pPr algn="ctr">
                <a:lnSpc>
                  <a:spcPct val="120000"/>
                </a:lnSpc>
              </a:pPr>
              <a:r>
                <a:rPr lang="en-GB" sz="650" b="1" dirty="0">
                  <a:solidFill>
                    <a:srgbClr val="141414"/>
                  </a:solidFill>
                  <a:latin typeface="+mj-lt"/>
                </a:rPr>
                <a:t>&amp; context</a:t>
              </a:r>
            </a:p>
          </p:txBody>
        </p:sp>
        <p:sp>
          <p:nvSpPr>
            <p:cNvPr id="222" name="Freeform 221">
              <a:extLst>
                <a:ext uri="{FF2B5EF4-FFF2-40B4-BE49-F238E27FC236}">
                  <a16:creationId xmlns:a16="http://schemas.microsoft.com/office/drawing/2014/main" id="{FDE9195D-642E-46EB-997D-846E4F91B675}"/>
                </a:ext>
              </a:extLst>
            </p:cNvPr>
            <p:cNvSpPr>
              <a:spLocks/>
            </p:cNvSpPr>
            <p:nvPr/>
          </p:nvSpPr>
          <p:spPr bwMode="auto">
            <a:xfrm>
              <a:off x="3897149" y="2914902"/>
              <a:ext cx="604947" cy="604947"/>
            </a:xfrm>
            <a:custGeom>
              <a:avLst/>
              <a:gdLst>
                <a:gd name="T0" fmla="*/ 57 w 227"/>
                <a:gd name="T1" fmla="*/ 196 h 227"/>
                <a:gd name="T2" fmla="*/ 32 w 227"/>
                <a:gd name="T3" fmla="*/ 57 h 227"/>
                <a:gd name="T4" fmla="*/ 171 w 227"/>
                <a:gd name="T5" fmla="*/ 32 h 227"/>
                <a:gd name="T6" fmla="*/ 196 w 227"/>
                <a:gd name="T7" fmla="*/ 171 h 227"/>
                <a:gd name="T8" fmla="*/ 57 w 227"/>
                <a:gd name="T9" fmla="*/ 196 h 227"/>
              </a:gdLst>
              <a:ahLst/>
              <a:cxnLst>
                <a:cxn ang="0">
                  <a:pos x="T0" y="T1"/>
                </a:cxn>
                <a:cxn ang="0">
                  <a:pos x="T2" y="T3"/>
                </a:cxn>
                <a:cxn ang="0">
                  <a:pos x="T4" y="T5"/>
                </a:cxn>
                <a:cxn ang="0">
                  <a:pos x="T6" y="T7"/>
                </a:cxn>
                <a:cxn ang="0">
                  <a:pos x="T8" y="T9"/>
                </a:cxn>
              </a:cxnLst>
              <a:rect l="0" t="0" r="r" b="b"/>
              <a:pathLst>
                <a:path w="227" h="227">
                  <a:moveTo>
                    <a:pt x="57" y="196"/>
                  </a:moveTo>
                  <a:cubicBezTo>
                    <a:pt x="11" y="164"/>
                    <a:pt x="0" y="102"/>
                    <a:pt x="32" y="57"/>
                  </a:cubicBezTo>
                  <a:cubicBezTo>
                    <a:pt x="63" y="12"/>
                    <a:pt x="125" y="0"/>
                    <a:pt x="171" y="32"/>
                  </a:cubicBezTo>
                  <a:cubicBezTo>
                    <a:pt x="216" y="63"/>
                    <a:pt x="227" y="126"/>
                    <a:pt x="196" y="171"/>
                  </a:cubicBezTo>
                  <a:cubicBezTo>
                    <a:pt x="164" y="216"/>
                    <a:pt x="102" y="227"/>
                    <a:pt x="57"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Engage</a:t>
              </a:r>
            </a:p>
            <a:p>
              <a:pPr algn="ctr">
                <a:lnSpc>
                  <a:spcPct val="120000"/>
                </a:lnSpc>
              </a:pPr>
              <a:r>
                <a:rPr lang="en-GB" sz="650" b="1" dirty="0">
                  <a:solidFill>
                    <a:srgbClr val="141414"/>
                  </a:solidFill>
                  <a:latin typeface="+mj-lt"/>
                </a:rPr>
                <a:t>with</a:t>
              </a:r>
            </a:p>
            <a:p>
              <a:pPr algn="ctr">
                <a:lnSpc>
                  <a:spcPct val="120000"/>
                </a:lnSpc>
              </a:pPr>
              <a:r>
                <a:rPr lang="en-GB" sz="650" b="1" dirty="0">
                  <a:solidFill>
                    <a:srgbClr val="141414"/>
                  </a:solidFill>
                  <a:latin typeface="+mj-lt"/>
                </a:rPr>
                <a:t>users</a:t>
              </a:r>
            </a:p>
          </p:txBody>
        </p:sp>
        <p:sp>
          <p:nvSpPr>
            <p:cNvPr id="223" name="Freeform 222">
              <a:extLst>
                <a:ext uri="{FF2B5EF4-FFF2-40B4-BE49-F238E27FC236}">
                  <a16:creationId xmlns:a16="http://schemas.microsoft.com/office/drawing/2014/main" id="{88F5C3BC-EE5A-48BC-A2B1-7AD20D739A2D}"/>
                </a:ext>
              </a:extLst>
            </p:cNvPr>
            <p:cNvSpPr>
              <a:spLocks/>
            </p:cNvSpPr>
            <p:nvPr/>
          </p:nvSpPr>
          <p:spPr bwMode="auto">
            <a:xfrm>
              <a:off x="4939493" y="1469925"/>
              <a:ext cx="604947" cy="604947"/>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Capture</a:t>
              </a:r>
              <a:br>
                <a:rPr lang="en-GB" sz="650" b="1" dirty="0">
                  <a:solidFill>
                    <a:srgbClr val="141414"/>
                  </a:solidFill>
                  <a:latin typeface="+mj-lt"/>
                </a:rPr>
              </a:br>
              <a:r>
                <a:rPr lang="en-GB" sz="650" b="1" dirty="0">
                  <a:solidFill>
                    <a:srgbClr val="141414"/>
                  </a:solidFill>
                  <a:latin typeface="+mj-lt"/>
                </a:rPr>
                <a:t>wants &amp;</a:t>
              </a:r>
              <a:br>
                <a:rPr lang="en-GB" sz="650" b="1" dirty="0">
                  <a:solidFill>
                    <a:srgbClr val="141414"/>
                  </a:solidFill>
                  <a:latin typeface="+mj-lt"/>
                </a:rPr>
              </a:br>
              <a:r>
                <a:rPr lang="en-GB" sz="650" b="1" dirty="0">
                  <a:solidFill>
                    <a:srgbClr val="141414"/>
                  </a:solidFill>
                  <a:latin typeface="+mj-lt"/>
                </a:rPr>
                <a:t>needs</a:t>
              </a:r>
            </a:p>
          </p:txBody>
        </p:sp>
        <p:sp>
          <p:nvSpPr>
            <p:cNvPr id="224" name="Freeform 223">
              <a:extLst>
                <a:ext uri="{FF2B5EF4-FFF2-40B4-BE49-F238E27FC236}">
                  <a16:creationId xmlns:a16="http://schemas.microsoft.com/office/drawing/2014/main" id="{12FBA987-DE4F-4F9E-B8C5-251E55741530}"/>
                </a:ext>
              </a:extLst>
            </p:cNvPr>
            <p:cNvSpPr>
              <a:spLocks/>
            </p:cNvSpPr>
            <p:nvPr/>
          </p:nvSpPr>
          <p:spPr bwMode="auto">
            <a:xfrm>
              <a:off x="4075841" y="2324421"/>
              <a:ext cx="604947" cy="604947"/>
            </a:xfrm>
            <a:custGeom>
              <a:avLst/>
              <a:gdLst>
                <a:gd name="T0" fmla="*/ 57 w 227"/>
                <a:gd name="T1" fmla="*/ 195 h 227"/>
                <a:gd name="T2" fmla="*/ 32 w 227"/>
                <a:gd name="T3" fmla="*/ 56 h 227"/>
                <a:gd name="T4" fmla="*/ 171 w 227"/>
                <a:gd name="T5" fmla="*/ 31 h 227"/>
                <a:gd name="T6" fmla="*/ 196 w 227"/>
                <a:gd name="T7" fmla="*/ 170 h 227"/>
                <a:gd name="T8" fmla="*/ 57 w 227"/>
                <a:gd name="T9" fmla="*/ 195 h 227"/>
              </a:gdLst>
              <a:ahLst/>
              <a:cxnLst>
                <a:cxn ang="0">
                  <a:pos x="T0" y="T1"/>
                </a:cxn>
                <a:cxn ang="0">
                  <a:pos x="T2" y="T3"/>
                </a:cxn>
                <a:cxn ang="0">
                  <a:pos x="T4" y="T5"/>
                </a:cxn>
                <a:cxn ang="0">
                  <a:pos x="T6" y="T7"/>
                </a:cxn>
                <a:cxn ang="0">
                  <a:pos x="T8" y="T9"/>
                </a:cxn>
              </a:cxnLst>
              <a:rect l="0" t="0" r="r" b="b"/>
              <a:pathLst>
                <a:path w="227" h="227">
                  <a:moveTo>
                    <a:pt x="57" y="195"/>
                  </a:moveTo>
                  <a:cubicBezTo>
                    <a:pt x="11" y="164"/>
                    <a:pt x="0" y="101"/>
                    <a:pt x="32" y="56"/>
                  </a:cubicBezTo>
                  <a:cubicBezTo>
                    <a:pt x="63" y="11"/>
                    <a:pt x="125" y="0"/>
                    <a:pt x="171" y="31"/>
                  </a:cubicBezTo>
                  <a:cubicBezTo>
                    <a:pt x="216" y="63"/>
                    <a:pt x="227" y="125"/>
                    <a:pt x="196" y="170"/>
                  </a:cubicBezTo>
                  <a:cubicBezTo>
                    <a:pt x="164" y="215"/>
                    <a:pt x="102" y="227"/>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Under-</a:t>
              </a:r>
            </a:p>
            <a:p>
              <a:pPr algn="ctr">
                <a:lnSpc>
                  <a:spcPct val="120000"/>
                </a:lnSpc>
              </a:pPr>
              <a:r>
                <a:rPr lang="en-GB" sz="650" b="1" dirty="0">
                  <a:solidFill>
                    <a:srgbClr val="141414"/>
                  </a:solidFill>
                  <a:latin typeface="+mj-lt"/>
                </a:rPr>
                <a:t>stand user</a:t>
              </a:r>
              <a:br>
                <a:rPr lang="en-GB" sz="650" b="1" dirty="0">
                  <a:solidFill>
                    <a:srgbClr val="141414"/>
                  </a:solidFill>
                  <a:latin typeface="+mj-lt"/>
                </a:rPr>
              </a:br>
              <a:r>
                <a:rPr lang="en-GB" sz="650" b="1" dirty="0">
                  <a:solidFill>
                    <a:srgbClr val="141414"/>
                  </a:solidFill>
                  <a:latin typeface="+mj-lt"/>
                </a:rPr>
                <a:t>diversity</a:t>
              </a:r>
            </a:p>
          </p:txBody>
        </p:sp>
        <p:sp>
          <p:nvSpPr>
            <p:cNvPr id="225" name="Freeform 224">
              <a:extLst>
                <a:ext uri="{FF2B5EF4-FFF2-40B4-BE49-F238E27FC236}">
                  <a16:creationId xmlns:a16="http://schemas.microsoft.com/office/drawing/2014/main" id="{39F9BBAE-5374-4B7D-893D-E88406550CC5}"/>
                </a:ext>
              </a:extLst>
            </p:cNvPr>
            <p:cNvSpPr>
              <a:spLocks/>
            </p:cNvSpPr>
            <p:nvPr/>
          </p:nvSpPr>
          <p:spPr bwMode="auto">
            <a:xfrm>
              <a:off x="4437086" y="1824236"/>
              <a:ext cx="604947" cy="604947"/>
            </a:xfrm>
            <a:custGeom>
              <a:avLst/>
              <a:gdLst>
                <a:gd name="T0" fmla="*/ 57 w 227"/>
                <a:gd name="T1" fmla="*/ 195 h 226"/>
                <a:gd name="T2" fmla="*/ 32 w 227"/>
                <a:gd name="T3" fmla="*/ 56 h 226"/>
                <a:gd name="T4" fmla="*/ 171 w 227"/>
                <a:gd name="T5" fmla="*/ 31 h 226"/>
                <a:gd name="T6" fmla="*/ 196 w 227"/>
                <a:gd name="T7" fmla="*/ 170 h 226"/>
                <a:gd name="T8" fmla="*/ 57 w 227"/>
                <a:gd name="T9" fmla="*/ 195 h 226"/>
              </a:gdLst>
              <a:ahLst/>
              <a:cxnLst>
                <a:cxn ang="0">
                  <a:pos x="T0" y="T1"/>
                </a:cxn>
                <a:cxn ang="0">
                  <a:pos x="T2" y="T3"/>
                </a:cxn>
                <a:cxn ang="0">
                  <a:pos x="T4" y="T5"/>
                </a:cxn>
                <a:cxn ang="0">
                  <a:pos x="T6" y="T7"/>
                </a:cxn>
                <a:cxn ang="0">
                  <a:pos x="T8" y="T9"/>
                </a:cxn>
              </a:cxnLst>
              <a:rect l="0" t="0" r="r" b="b"/>
              <a:pathLst>
                <a:path w="227" h="226">
                  <a:moveTo>
                    <a:pt x="57" y="195"/>
                  </a:moveTo>
                  <a:cubicBezTo>
                    <a:pt x="12" y="164"/>
                    <a:pt x="0" y="101"/>
                    <a:pt x="32" y="56"/>
                  </a:cubicBezTo>
                  <a:cubicBezTo>
                    <a:pt x="63" y="11"/>
                    <a:pt x="125" y="0"/>
                    <a:pt x="171" y="31"/>
                  </a:cubicBezTo>
                  <a:cubicBezTo>
                    <a:pt x="216" y="62"/>
                    <a:pt x="227" y="125"/>
                    <a:pt x="196" y="170"/>
                  </a:cubicBezTo>
                  <a:cubicBezTo>
                    <a:pt x="164" y="215"/>
                    <a:pt x="102" y="226"/>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Examine</a:t>
              </a:r>
              <a:br>
                <a:rPr lang="en-GB" sz="650" b="1" dirty="0">
                  <a:solidFill>
                    <a:srgbClr val="141414"/>
                  </a:solidFill>
                  <a:latin typeface="+mj-lt"/>
                </a:rPr>
              </a:br>
              <a:r>
                <a:rPr lang="en-GB" sz="650" b="1" dirty="0">
                  <a:solidFill>
                    <a:srgbClr val="141414"/>
                  </a:solidFill>
                  <a:latin typeface="+mj-lt"/>
                </a:rPr>
                <a:t>user</a:t>
              </a:r>
            </a:p>
            <a:p>
              <a:pPr algn="ctr">
                <a:lnSpc>
                  <a:spcPct val="120000"/>
                </a:lnSpc>
              </a:pPr>
              <a:r>
                <a:rPr lang="en-GB" sz="650" b="1" dirty="0">
                  <a:solidFill>
                    <a:srgbClr val="141414"/>
                  </a:solidFill>
                  <a:latin typeface="+mj-lt"/>
                </a:rPr>
                <a:t>journeys</a:t>
              </a:r>
            </a:p>
          </p:txBody>
        </p:sp>
        <p:grpSp>
          <p:nvGrpSpPr>
            <p:cNvPr id="226" name="Group 225">
              <a:extLst>
                <a:ext uri="{FF2B5EF4-FFF2-40B4-BE49-F238E27FC236}">
                  <a16:creationId xmlns:a16="http://schemas.microsoft.com/office/drawing/2014/main" id="{39FC2F98-F75D-4C77-8BAC-26D3B6BFF985}"/>
                </a:ext>
              </a:extLst>
            </p:cNvPr>
            <p:cNvGrpSpPr/>
            <p:nvPr/>
          </p:nvGrpSpPr>
          <p:grpSpPr>
            <a:xfrm>
              <a:off x="5230972" y="3183108"/>
              <a:ext cx="1725365" cy="609394"/>
              <a:chOff x="2123278" y="2829353"/>
              <a:chExt cx="2464206" cy="870350"/>
            </a:xfrm>
          </p:grpSpPr>
          <p:sp>
            <p:nvSpPr>
              <p:cNvPr id="238" name="Freeform 222">
                <a:extLst>
                  <a:ext uri="{FF2B5EF4-FFF2-40B4-BE49-F238E27FC236}">
                    <a16:creationId xmlns:a16="http://schemas.microsoft.com/office/drawing/2014/main" id="{426D53DF-1191-46BC-B94F-A0E7E84266EA}"/>
                  </a:ext>
                </a:extLst>
              </p:cNvPr>
              <p:cNvSpPr>
                <a:spLocks/>
              </p:cNvSpPr>
              <p:nvPr/>
            </p:nvSpPr>
            <p:spPr bwMode="auto">
              <a:xfrm>
                <a:off x="2123278" y="2835703"/>
                <a:ext cx="864000" cy="864000"/>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Refine</a:t>
                </a:r>
              </a:p>
              <a:p>
                <a:pPr algn="ctr">
                  <a:lnSpc>
                    <a:spcPct val="120000"/>
                  </a:lnSpc>
                </a:pPr>
                <a:r>
                  <a:rPr lang="en-GB" sz="650" b="1" dirty="0">
                    <a:solidFill>
                      <a:srgbClr val="141414"/>
                    </a:solidFill>
                    <a:latin typeface="+mj-lt"/>
                  </a:rPr>
                  <a:t>project summary</a:t>
                </a:r>
              </a:p>
            </p:txBody>
          </p:sp>
          <p:sp>
            <p:nvSpPr>
              <p:cNvPr id="239" name="Freeform 222">
                <a:extLst>
                  <a:ext uri="{FF2B5EF4-FFF2-40B4-BE49-F238E27FC236}">
                    <a16:creationId xmlns:a16="http://schemas.microsoft.com/office/drawing/2014/main" id="{D4877423-9EAD-4E50-87AF-67850455A463}"/>
                  </a:ext>
                </a:extLst>
              </p:cNvPr>
              <p:cNvSpPr>
                <a:spLocks/>
              </p:cNvSpPr>
              <p:nvPr/>
            </p:nvSpPr>
            <p:spPr bwMode="auto">
              <a:xfrm>
                <a:off x="3723484" y="2829353"/>
                <a:ext cx="864000" cy="864000"/>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Agree</a:t>
                </a:r>
                <a:br>
                  <a:rPr lang="en-GB" sz="650" b="1" dirty="0">
                    <a:solidFill>
                      <a:srgbClr val="141414"/>
                    </a:solidFill>
                    <a:latin typeface="+mj-lt"/>
                  </a:rPr>
                </a:br>
                <a:r>
                  <a:rPr lang="en-GB" sz="650" b="1" dirty="0">
                    <a:solidFill>
                      <a:srgbClr val="141414"/>
                    </a:solidFill>
                    <a:latin typeface="+mj-lt"/>
                  </a:rPr>
                  <a:t>next</a:t>
                </a:r>
                <a:br>
                  <a:rPr lang="en-GB" sz="650" b="1" dirty="0">
                    <a:solidFill>
                      <a:srgbClr val="141414"/>
                    </a:solidFill>
                    <a:latin typeface="+mj-lt"/>
                  </a:rPr>
                </a:br>
                <a:r>
                  <a:rPr lang="en-GB" sz="650" b="1" dirty="0">
                    <a:solidFill>
                      <a:srgbClr val="141414"/>
                    </a:solidFill>
                    <a:latin typeface="+mj-lt"/>
                  </a:rPr>
                  <a:t>steps</a:t>
                </a:r>
              </a:p>
            </p:txBody>
          </p:sp>
        </p:grpSp>
        <p:sp>
          <p:nvSpPr>
            <p:cNvPr id="227" name="Freeform 225">
              <a:extLst>
                <a:ext uri="{FF2B5EF4-FFF2-40B4-BE49-F238E27FC236}">
                  <a16:creationId xmlns:a16="http://schemas.microsoft.com/office/drawing/2014/main" id="{32A0C229-3946-4C9A-8E08-10077DDCBCE3}"/>
                </a:ext>
              </a:extLst>
            </p:cNvPr>
            <p:cNvSpPr>
              <a:spLocks/>
            </p:cNvSpPr>
            <p:nvPr/>
          </p:nvSpPr>
          <p:spPr bwMode="auto">
            <a:xfrm>
              <a:off x="6457567" y="1389895"/>
              <a:ext cx="604947" cy="604947"/>
            </a:xfrm>
            <a:custGeom>
              <a:avLst/>
              <a:gdLst>
                <a:gd name="T0" fmla="*/ 72 w 227"/>
                <a:gd name="T1" fmla="*/ 23 h 227"/>
                <a:gd name="T2" fmla="*/ 205 w 227"/>
                <a:gd name="T3" fmla="*/ 72 h 227"/>
                <a:gd name="T4" fmla="*/ 155 w 227"/>
                <a:gd name="T5" fmla="*/ 205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2" y="0"/>
                    <a:pt x="182" y="22"/>
                    <a:pt x="205" y="72"/>
                  </a:cubicBezTo>
                  <a:cubicBezTo>
                    <a:pt x="227" y="122"/>
                    <a:pt x="205" y="182"/>
                    <a:pt x="155" y="205"/>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Involve</a:t>
              </a:r>
            </a:p>
            <a:p>
              <a:pPr algn="ctr">
                <a:lnSpc>
                  <a:spcPct val="120000"/>
                </a:lnSpc>
              </a:pPr>
              <a:r>
                <a:rPr lang="en-GB" sz="650" b="1" dirty="0">
                  <a:solidFill>
                    <a:srgbClr val="141414"/>
                  </a:solidFill>
                  <a:latin typeface="+mj-lt"/>
                </a:rPr>
                <a:t>users</a:t>
              </a:r>
            </a:p>
          </p:txBody>
        </p:sp>
        <p:sp>
          <p:nvSpPr>
            <p:cNvPr id="228" name="Freeform 226">
              <a:extLst>
                <a:ext uri="{FF2B5EF4-FFF2-40B4-BE49-F238E27FC236}">
                  <a16:creationId xmlns:a16="http://schemas.microsoft.com/office/drawing/2014/main" id="{DE160924-3555-415A-A363-6B9820549081}"/>
                </a:ext>
              </a:extLst>
            </p:cNvPr>
            <p:cNvSpPr>
              <a:spLocks/>
            </p:cNvSpPr>
            <p:nvPr/>
          </p:nvSpPr>
          <p:spPr bwMode="auto">
            <a:xfrm>
              <a:off x="6992209" y="1688631"/>
              <a:ext cx="604947" cy="604947"/>
            </a:xfrm>
            <a:custGeom>
              <a:avLst/>
              <a:gdLst>
                <a:gd name="T0" fmla="*/ 73 w 228"/>
                <a:gd name="T1" fmla="*/ 22 h 227"/>
                <a:gd name="T2" fmla="*/ 205 w 228"/>
                <a:gd name="T3" fmla="*/ 72 h 227"/>
                <a:gd name="T4" fmla="*/ 156 w 228"/>
                <a:gd name="T5" fmla="*/ 204 h 227"/>
                <a:gd name="T6" fmla="*/ 23 w 228"/>
                <a:gd name="T7" fmla="*/ 155 h 227"/>
                <a:gd name="T8" fmla="*/ 73 w 228"/>
                <a:gd name="T9" fmla="*/ 22 h 227"/>
              </a:gdLst>
              <a:ahLst/>
              <a:cxnLst>
                <a:cxn ang="0">
                  <a:pos x="T0" y="T1"/>
                </a:cxn>
                <a:cxn ang="0">
                  <a:pos x="T2" y="T3"/>
                </a:cxn>
                <a:cxn ang="0">
                  <a:pos x="T4" y="T5"/>
                </a:cxn>
                <a:cxn ang="0">
                  <a:pos x="T6" y="T7"/>
                </a:cxn>
                <a:cxn ang="0">
                  <a:pos x="T8" y="T9"/>
                </a:cxn>
              </a:cxnLst>
              <a:rect l="0" t="0" r="r" b="b"/>
              <a:pathLst>
                <a:path w="228" h="227">
                  <a:moveTo>
                    <a:pt x="73" y="22"/>
                  </a:moveTo>
                  <a:cubicBezTo>
                    <a:pt x="123" y="0"/>
                    <a:pt x="182" y="22"/>
                    <a:pt x="205" y="72"/>
                  </a:cubicBezTo>
                  <a:cubicBezTo>
                    <a:pt x="228" y="122"/>
                    <a:pt x="206" y="181"/>
                    <a:pt x="156" y="204"/>
                  </a:cubicBezTo>
                  <a:cubicBezTo>
                    <a:pt x="105" y="227"/>
                    <a:pt x="46" y="205"/>
                    <a:pt x="23" y="155"/>
                  </a:cubicBezTo>
                  <a:cubicBezTo>
                    <a:pt x="0" y="105"/>
                    <a:pt x="23" y="45"/>
                    <a:pt x="73" y="22"/>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Involve</a:t>
              </a:r>
              <a:br>
                <a:rPr lang="en-GB" sz="650" b="1" dirty="0">
                  <a:solidFill>
                    <a:srgbClr val="141414"/>
                  </a:solidFill>
                  <a:latin typeface="+mj-lt"/>
                </a:rPr>
              </a:br>
              <a:r>
                <a:rPr lang="en-GB" sz="650" b="1" dirty="0">
                  <a:solidFill>
                    <a:srgbClr val="141414"/>
                  </a:solidFill>
                  <a:latin typeface="+mj-lt"/>
                </a:rPr>
                <a:t>other stake-holders</a:t>
              </a:r>
            </a:p>
          </p:txBody>
        </p:sp>
        <p:sp>
          <p:nvSpPr>
            <p:cNvPr id="229" name="Freeform 228">
              <a:extLst>
                <a:ext uri="{FF2B5EF4-FFF2-40B4-BE49-F238E27FC236}">
                  <a16:creationId xmlns:a16="http://schemas.microsoft.com/office/drawing/2014/main" id="{258544C9-A0BF-40FC-90CC-71C2653E4098}"/>
                </a:ext>
              </a:extLst>
            </p:cNvPr>
            <p:cNvSpPr>
              <a:spLocks/>
            </p:cNvSpPr>
            <p:nvPr/>
          </p:nvSpPr>
          <p:spPr bwMode="auto">
            <a:xfrm>
              <a:off x="7402886" y="2148538"/>
              <a:ext cx="604947" cy="604947"/>
            </a:xfrm>
            <a:custGeom>
              <a:avLst/>
              <a:gdLst>
                <a:gd name="T0" fmla="*/ 72 w 228"/>
                <a:gd name="T1" fmla="*/ 23 h 228"/>
                <a:gd name="T2" fmla="*/ 205 w 228"/>
                <a:gd name="T3" fmla="*/ 72 h 228"/>
                <a:gd name="T4" fmla="*/ 155 w 228"/>
                <a:gd name="T5" fmla="*/ 205 h 228"/>
                <a:gd name="T6" fmla="*/ 23 w 228"/>
                <a:gd name="T7" fmla="*/ 155 h 228"/>
                <a:gd name="T8" fmla="*/ 72 w 228"/>
                <a:gd name="T9" fmla="*/ 23 h 228"/>
              </a:gdLst>
              <a:ahLst/>
              <a:cxnLst>
                <a:cxn ang="0">
                  <a:pos x="T0" y="T1"/>
                </a:cxn>
                <a:cxn ang="0">
                  <a:pos x="T2" y="T3"/>
                </a:cxn>
                <a:cxn ang="0">
                  <a:pos x="T4" y="T5"/>
                </a:cxn>
                <a:cxn ang="0">
                  <a:pos x="T6" y="T7"/>
                </a:cxn>
                <a:cxn ang="0">
                  <a:pos x="T8" y="T9"/>
                </a:cxn>
              </a:cxnLst>
              <a:rect l="0" t="0" r="r" b="b"/>
              <a:pathLst>
                <a:path w="228" h="228">
                  <a:moveTo>
                    <a:pt x="72" y="23"/>
                  </a:moveTo>
                  <a:cubicBezTo>
                    <a:pt x="123" y="0"/>
                    <a:pt x="182" y="22"/>
                    <a:pt x="205" y="72"/>
                  </a:cubicBezTo>
                  <a:cubicBezTo>
                    <a:pt x="228" y="123"/>
                    <a:pt x="205" y="182"/>
                    <a:pt x="155" y="205"/>
                  </a:cubicBezTo>
                  <a:cubicBezTo>
                    <a:pt x="105" y="228"/>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Stimulate</a:t>
              </a:r>
              <a:br>
                <a:rPr lang="en-GB" sz="650" b="1" dirty="0">
                  <a:solidFill>
                    <a:srgbClr val="141414"/>
                  </a:solidFill>
                  <a:latin typeface="+mj-lt"/>
                </a:rPr>
              </a:br>
              <a:r>
                <a:rPr lang="en-GB" sz="650" b="1" dirty="0">
                  <a:solidFill>
                    <a:srgbClr val="141414"/>
                  </a:solidFill>
                  <a:latin typeface="+mj-lt"/>
                </a:rPr>
                <a:t>ideas</a:t>
              </a:r>
            </a:p>
          </p:txBody>
        </p:sp>
        <p:sp>
          <p:nvSpPr>
            <p:cNvPr id="230" name="Freeform 229">
              <a:extLst>
                <a:ext uri="{FF2B5EF4-FFF2-40B4-BE49-F238E27FC236}">
                  <a16:creationId xmlns:a16="http://schemas.microsoft.com/office/drawing/2014/main" id="{C1B9A924-0D65-4D2B-AD6C-432624156F0B}"/>
                </a:ext>
              </a:extLst>
            </p:cNvPr>
            <p:cNvSpPr>
              <a:spLocks/>
            </p:cNvSpPr>
            <p:nvPr/>
          </p:nvSpPr>
          <p:spPr bwMode="auto">
            <a:xfrm>
              <a:off x="7648532" y="2714302"/>
              <a:ext cx="604947" cy="604947"/>
            </a:xfrm>
            <a:custGeom>
              <a:avLst/>
              <a:gdLst>
                <a:gd name="T0" fmla="*/ 72 w 227"/>
                <a:gd name="T1" fmla="*/ 23 h 227"/>
                <a:gd name="T2" fmla="*/ 205 w 227"/>
                <a:gd name="T3" fmla="*/ 72 h 227"/>
                <a:gd name="T4" fmla="*/ 155 w 227"/>
                <a:gd name="T5" fmla="*/ 205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3" y="0"/>
                    <a:pt x="182" y="22"/>
                    <a:pt x="205" y="72"/>
                  </a:cubicBezTo>
                  <a:cubicBezTo>
                    <a:pt x="227" y="122"/>
                    <a:pt x="205" y="182"/>
                    <a:pt x="155" y="205"/>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Develop</a:t>
              </a:r>
              <a:br>
                <a:rPr lang="en-GB" sz="650" b="1" dirty="0">
                  <a:solidFill>
                    <a:srgbClr val="141414"/>
                  </a:solidFill>
                  <a:latin typeface="+mj-lt"/>
                </a:rPr>
              </a:br>
              <a:r>
                <a:rPr lang="en-GB" sz="650" b="1" dirty="0">
                  <a:solidFill>
                    <a:srgbClr val="141414"/>
                  </a:solidFill>
                  <a:latin typeface="+mj-lt"/>
                </a:rPr>
                <a:t>&amp; refine</a:t>
              </a:r>
              <a:br>
                <a:rPr lang="en-GB" sz="650" b="1" dirty="0">
                  <a:solidFill>
                    <a:srgbClr val="141414"/>
                  </a:solidFill>
                  <a:latin typeface="+mj-lt"/>
                </a:rPr>
              </a:br>
              <a:r>
                <a:rPr lang="en-GB" sz="650" b="1" dirty="0">
                  <a:solidFill>
                    <a:srgbClr val="141414"/>
                  </a:solidFill>
                  <a:latin typeface="+mj-lt"/>
                </a:rPr>
                <a:t>ideas</a:t>
              </a:r>
            </a:p>
          </p:txBody>
        </p:sp>
        <p:sp>
          <p:nvSpPr>
            <p:cNvPr id="231" name="Freeform 227">
              <a:extLst>
                <a:ext uri="{FF2B5EF4-FFF2-40B4-BE49-F238E27FC236}">
                  <a16:creationId xmlns:a16="http://schemas.microsoft.com/office/drawing/2014/main" id="{D5357C8B-F1C2-4F39-8264-8DFE96DA55F2}"/>
                </a:ext>
              </a:extLst>
            </p:cNvPr>
            <p:cNvSpPr>
              <a:spLocks/>
            </p:cNvSpPr>
            <p:nvPr/>
          </p:nvSpPr>
          <p:spPr bwMode="auto">
            <a:xfrm>
              <a:off x="7701885" y="3327862"/>
              <a:ext cx="604947" cy="604947"/>
            </a:xfrm>
            <a:custGeom>
              <a:avLst/>
              <a:gdLst>
                <a:gd name="T0" fmla="*/ 72 w 227"/>
                <a:gd name="T1" fmla="*/ 23 h 227"/>
                <a:gd name="T2" fmla="*/ 204 w 227"/>
                <a:gd name="T3" fmla="*/ 72 h 227"/>
                <a:gd name="T4" fmla="*/ 155 w 227"/>
                <a:gd name="T5" fmla="*/ 204 h 227"/>
                <a:gd name="T6" fmla="*/ 23 w 227"/>
                <a:gd name="T7" fmla="*/ 155 h 227"/>
                <a:gd name="T8" fmla="*/ 72 w 227"/>
                <a:gd name="T9" fmla="*/ 23 h 227"/>
              </a:gdLst>
              <a:ahLst/>
              <a:cxnLst>
                <a:cxn ang="0">
                  <a:pos x="T0" y="T1"/>
                </a:cxn>
                <a:cxn ang="0">
                  <a:pos x="T2" y="T3"/>
                </a:cxn>
                <a:cxn ang="0">
                  <a:pos x="T4" y="T5"/>
                </a:cxn>
                <a:cxn ang="0">
                  <a:pos x="T6" y="T7"/>
                </a:cxn>
                <a:cxn ang="0">
                  <a:pos x="T8" y="T9"/>
                </a:cxn>
              </a:cxnLst>
              <a:rect l="0" t="0" r="r" b="b"/>
              <a:pathLst>
                <a:path w="227" h="227">
                  <a:moveTo>
                    <a:pt x="72" y="23"/>
                  </a:moveTo>
                  <a:cubicBezTo>
                    <a:pt x="122" y="0"/>
                    <a:pt x="182" y="22"/>
                    <a:pt x="204" y="72"/>
                  </a:cubicBezTo>
                  <a:cubicBezTo>
                    <a:pt x="227" y="122"/>
                    <a:pt x="205" y="182"/>
                    <a:pt x="155" y="204"/>
                  </a:cubicBezTo>
                  <a:cubicBezTo>
                    <a:pt x="105" y="227"/>
                    <a:pt x="46" y="205"/>
                    <a:pt x="23" y="155"/>
                  </a:cubicBezTo>
                  <a:cubicBezTo>
                    <a:pt x="0" y="105"/>
                    <a:pt x="22" y="46"/>
                    <a:pt x="72" y="23"/>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Make storyboards</a:t>
              </a:r>
              <a:br>
                <a:rPr lang="en-GB" sz="650" b="1" dirty="0">
                  <a:solidFill>
                    <a:srgbClr val="141414"/>
                  </a:solidFill>
                  <a:latin typeface="+mj-lt"/>
                </a:rPr>
              </a:br>
              <a:r>
                <a:rPr lang="en-GB" sz="650" b="1" dirty="0">
                  <a:solidFill>
                    <a:srgbClr val="141414"/>
                  </a:solidFill>
                  <a:latin typeface="+mj-lt"/>
                </a:rPr>
                <a:t>or proto-</a:t>
              </a:r>
              <a:br>
                <a:rPr lang="en-GB" sz="650" b="1" dirty="0">
                  <a:solidFill>
                    <a:srgbClr val="141414"/>
                  </a:solidFill>
                  <a:latin typeface="+mj-lt"/>
                </a:rPr>
              </a:br>
              <a:r>
                <a:rPr lang="en-GB" sz="650" b="1" dirty="0">
                  <a:solidFill>
                    <a:srgbClr val="141414"/>
                  </a:solidFill>
                  <a:latin typeface="+mj-lt"/>
                </a:rPr>
                <a:t>types</a:t>
              </a:r>
            </a:p>
          </p:txBody>
        </p:sp>
        <p:sp>
          <p:nvSpPr>
            <p:cNvPr id="232" name="Freeform 220">
              <a:extLst>
                <a:ext uri="{FF2B5EF4-FFF2-40B4-BE49-F238E27FC236}">
                  <a16:creationId xmlns:a16="http://schemas.microsoft.com/office/drawing/2014/main" id="{725CFB5C-FE40-4FD7-8E83-D1E7E2F4E342}"/>
                </a:ext>
              </a:extLst>
            </p:cNvPr>
            <p:cNvSpPr>
              <a:spLocks/>
            </p:cNvSpPr>
            <p:nvPr/>
          </p:nvSpPr>
          <p:spPr bwMode="auto">
            <a:xfrm>
              <a:off x="4737459" y="4786176"/>
              <a:ext cx="604947" cy="604947"/>
            </a:xfrm>
            <a:custGeom>
              <a:avLst/>
              <a:gdLst>
                <a:gd name="T0" fmla="*/ 56 w 227"/>
                <a:gd name="T1" fmla="*/ 195 h 227"/>
                <a:gd name="T2" fmla="*/ 31 w 227"/>
                <a:gd name="T3" fmla="*/ 56 h 227"/>
                <a:gd name="T4" fmla="*/ 170 w 227"/>
                <a:gd name="T5" fmla="*/ 31 h 227"/>
                <a:gd name="T6" fmla="*/ 195 w 227"/>
                <a:gd name="T7" fmla="*/ 170 h 227"/>
                <a:gd name="T8" fmla="*/ 56 w 227"/>
                <a:gd name="T9" fmla="*/ 195 h 227"/>
              </a:gdLst>
              <a:ahLst/>
              <a:cxnLst>
                <a:cxn ang="0">
                  <a:pos x="T0" y="T1"/>
                </a:cxn>
                <a:cxn ang="0">
                  <a:pos x="T2" y="T3"/>
                </a:cxn>
                <a:cxn ang="0">
                  <a:pos x="T4" y="T5"/>
                </a:cxn>
                <a:cxn ang="0">
                  <a:pos x="T6" y="T7"/>
                </a:cxn>
                <a:cxn ang="0">
                  <a:pos x="T8" y="T9"/>
                </a:cxn>
              </a:cxnLst>
              <a:rect l="0" t="0" r="r" b="b"/>
              <a:pathLst>
                <a:path w="227" h="227">
                  <a:moveTo>
                    <a:pt x="56" y="195"/>
                  </a:moveTo>
                  <a:cubicBezTo>
                    <a:pt x="11" y="164"/>
                    <a:pt x="0" y="102"/>
                    <a:pt x="31" y="56"/>
                  </a:cubicBezTo>
                  <a:cubicBezTo>
                    <a:pt x="63" y="11"/>
                    <a:pt x="125" y="0"/>
                    <a:pt x="170" y="31"/>
                  </a:cubicBezTo>
                  <a:cubicBezTo>
                    <a:pt x="215" y="63"/>
                    <a:pt x="227" y="125"/>
                    <a:pt x="195" y="170"/>
                  </a:cubicBezTo>
                  <a:cubicBezTo>
                    <a:pt x="164" y="216"/>
                    <a:pt x="102" y="227"/>
                    <a:pt x="56"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Identify</a:t>
              </a:r>
            </a:p>
            <a:p>
              <a:pPr algn="ctr">
                <a:lnSpc>
                  <a:spcPct val="120000"/>
                </a:lnSpc>
              </a:pPr>
              <a:r>
                <a:rPr lang="en-GB" sz="650" b="1" dirty="0">
                  <a:solidFill>
                    <a:srgbClr val="141414"/>
                  </a:solidFill>
                  <a:latin typeface="+mj-lt"/>
                </a:rPr>
                <a:t>strengths</a:t>
              </a:r>
            </a:p>
            <a:p>
              <a:pPr algn="ctr">
                <a:lnSpc>
                  <a:spcPct val="120000"/>
                </a:lnSpc>
              </a:pPr>
              <a:r>
                <a:rPr lang="en-GB" sz="650" b="1" dirty="0">
                  <a:solidFill>
                    <a:srgbClr val="141414"/>
                  </a:solidFill>
                  <a:latin typeface="+mj-lt"/>
                </a:rPr>
                <a:t>&amp; weak-</a:t>
              </a:r>
              <a:br>
                <a:rPr lang="en-GB" sz="650" b="1" dirty="0">
                  <a:solidFill>
                    <a:srgbClr val="141414"/>
                  </a:solidFill>
                  <a:latin typeface="+mj-lt"/>
                </a:rPr>
              </a:br>
              <a:r>
                <a:rPr lang="en-GB" sz="650" b="1" dirty="0" err="1">
                  <a:solidFill>
                    <a:srgbClr val="141414"/>
                  </a:solidFill>
                  <a:latin typeface="+mj-lt"/>
                </a:rPr>
                <a:t>nesses</a:t>
              </a:r>
              <a:endParaRPr lang="en-GB" sz="650" b="1" dirty="0">
                <a:solidFill>
                  <a:srgbClr val="141414"/>
                </a:solidFill>
                <a:latin typeface="+mj-lt"/>
              </a:endParaRPr>
            </a:p>
          </p:txBody>
        </p:sp>
        <p:sp>
          <p:nvSpPr>
            <p:cNvPr id="233" name="Freeform 221">
              <a:extLst>
                <a:ext uri="{FF2B5EF4-FFF2-40B4-BE49-F238E27FC236}">
                  <a16:creationId xmlns:a16="http://schemas.microsoft.com/office/drawing/2014/main" id="{0FC7860E-7000-487B-8B8E-ED0EA2FF4264}"/>
                </a:ext>
              </a:extLst>
            </p:cNvPr>
            <p:cNvSpPr>
              <a:spLocks/>
            </p:cNvSpPr>
            <p:nvPr/>
          </p:nvSpPr>
          <p:spPr bwMode="auto">
            <a:xfrm>
              <a:off x="5297665" y="5032935"/>
              <a:ext cx="604947" cy="604947"/>
            </a:xfrm>
            <a:custGeom>
              <a:avLst/>
              <a:gdLst>
                <a:gd name="T0" fmla="*/ 57 w 227"/>
                <a:gd name="T1" fmla="*/ 196 h 227"/>
                <a:gd name="T2" fmla="*/ 32 w 227"/>
                <a:gd name="T3" fmla="*/ 57 h 227"/>
                <a:gd name="T4" fmla="*/ 171 w 227"/>
                <a:gd name="T5" fmla="*/ 32 h 227"/>
                <a:gd name="T6" fmla="*/ 196 w 227"/>
                <a:gd name="T7" fmla="*/ 171 h 227"/>
                <a:gd name="T8" fmla="*/ 57 w 227"/>
                <a:gd name="T9" fmla="*/ 196 h 227"/>
              </a:gdLst>
              <a:ahLst/>
              <a:cxnLst>
                <a:cxn ang="0">
                  <a:pos x="T0" y="T1"/>
                </a:cxn>
                <a:cxn ang="0">
                  <a:pos x="T2" y="T3"/>
                </a:cxn>
                <a:cxn ang="0">
                  <a:pos x="T4" y="T5"/>
                </a:cxn>
                <a:cxn ang="0">
                  <a:pos x="T6" y="T7"/>
                </a:cxn>
                <a:cxn ang="0">
                  <a:pos x="T8" y="T9"/>
                </a:cxn>
              </a:cxnLst>
              <a:rect l="0" t="0" r="r" b="b"/>
              <a:pathLst>
                <a:path w="227" h="227">
                  <a:moveTo>
                    <a:pt x="57" y="196"/>
                  </a:moveTo>
                  <a:cubicBezTo>
                    <a:pt x="11" y="164"/>
                    <a:pt x="0" y="102"/>
                    <a:pt x="32" y="57"/>
                  </a:cubicBezTo>
                  <a:cubicBezTo>
                    <a:pt x="63" y="12"/>
                    <a:pt x="125" y="0"/>
                    <a:pt x="171" y="32"/>
                  </a:cubicBezTo>
                  <a:cubicBezTo>
                    <a:pt x="216" y="63"/>
                    <a:pt x="227" y="126"/>
                    <a:pt x="196" y="171"/>
                  </a:cubicBezTo>
                  <a:cubicBezTo>
                    <a:pt x="164" y="216"/>
                    <a:pt x="102" y="227"/>
                    <a:pt x="57"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Estimate</a:t>
              </a:r>
              <a:br>
                <a:rPr lang="en-GB" sz="650" b="1" dirty="0">
                  <a:solidFill>
                    <a:srgbClr val="141414"/>
                  </a:solidFill>
                  <a:latin typeface="+mj-lt"/>
                </a:rPr>
              </a:br>
              <a:r>
                <a:rPr lang="en-GB" sz="650" b="1" dirty="0">
                  <a:solidFill>
                    <a:srgbClr val="141414"/>
                  </a:solidFill>
                  <a:latin typeface="+mj-lt"/>
                </a:rPr>
                <a:t>exclusion</a:t>
              </a:r>
            </a:p>
          </p:txBody>
        </p:sp>
        <p:sp>
          <p:nvSpPr>
            <p:cNvPr id="234" name="Freeform 222">
              <a:extLst>
                <a:ext uri="{FF2B5EF4-FFF2-40B4-BE49-F238E27FC236}">
                  <a16:creationId xmlns:a16="http://schemas.microsoft.com/office/drawing/2014/main" id="{523D38AC-AB32-4E1A-A0BE-5EA983BE6A3C}"/>
                </a:ext>
              </a:extLst>
            </p:cNvPr>
            <p:cNvSpPr>
              <a:spLocks/>
            </p:cNvSpPr>
            <p:nvPr/>
          </p:nvSpPr>
          <p:spPr bwMode="auto">
            <a:xfrm>
              <a:off x="7034425" y="4640012"/>
              <a:ext cx="604947" cy="604947"/>
            </a:xfrm>
            <a:custGeom>
              <a:avLst/>
              <a:gdLst>
                <a:gd name="T0" fmla="*/ 56 w 227"/>
                <a:gd name="T1" fmla="*/ 196 h 227"/>
                <a:gd name="T2" fmla="*/ 31 w 227"/>
                <a:gd name="T3" fmla="*/ 57 h 227"/>
                <a:gd name="T4" fmla="*/ 170 w 227"/>
                <a:gd name="T5" fmla="*/ 32 h 227"/>
                <a:gd name="T6" fmla="*/ 195 w 227"/>
                <a:gd name="T7" fmla="*/ 171 h 227"/>
                <a:gd name="T8" fmla="*/ 56 w 227"/>
                <a:gd name="T9" fmla="*/ 196 h 227"/>
              </a:gdLst>
              <a:ahLst/>
              <a:cxnLst>
                <a:cxn ang="0">
                  <a:pos x="T0" y="T1"/>
                </a:cxn>
                <a:cxn ang="0">
                  <a:pos x="T2" y="T3"/>
                </a:cxn>
                <a:cxn ang="0">
                  <a:pos x="T4" y="T5"/>
                </a:cxn>
                <a:cxn ang="0">
                  <a:pos x="T6" y="T7"/>
                </a:cxn>
                <a:cxn ang="0">
                  <a:pos x="T8" y="T9"/>
                </a:cxn>
              </a:cxnLst>
              <a:rect l="0" t="0" r="r" b="b"/>
              <a:pathLst>
                <a:path w="227" h="227">
                  <a:moveTo>
                    <a:pt x="56" y="196"/>
                  </a:moveTo>
                  <a:cubicBezTo>
                    <a:pt x="11" y="164"/>
                    <a:pt x="0" y="102"/>
                    <a:pt x="31" y="57"/>
                  </a:cubicBezTo>
                  <a:cubicBezTo>
                    <a:pt x="63" y="11"/>
                    <a:pt x="125" y="0"/>
                    <a:pt x="170" y="32"/>
                  </a:cubicBezTo>
                  <a:cubicBezTo>
                    <a:pt x="215" y="63"/>
                    <a:pt x="227" y="125"/>
                    <a:pt x="195" y="171"/>
                  </a:cubicBezTo>
                  <a:cubicBezTo>
                    <a:pt x="164" y="216"/>
                    <a:pt x="102" y="227"/>
                    <a:pt x="56" y="196"/>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Agree</a:t>
              </a:r>
              <a:br>
                <a:rPr lang="en-GB" sz="650" b="1" dirty="0">
                  <a:solidFill>
                    <a:srgbClr val="141414"/>
                  </a:solidFill>
                  <a:latin typeface="+mj-lt"/>
                </a:rPr>
              </a:br>
              <a:r>
                <a:rPr lang="en-GB" sz="650" b="1" dirty="0">
                  <a:solidFill>
                    <a:srgbClr val="141414"/>
                  </a:solidFill>
                  <a:latin typeface="+mj-lt"/>
                </a:rPr>
                <a:t>success</a:t>
              </a:r>
              <a:br>
                <a:rPr lang="en-GB" sz="650" b="1" dirty="0">
                  <a:solidFill>
                    <a:srgbClr val="141414"/>
                  </a:solidFill>
                  <a:latin typeface="+mj-lt"/>
                </a:rPr>
              </a:br>
              <a:r>
                <a:rPr lang="en-GB" sz="650" b="1" dirty="0">
                  <a:solidFill>
                    <a:srgbClr val="141414"/>
                  </a:solidFill>
                  <a:latin typeface="+mj-lt"/>
                </a:rPr>
                <a:t>criteria</a:t>
              </a:r>
            </a:p>
          </p:txBody>
        </p:sp>
        <p:sp>
          <p:nvSpPr>
            <p:cNvPr id="235" name="Freeform 223">
              <a:extLst>
                <a:ext uri="{FF2B5EF4-FFF2-40B4-BE49-F238E27FC236}">
                  <a16:creationId xmlns:a16="http://schemas.microsoft.com/office/drawing/2014/main" id="{6E002CF7-F3F4-4C4C-993E-F0310B70EC5D}"/>
                </a:ext>
              </a:extLst>
            </p:cNvPr>
            <p:cNvSpPr>
              <a:spLocks/>
            </p:cNvSpPr>
            <p:nvPr/>
          </p:nvSpPr>
          <p:spPr bwMode="auto">
            <a:xfrm>
              <a:off x="5914560" y="5096291"/>
              <a:ext cx="604947" cy="604947"/>
            </a:xfrm>
            <a:custGeom>
              <a:avLst/>
              <a:gdLst>
                <a:gd name="T0" fmla="*/ 57 w 227"/>
                <a:gd name="T1" fmla="*/ 195 h 227"/>
                <a:gd name="T2" fmla="*/ 32 w 227"/>
                <a:gd name="T3" fmla="*/ 56 h 227"/>
                <a:gd name="T4" fmla="*/ 171 w 227"/>
                <a:gd name="T5" fmla="*/ 31 h 227"/>
                <a:gd name="T6" fmla="*/ 196 w 227"/>
                <a:gd name="T7" fmla="*/ 170 h 227"/>
                <a:gd name="T8" fmla="*/ 57 w 227"/>
                <a:gd name="T9" fmla="*/ 195 h 227"/>
              </a:gdLst>
              <a:ahLst/>
              <a:cxnLst>
                <a:cxn ang="0">
                  <a:pos x="T0" y="T1"/>
                </a:cxn>
                <a:cxn ang="0">
                  <a:pos x="T2" y="T3"/>
                </a:cxn>
                <a:cxn ang="0">
                  <a:pos x="T4" y="T5"/>
                </a:cxn>
                <a:cxn ang="0">
                  <a:pos x="T6" y="T7"/>
                </a:cxn>
                <a:cxn ang="0">
                  <a:pos x="T8" y="T9"/>
                </a:cxn>
              </a:cxnLst>
              <a:rect l="0" t="0" r="r" b="b"/>
              <a:pathLst>
                <a:path w="227" h="227">
                  <a:moveTo>
                    <a:pt x="57" y="195"/>
                  </a:moveTo>
                  <a:cubicBezTo>
                    <a:pt x="11" y="164"/>
                    <a:pt x="0" y="101"/>
                    <a:pt x="32" y="56"/>
                  </a:cubicBezTo>
                  <a:cubicBezTo>
                    <a:pt x="63" y="11"/>
                    <a:pt x="125" y="0"/>
                    <a:pt x="171" y="31"/>
                  </a:cubicBezTo>
                  <a:cubicBezTo>
                    <a:pt x="216" y="63"/>
                    <a:pt x="227" y="125"/>
                    <a:pt x="196" y="170"/>
                  </a:cubicBezTo>
                  <a:cubicBezTo>
                    <a:pt x="164" y="215"/>
                    <a:pt x="102" y="227"/>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Gather</a:t>
              </a:r>
              <a:br>
                <a:rPr lang="en-GB" sz="650" b="1" dirty="0">
                  <a:solidFill>
                    <a:srgbClr val="141414"/>
                  </a:solidFill>
                  <a:latin typeface="+mj-lt"/>
                </a:rPr>
              </a:br>
              <a:r>
                <a:rPr lang="en-GB" sz="650" b="1" dirty="0">
                  <a:solidFill>
                    <a:srgbClr val="141414"/>
                  </a:solidFill>
                  <a:latin typeface="+mj-lt"/>
                </a:rPr>
                <a:t>expert</a:t>
              </a:r>
              <a:br>
                <a:rPr lang="en-GB" sz="650" b="1" dirty="0">
                  <a:solidFill>
                    <a:srgbClr val="141414"/>
                  </a:solidFill>
                  <a:latin typeface="+mj-lt"/>
                </a:rPr>
              </a:br>
              <a:r>
                <a:rPr lang="en-GB" sz="650" b="1" dirty="0">
                  <a:solidFill>
                    <a:srgbClr val="141414"/>
                  </a:solidFill>
                  <a:latin typeface="+mj-lt"/>
                </a:rPr>
                <a:t>feedback</a:t>
              </a:r>
            </a:p>
          </p:txBody>
        </p:sp>
        <p:sp>
          <p:nvSpPr>
            <p:cNvPr id="236" name="Freeform 224">
              <a:extLst>
                <a:ext uri="{FF2B5EF4-FFF2-40B4-BE49-F238E27FC236}">
                  <a16:creationId xmlns:a16="http://schemas.microsoft.com/office/drawing/2014/main" id="{5A5A98C8-8596-4351-B985-86848B69E9AA}"/>
                </a:ext>
              </a:extLst>
            </p:cNvPr>
            <p:cNvSpPr>
              <a:spLocks/>
            </p:cNvSpPr>
            <p:nvPr/>
          </p:nvSpPr>
          <p:spPr bwMode="auto">
            <a:xfrm>
              <a:off x="6509223" y="4966243"/>
              <a:ext cx="604947" cy="604947"/>
            </a:xfrm>
            <a:custGeom>
              <a:avLst/>
              <a:gdLst>
                <a:gd name="T0" fmla="*/ 57 w 227"/>
                <a:gd name="T1" fmla="*/ 195 h 226"/>
                <a:gd name="T2" fmla="*/ 32 w 227"/>
                <a:gd name="T3" fmla="*/ 56 h 226"/>
                <a:gd name="T4" fmla="*/ 171 w 227"/>
                <a:gd name="T5" fmla="*/ 31 h 226"/>
                <a:gd name="T6" fmla="*/ 196 w 227"/>
                <a:gd name="T7" fmla="*/ 170 h 226"/>
                <a:gd name="T8" fmla="*/ 57 w 227"/>
                <a:gd name="T9" fmla="*/ 195 h 226"/>
              </a:gdLst>
              <a:ahLst/>
              <a:cxnLst>
                <a:cxn ang="0">
                  <a:pos x="T0" y="T1"/>
                </a:cxn>
                <a:cxn ang="0">
                  <a:pos x="T2" y="T3"/>
                </a:cxn>
                <a:cxn ang="0">
                  <a:pos x="T4" y="T5"/>
                </a:cxn>
                <a:cxn ang="0">
                  <a:pos x="T6" y="T7"/>
                </a:cxn>
                <a:cxn ang="0">
                  <a:pos x="T8" y="T9"/>
                </a:cxn>
              </a:cxnLst>
              <a:rect l="0" t="0" r="r" b="b"/>
              <a:pathLst>
                <a:path w="227" h="226">
                  <a:moveTo>
                    <a:pt x="57" y="195"/>
                  </a:moveTo>
                  <a:cubicBezTo>
                    <a:pt x="12" y="164"/>
                    <a:pt x="0" y="101"/>
                    <a:pt x="32" y="56"/>
                  </a:cubicBezTo>
                  <a:cubicBezTo>
                    <a:pt x="63" y="11"/>
                    <a:pt x="125" y="0"/>
                    <a:pt x="171" y="31"/>
                  </a:cubicBezTo>
                  <a:cubicBezTo>
                    <a:pt x="216" y="62"/>
                    <a:pt x="227" y="125"/>
                    <a:pt x="196" y="170"/>
                  </a:cubicBezTo>
                  <a:cubicBezTo>
                    <a:pt x="164" y="215"/>
                    <a:pt x="102" y="226"/>
                    <a:pt x="57" y="195"/>
                  </a:cubicBezTo>
                  <a:close/>
                </a:path>
              </a:pathLst>
            </a:custGeom>
            <a:solidFill>
              <a:schemeClr val="bg1"/>
            </a:solidFill>
            <a:ln>
              <a:noFill/>
            </a:ln>
          </p:spPr>
          <p:txBody>
            <a:bodyPr vert="horz" wrap="square" lIns="0" tIns="0" rIns="0" bIns="0" numCol="1" anchor="ctr" anchorCtr="0" compatLnSpc="1">
              <a:prstTxWarp prst="textNoShape">
                <a:avLst/>
              </a:prstTxWarp>
            </a:bodyPr>
            <a:lstStyle/>
            <a:p>
              <a:pPr algn="ctr">
                <a:lnSpc>
                  <a:spcPct val="120000"/>
                </a:lnSpc>
              </a:pPr>
              <a:r>
                <a:rPr lang="en-GB" sz="650" b="1" dirty="0">
                  <a:solidFill>
                    <a:srgbClr val="141414"/>
                  </a:solidFill>
                  <a:latin typeface="+mj-lt"/>
                </a:rPr>
                <a:t>Gather</a:t>
              </a:r>
              <a:br>
                <a:rPr lang="en-GB" sz="650" b="1" dirty="0">
                  <a:solidFill>
                    <a:srgbClr val="141414"/>
                  </a:solidFill>
                  <a:latin typeface="+mj-lt"/>
                </a:rPr>
              </a:br>
              <a:r>
                <a:rPr lang="en-GB" sz="650" b="1" dirty="0">
                  <a:solidFill>
                    <a:srgbClr val="141414"/>
                  </a:solidFill>
                  <a:latin typeface="+mj-lt"/>
                </a:rPr>
                <a:t>user</a:t>
              </a:r>
              <a:br>
                <a:rPr lang="en-GB" sz="650" b="1" dirty="0">
                  <a:solidFill>
                    <a:srgbClr val="141414"/>
                  </a:solidFill>
                  <a:latin typeface="+mj-lt"/>
                </a:rPr>
              </a:br>
              <a:r>
                <a:rPr lang="en-GB" sz="650" b="1" dirty="0">
                  <a:solidFill>
                    <a:srgbClr val="141414"/>
                  </a:solidFill>
                  <a:latin typeface="+mj-lt"/>
                </a:rPr>
                <a:t>feedback</a:t>
              </a:r>
            </a:p>
          </p:txBody>
        </p:sp>
        <p:sp>
          <p:nvSpPr>
            <p:cNvPr id="237" name="Oval 236">
              <a:extLst>
                <a:ext uri="{FF2B5EF4-FFF2-40B4-BE49-F238E27FC236}">
                  <a16:creationId xmlns:a16="http://schemas.microsoft.com/office/drawing/2014/main" id="{3DC9516C-8FA5-4C58-8C3B-536F53A76B50}"/>
                </a:ext>
              </a:extLst>
            </p:cNvPr>
            <p:cNvSpPr/>
            <p:nvPr userDrawn="1"/>
          </p:nvSpPr>
          <p:spPr>
            <a:xfrm>
              <a:off x="5225268" y="2706366"/>
              <a:ext cx="1754993" cy="16561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650">
                <a:latin typeface="+mj-lt"/>
              </a:endParaRPr>
            </a:p>
          </p:txBody>
        </p:sp>
      </p:grpSp>
    </p:spTree>
    <p:extLst>
      <p:ext uri="{BB962C8B-B14F-4D97-AF65-F5344CB8AC3E}">
        <p14:creationId xmlns:p14="http://schemas.microsoft.com/office/powerpoint/2010/main" val="2511525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plo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1B22-5A35-445C-B0E1-54A4612F4A2D}"/>
              </a:ext>
            </a:extLst>
          </p:cNvPr>
          <p:cNvSpPr>
            <a:spLocks noGrp="1"/>
          </p:cNvSpPr>
          <p:nvPr>
            <p:ph type="title"/>
          </p:nvPr>
        </p:nvSpPr>
        <p:spPr>
          <a:xfrm>
            <a:off x="546099" y="141834"/>
            <a:ext cx="11603365" cy="358775"/>
          </a:xfrm>
          <a:prstGeom prst="rect">
            <a:avLst/>
          </a:prstGeom>
        </p:spPr>
        <p:txBody>
          <a:bodyPr bIns="0"/>
          <a:lstStyle>
            <a:lvl1pPr algn="ctr">
              <a:defRPr sz="2000" b="1">
                <a:solidFill>
                  <a:schemeClr val="accent3"/>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27212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alu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1B22-5A35-445C-B0E1-54A4612F4A2D}"/>
              </a:ext>
            </a:extLst>
          </p:cNvPr>
          <p:cNvSpPr>
            <a:spLocks noGrp="1"/>
          </p:cNvSpPr>
          <p:nvPr>
            <p:ph type="title"/>
          </p:nvPr>
        </p:nvSpPr>
        <p:spPr>
          <a:xfrm>
            <a:off x="546099" y="141834"/>
            <a:ext cx="11603365" cy="358775"/>
          </a:xfrm>
          <a:prstGeom prst="rect">
            <a:avLst/>
          </a:prstGeom>
        </p:spPr>
        <p:txBody>
          <a:bodyPr bIns="0"/>
          <a:lstStyle>
            <a:lvl1pPr algn="ctr">
              <a:defRPr sz="2000" b="1">
                <a:solidFill>
                  <a:schemeClr val="accent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5322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re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1B22-5A35-445C-B0E1-54A4612F4A2D}"/>
              </a:ext>
            </a:extLst>
          </p:cNvPr>
          <p:cNvSpPr>
            <a:spLocks noGrp="1"/>
          </p:cNvSpPr>
          <p:nvPr>
            <p:ph type="title"/>
          </p:nvPr>
        </p:nvSpPr>
        <p:spPr>
          <a:xfrm>
            <a:off x="546099" y="141834"/>
            <a:ext cx="11603365" cy="358775"/>
          </a:xfrm>
          <a:prstGeom prst="rect">
            <a:avLst/>
          </a:prstGeom>
        </p:spPr>
        <p:txBody>
          <a:bodyPr bIns="0"/>
          <a:lstStyle>
            <a:lvl1pPr algn="ctr">
              <a:defRPr sz="2000" b="1">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03256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board ">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62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968188"/>
      </p:ext>
    </p:extLst>
  </p:cSld>
  <p:clrMap bg1="lt1" tx1="dk1" bg2="lt2" tx2="dk2" accent1="accent1" accent2="accent2" accent3="accent3" accent4="accent4" accent5="accent5" accent6="accent6" hlink="hlink" folHlink="folHlink"/>
  <p:sldLayoutIdLst>
    <p:sldLayoutId id="2147483683" r:id="rId1"/>
    <p:sldLayoutId id="2147483693" r:id="rId2"/>
    <p:sldLayoutId id="2147483688" r:id="rId3"/>
    <p:sldLayoutId id="2147483684" r:id="rId4"/>
    <p:sldLayoutId id="2147483725" r:id="rId5"/>
    <p:sldLayoutId id="2147483726"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hyperlink" Target="http://www.inclusivedesigntoolkit.com/transport_lo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inclusivedesigntoolkit.com/transport_overview/" TargetMode="External"/><Relationship Id="rId5" Type="http://schemas.openxmlformats.org/officeDocument/2006/relationships/hyperlink" Target="http://www.inclusivedesigntoolkit.com/"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xplore/#diversity" TargetMode="External"/><Relationship Id="rId9"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xplore/#journey" TargetMode="External"/><Relationship Id="rId9" Type="http://schemas.openxmlformats.org/officeDocument/2006/relationships/slide" Target="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xplore/#needs" TargetMode="External"/><Relationship Id="rId9"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create/#involve_users" TargetMode="External"/><Relationship Id="rId9" Type="http://schemas.openxmlformats.org/officeDocument/2006/relationships/slide" Target="slide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create/#involve_providers" TargetMode="External"/><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create/#stimulate" TargetMode="External"/><Relationship Id="rId9"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create/#develop_ideas" TargetMode="External"/><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create/#storyboards" TargetMode="External"/><Relationship Id="rId9" Type="http://schemas.openxmlformats.org/officeDocument/2006/relationships/slide" Target="slide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valuate/#criteria" TargetMode="External"/><Relationship Id="rId9"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valuate/#user_feedback" TargetMode="External"/><Relationship Id="rId9" Type="http://schemas.openxmlformats.org/officeDocument/2006/relationships/slide" Target="slide2.xml"/></Relationships>
</file>

<file path=ppt/slides/_rels/slide2.xml.rels><?xml version="1.0" encoding="UTF-8" standalone="yes"?>
<Relationships xmlns="http://schemas.openxmlformats.org/package/2006/relationships"><Relationship Id="rId26" Type="http://schemas.openxmlformats.org/officeDocument/2006/relationships/slide" Target="slide14.xml"/><Relationship Id="rId21" Type="http://schemas.openxmlformats.org/officeDocument/2006/relationships/image" Target="../media/image90.png"/><Relationship Id="rId34" Type="http://schemas.openxmlformats.org/officeDocument/2006/relationships/image" Target="../media/image12.png"/><Relationship Id="rId42" Type="http://schemas.openxmlformats.org/officeDocument/2006/relationships/image" Target="../media/image20.png"/><Relationship Id="rId47" Type="http://schemas.openxmlformats.org/officeDocument/2006/relationships/slide" Target="slide18.xml"/><Relationship Id="rId50" Type="http://schemas.openxmlformats.org/officeDocument/2006/relationships/slide" Target="slide22.xml"/><Relationship Id="rId55" Type="http://schemas.openxmlformats.org/officeDocument/2006/relationships/image" Target="../media/image231.png"/><Relationship Id="rId63" Type="http://schemas.openxmlformats.org/officeDocument/2006/relationships/slide" Target="slide5.xml"/><Relationship Id="rId68" Type="http://schemas.openxmlformats.org/officeDocument/2006/relationships/slide" Target="slide3.xml"/><Relationship Id="rId71" Type="http://schemas.openxmlformats.org/officeDocument/2006/relationships/slide" Target="slide2.xml"/><Relationship Id="rId2" Type="http://schemas.openxmlformats.org/officeDocument/2006/relationships/notesSlide" Target="../notesSlides/notesSlide1.xml"/><Relationship Id="rId16" Type="http://schemas.openxmlformats.org/officeDocument/2006/relationships/image" Target="../media/image7.png"/><Relationship Id="rId29" Type="http://schemas.openxmlformats.org/officeDocument/2006/relationships/slide" Target="slide15.xml"/><Relationship Id="rId11" Type="http://schemas.openxmlformats.org/officeDocument/2006/relationships/slide" Target="slide6.xml"/><Relationship Id="rId32" Type="http://schemas.openxmlformats.org/officeDocument/2006/relationships/slide" Target="slide16.xml"/><Relationship Id="rId37" Type="http://schemas.openxmlformats.org/officeDocument/2006/relationships/image" Target="../media/image14.png"/><Relationship Id="rId40" Type="http://schemas.openxmlformats.org/officeDocument/2006/relationships/image" Target="../media/image15.png"/><Relationship Id="rId45" Type="http://schemas.openxmlformats.org/officeDocument/2006/relationships/image" Target="../media/image21.png"/><Relationship Id="rId53" Type="http://schemas.openxmlformats.org/officeDocument/2006/relationships/image" Target="../media/image22.png"/><Relationship Id="rId58" Type="http://schemas.openxmlformats.org/officeDocument/2006/relationships/image" Target="../media/image241.png"/><Relationship Id="rId66" Type="http://schemas.openxmlformats.org/officeDocument/2006/relationships/image" Target="../media/image271.png"/><Relationship Id="rId5" Type="http://schemas.openxmlformats.org/officeDocument/2006/relationships/image" Target="../media/image411.png"/><Relationship Id="rId61" Type="http://schemas.openxmlformats.org/officeDocument/2006/relationships/image" Target="../media/image250.png"/><Relationship Id="rId19" Type="http://schemas.openxmlformats.org/officeDocument/2006/relationships/image" Target="../media/image8.png"/><Relationship Id="rId14" Type="http://schemas.openxmlformats.org/officeDocument/2006/relationships/slide" Target="slide9.xml"/><Relationship Id="rId22" Type="http://schemas.openxmlformats.org/officeDocument/2006/relationships/image" Target="../media/image9.png"/><Relationship Id="rId27" Type="http://schemas.openxmlformats.org/officeDocument/2006/relationships/image" Target="../media/image101.png"/><Relationship Id="rId30" Type="http://schemas.openxmlformats.org/officeDocument/2006/relationships/image" Target="../media/image150.png"/><Relationship Id="rId35" Type="http://schemas.openxmlformats.org/officeDocument/2006/relationships/slide" Target="slide17.xml"/><Relationship Id="rId43" Type="http://schemas.openxmlformats.org/officeDocument/2006/relationships/image" Target="../media/image16.png"/><Relationship Id="rId48" Type="http://schemas.openxmlformats.org/officeDocument/2006/relationships/image" Target="../media/image220.png"/><Relationship Id="rId56" Type="http://schemas.openxmlformats.org/officeDocument/2006/relationships/image" Target="../media/image23.png"/><Relationship Id="rId64" Type="http://schemas.openxmlformats.org/officeDocument/2006/relationships/image" Target="../media/image261.png"/><Relationship Id="rId69" Type="http://schemas.openxmlformats.org/officeDocument/2006/relationships/image" Target="../media/image272.png"/><Relationship Id="rId51" Type="http://schemas.openxmlformats.org/officeDocument/2006/relationships/image" Target="../media/image230.png"/><Relationship Id="rId72" Type="http://schemas.openxmlformats.org/officeDocument/2006/relationships/image" Target="../media/image28.png"/><Relationship Id="rId3" Type="http://schemas.openxmlformats.org/officeDocument/2006/relationships/image" Target="../media/image4.png"/><Relationship Id="rId12" Type="http://schemas.openxmlformats.org/officeDocument/2006/relationships/image" Target="../media/image92.png"/><Relationship Id="rId17" Type="http://schemas.openxmlformats.org/officeDocument/2006/relationships/slide" Target="slide10.xml"/><Relationship Id="rId33" Type="http://schemas.openxmlformats.org/officeDocument/2006/relationships/image" Target="../media/image13.png"/><Relationship Id="rId38" Type="http://schemas.openxmlformats.org/officeDocument/2006/relationships/slide" Target="slide20.xml"/><Relationship Id="rId46" Type="http://schemas.openxmlformats.org/officeDocument/2006/relationships/image" Target="../media/image17.png"/><Relationship Id="rId59" Type="http://schemas.openxmlformats.org/officeDocument/2006/relationships/image" Target="../media/image24.png"/><Relationship Id="rId67" Type="http://schemas.openxmlformats.org/officeDocument/2006/relationships/image" Target="../media/image27.png"/><Relationship Id="rId20" Type="http://schemas.openxmlformats.org/officeDocument/2006/relationships/slide" Target="slide11.xml"/><Relationship Id="rId41" Type="http://schemas.openxmlformats.org/officeDocument/2006/relationships/slide" Target="slide19.xml"/><Relationship Id="rId54" Type="http://schemas.openxmlformats.org/officeDocument/2006/relationships/slide" Target="slide8.xml"/><Relationship Id="rId62" Type="http://schemas.openxmlformats.org/officeDocument/2006/relationships/image" Target="../media/image25.png"/><Relationship Id="rId70"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image" Target="../media/image104.png"/><Relationship Id="rId28" Type="http://schemas.openxmlformats.org/officeDocument/2006/relationships/image" Target="../media/image10.png"/><Relationship Id="rId36" Type="http://schemas.openxmlformats.org/officeDocument/2006/relationships/image" Target="../media/image170.png"/><Relationship Id="rId49" Type="http://schemas.openxmlformats.org/officeDocument/2006/relationships/image" Target="../media/image19.png"/><Relationship Id="rId57" Type="http://schemas.openxmlformats.org/officeDocument/2006/relationships/slide" Target="slide7.xml"/><Relationship Id="rId31" Type="http://schemas.openxmlformats.org/officeDocument/2006/relationships/image" Target="../media/image11.png"/><Relationship Id="rId44" Type="http://schemas.openxmlformats.org/officeDocument/2006/relationships/slide" Target="slide21.xml"/><Relationship Id="rId52" Type="http://schemas.openxmlformats.org/officeDocument/2006/relationships/hyperlink" Target="http://www.inclusivedesigntoolkit.com/transport_log/" TargetMode="External"/><Relationship Id="rId60" Type="http://schemas.openxmlformats.org/officeDocument/2006/relationships/slide" Target="slide4.xml"/><Relationship Id="rId65" Type="http://schemas.openxmlformats.org/officeDocument/2006/relationships/image" Target="../media/image26.png"/><Relationship Id="rId4" Type="http://schemas.openxmlformats.org/officeDocument/2006/relationships/slide" Target="slide13.xml"/><Relationship Id="rId13" Type="http://schemas.openxmlformats.org/officeDocument/2006/relationships/image" Target="../media/image6.png"/><Relationship Id="rId18" Type="http://schemas.openxmlformats.org/officeDocument/2006/relationships/image" Target="../media/image110.png"/><Relationship Id="rId3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valuate/#expert_feedback" TargetMode="External"/><Relationship Id="rId9" Type="http://schemas.openxmlformats.org/officeDocument/2006/relationships/slide" Target="sl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valuate/#exclusion" TargetMode="External"/><Relationship Id="rId9" Type="http://schemas.openxmlformats.org/officeDocument/2006/relationships/slide" Target="slide2.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valuate/#strengths" TargetMode="External"/><Relationship Id="rId9" Type="http://schemas.openxmlformats.org/officeDocument/2006/relationships/slide" Target="slide2.xml"/></Relationships>
</file>

<file path=ppt/slides/_rels/slide23.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slide" Target="slide3.xml"/><Relationship Id="rId7"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30.png"/><Relationship Id="rId5" Type="http://schemas.openxmlformats.org/officeDocument/2006/relationships/hyperlink" Target="https://www.dignity-project.eu/wp-content/uploads/2022/07/Dignity-Deliverable-3.3-final.pdf" TargetMode="External"/><Relationship Id="rId10" Type="http://schemas.openxmlformats.org/officeDocument/2006/relationships/slide" Target="slide2.xml"/><Relationship Id="rId4" Type="http://schemas.openxmlformats.org/officeDocument/2006/relationships/hyperlink" Target="https://www.inclusivedesigntoolkit.com/transport_manage/#proposition" TargetMode="Externa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hyperlink" Target="https://www.dignity-project.eu/wp-content/uploads/2022/07/Dignity-Deliverable-3.3-final.pdf" TargetMode="External"/><Relationship Id="rId3" Type="http://schemas.openxmlformats.org/officeDocument/2006/relationships/slide" Target="slide3.xml"/><Relationship Id="rId21" Type="http://schemas.openxmlformats.org/officeDocument/2006/relationships/image" Target="../media/image521.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23.xml"/><Relationship Id="rId16" Type="http://schemas.openxmlformats.org/officeDocument/2006/relationships/image" Target="../media/image65.png"/><Relationship Id="rId20"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530.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slide" Target="slide2.xml"/><Relationship Id="rId10" Type="http://schemas.openxmlformats.org/officeDocument/2006/relationships/image" Target="../media/image59.png"/><Relationship Id="rId19" Type="http://schemas.openxmlformats.org/officeDocument/2006/relationships/image" Target="../media/image27.png"/><Relationship Id="rId4" Type="http://schemas.openxmlformats.org/officeDocument/2006/relationships/hyperlink" Target="https://www.inclusivedesigntoolkit.com/transport_explore/#stake" TargetMode="External"/><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slide" Target="slide3.xml"/><Relationship Id="rId7"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530.png"/><Relationship Id="rId5" Type="http://schemas.openxmlformats.org/officeDocument/2006/relationships/hyperlink" Target="https://www.dignity-project.eu/wp-content/uploads/2022/07/Dignity-Deliverable-3.3-final.pdf" TargetMode="External"/><Relationship Id="rId10" Type="http://schemas.openxmlformats.org/officeDocument/2006/relationships/slide" Target="slide2.xml"/><Relationship Id="rId4" Type="http://schemas.openxmlformats.org/officeDocument/2006/relationships/hyperlink" Target="https://www.inclusivedesigntoolkit.com/transport_explore/#stake" TargetMode="External"/><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slide" Target="slide3.xml"/><Relationship Id="rId7"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530.png"/><Relationship Id="rId5" Type="http://schemas.openxmlformats.org/officeDocument/2006/relationships/hyperlink" Target="https://www.dignity-project.eu/wp-content/uploads/2022/07/Dignity-Deliverable-3.3-final.pdf" TargetMode="External"/><Relationship Id="rId10" Type="http://schemas.openxmlformats.org/officeDocument/2006/relationships/slide" Target="slide2.xml"/><Relationship Id="rId4" Type="http://schemas.openxmlformats.org/officeDocument/2006/relationships/hyperlink" Target="https://www.inclusivedesigntoolkit.com/transport_explore/#stake" TargetMode="External"/><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21.png"/><Relationship Id="rId3" Type="http://schemas.openxmlformats.org/officeDocument/2006/relationships/notesSlide" Target="../notesSlides/notesSlide26.xml"/><Relationship Id="rId7" Type="http://schemas.openxmlformats.org/officeDocument/2006/relationships/image" Target="../media/image67.wmf"/><Relationship Id="rId12" Type="http://schemas.openxmlformats.org/officeDocument/2006/relationships/slide" Target="slide3.xml"/><Relationship Id="rId2" Type="http://schemas.openxmlformats.org/officeDocument/2006/relationships/slideLayout" Target="../slideLayouts/slideLayout4.xml"/><Relationship Id="rId16" Type="http://schemas.openxmlformats.org/officeDocument/2006/relationships/image" Target="../media/image530.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7.png"/><Relationship Id="rId5" Type="http://schemas.openxmlformats.org/officeDocument/2006/relationships/hyperlink" Target="https://www.inclusivedesigntoolkit.com/transport_explore/#engage" TargetMode="External"/><Relationship Id="rId15" Type="http://schemas.openxmlformats.org/officeDocument/2006/relationships/slide" Target="slide2.xml"/><Relationship Id="rId10" Type="http://schemas.openxmlformats.org/officeDocument/2006/relationships/hyperlink" Target="https://www.dignity-project.eu/wp-content/uploads/2022/07/Dignity-Deliverable-3.3-final.pdf" TargetMode="External"/><Relationship Id="rId4" Type="http://schemas.openxmlformats.org/officeDocument/2006/relationships/slide" Target="slide3.xml"/><Relationship Id="rId9" Type="http://schemas.openxmlformats.org/officeDocument/2006/relationships/image" Target="../media/image68.wmf"/><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27.png"/><Relationship Id="rId3" Type="http://schemas.openxmlformats.org/officeDocument/2006/relationships/slide" Target="slide3.xml"/><Relationship Id="rId21" Type="http://schemas.openxmlformats.org/officeDocument/2006/relationships/image" Target="../media/image28.pn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jpeg"/><Relationship Id="rId2" Type="http://schemas.openxmlformats.org/officeDocument/2006/relationships/notesSlide" Target="../notesSlides/notesSlide27.xml"/><Relationship Id="rId16" Type="http://schemas.openxmlformats.org/officeDocument/2006/relationships/image" Target="../media/image79.jpeg"/><Relationship Id="rId20" Type="http://schemas.openxmlformats.org/officeDocument/2006/relationships/image" Target="../media/image521.png"/><Relationship Id="rId1" Type="http://schemas.openxmlformats.org/officeDocument/2006/relationships/slideLayout" Target="../slideLayouts/slideLayout4.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hyperlink" Target="https://www.inclusivedesigntoolkit.com/digitalpersonas/" TargetMode="External"/><Relationship Id="rId15" Type="http://schemas.openxmlformats.org/officeDocument/2006/relationships/image" Target="../media/image78.jpeg"/><Relationship Id="rId23" Type="http://schemas.openxmlformats.org/officeDocument/2006/relationships/image" Target="../media/image530.png"/><Relationship Id="rId10" Type="http://schemas.openxmlformats.org/officeDocument/2006/relationships/image" Target="../media/image73.jpeg"/><Relationship Id="rId19" Type="http://schemas.openxmlformats.org/officeDocument/2006/relationships/slide" Target="slide3.xml"/><Relationship Id="rId4" Type="http://schemas.openxmlformats.org/officeDocument/2006/relationships/hyperlink" Target="https://www.inclusivedesigntoolkit.com/transport_explore/#diversity" TargetMode="External"/><Relationship Id="rId9" Type="http://schemas.openxmlformats.org/officeDocument/2006/relationships/image" Target="../media/image72.jpeg"/><Relationship Id="rId14" Type="http://schemas.openxmlformats.org/officeDocument/2006/relationships/image" Target="../media/image77.jpeg"/><Relationship Id="rId22"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0.png"/><Relationship Id="rId3" Type="http://schemas.openxmlformats.org/officeDocument/2006/relationships/slide" Target="slide3.xml"/><Relationship Id="rId7" Type="http://schemas.openxmlformats.org/officeDocument/2006/relationships/hyperlink" Target="https://www.inclusivedesigntoolkit.com/digitalpersonas/" TargetMode="External"/><Relationship Id="rId12"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2.jpg"/><Relationship Id="rId11" Type="http://schemas.openxmlformats.org/officeDocument/2006/relationships/image" Target="../media/image28.png"/><Relationship Id="rId5" Type="http://schemas.openxmlformats.org/officeDocument/2006/relationships/image" Target="../media/image81.png"/><Relationship Id="rId10" Type="http://schemas.openxmlformats.org/officeDocument/2006/relationships/image" Target="../media/image521.png"/><Relationship Id="rId4" Type="http://schemas.openxmlformats.org/officeDocument/2006/relationships/hyperlink" Target="https://www.inclusivedesigntoolkit.com/transport_explore/#diversity" TargetMode="External"/><Relationship Id="rId9" Type="http://schemas.openxmlformats.org/officeDocument/2006/relationships/slide" Target="slide3.xml"/></Relationships>
</file>

<file path=ppt/slides/_rels/slide3.xml.rels><?xml version="1.0" encoding="UTF-8" standalone="yes"?>
<Relationships xmlns="http://schemas.openxmlformats.org/package/2006/relationships"><Relationship Id="rId26" Type="http://schemas.openxmlformats.org/officeDocument/2006/relationships/image" Target="../media/image310.png"/><Relationship Id="rId21" Type="http://schemas.openxmlformats.org/officeDocument/2006/relationships/image" Target="../media/image34.png"/><Relationship Id="rId42" Type="http://schemas.openxmlformats.org/officeDocument/2006/relationships/image" Target="../media/image41.png"/><Relationship Id="rId47" Type="http://schemas.openxmlformats.org/officeDocument/2006/relationships/image" Target="../media/image380.png"/><Relationship Id="rId63" Type="http://schemas.openxmlformats.org/officeDocument/2006/relationships/image" Target="../media/image48.png"/><Relationship Id="rId68" Type="http://schemas.openxmlformats.org/officeDocument/2006/relationships/image" Target="../media/image450.png"/><Relationship Id="rId84" Type="http://schemas.openxmlformats.org/officeDocument/2006/relationships/hyperlink" Target="http://www.inclusivedesigntoolkit.com/transport_log/" TargetMode="External"/><Relationship Id="rId89" Type="http://schemas.openxmlformats.org/officeDocument/2006/relationships/image" Target="../media/image28.png"/><Relationship Id="rId16" Type="http://schemas.openxmlformats.org/officeDocument/2006/relationships/slide" Target="slide28.xml"/><Relationship Id="rId11" Type="http://schemas.openxmlformats.org/officeDocument/2006/relationships/image" Target="../media/image260.png"/><Relationship Id="rId32" Type="http://schemas.openxmlformats.org/officeDocument/2006/relationships/image" Target="../media/image330.png"/><Relationship Id="rId37" Type="http://schemas.openxmlformats.org/officeDocument/2006/relationships/slide" Target="slide37.xml"/><Relationship Id="rId53" Type="http://schemas.openxmlformats.org/officeDocument/2006/relationships/image" Target="../media/image400.png"/><Relationship Id="rId58" Type="http://schemas.openxmlformats.org/officeDocument/2006/relationships/slide" Target="slide46.xml"/><Relationship Id="rId74" Type="http://schemas.openxmlformats.org/officeDocument/2006/relationships/image" Target="../media/image460.png"/><Relationship Id="rId79" Type="http://schemas.openxmlformats.org/officeDocument/2006/relationships/slide" Target="slide39.xml"/><Relationship Id="rId5" Type="http://schemas.openxmlformats.org/officeDocument/2006/relationships/image" Target="../media/image240.png"/><Relationship Id="rId61" Type="http://schemas.openxmlformats.org/officeDocument/2006/relationships/slide" Target="slide46.xml"/><Relationship Id="rId90" Type="http://schemas.openxmlformats.org/officeDocument/2006/relationships/slide" Target="slide2.xml"/><Relationship Id="rId19" Type="http://schemas.openxmlformats.org/officeDocument/2006/relationships/slide" Target="slide30.xml"/><Relationship Id="rId14" Type="http://schemas.openxmlformats.org/officeDocument/2006/relationships/image" Target="../media/image291.png"/><Relationship Id="rId22" Type="http://schemas.openxmlformats.org/officeDocument/2006/relationships/slide" Target="slide31.xml"/><Relationship Id="rId27" Type="http://schemas.openxmlformats.org/officeDocument/2006/relationships/image" Target="../media/image36.png"/><Relationship Id="rId30" Type="http://schemas.openxmlformats.org/officeDocument/2006/relationships/image" Target="../media/image37.png"/><Relationship Id="rId35" Type="http://schemas.openxmlformats.org/officeDocument/2006/relationships/image" Target="../media/image340.png"/><Relationship Id="rId43" Type="http://schemas.openxmlformats.org/officeDocument/2006/relationships/slide" Target="slide40.xml"/><Relationship Id="rId48" Type="http://schemas.openxmlformats.org/officeDocument/2006/relationships/image" Target="../media/image43.png"/><Relationship Id="rId56" Type="http://schemas.openxmlformats.org/officeDocument/2006/relationships/image" Target="../media/image410.png"/><Relationship Id="rId69" Type="http://schemas.openxmlformats.org/officeDocument/2006/relationships/image" Target="../media/image49.png"/><Relationship Id="rId77" Type="http://schemas.openxmlformats.org/officeDocument/2006/relationships/image" Target="../media/image52.png"/><Relationship Id="rId51" Type="http://schemas.openxmlformats.org/officeDocument/2006/relationships/image" Target="../media/image44.png"/><Relationship Id="rId72" Type="http://schemas.openxmlformats.org/officeDocument/2006/relationships/image" Target="../media/image50.png"/><Relationship Id="rId80" Type="http://schemas.openxmlformats.org/officeDocument/2006/relationships/image" Target="../media/image480.png"/><Relationship Id="rId85" Type="http://schemas.openxmlformats.org/officeDocument/2006/relationships/hyperlink" Target="https://www.dignity-project.eu/wp-content/uploads/2022/07/Dignity-Deliverable-3.3-final.pdf" TargetMode="External"/><Relationship Id="rId3" Type="http://schemas.openxmlformats.org/officeDocument/2006/relationships/image" Target="../media/image29.png"/><Relationship Id="rId12" Type="http://schemas.openxmlformats.org/officeDocument/2006/relationships/image" Target="../media/image31.png"/><Relationship Id="rId17" Type="http://schemas.openxmlformats.org/officeDocument/2006/relationships/image" Target="../media/image270.png"/><Relationship Id="rId25" Type="http://schemas.openxmlformats.org/officeDocument/2006/relationships/slide" Target="slide32.xml"/><Relationship Id="rId33" Type="http://schemas.openxmlformats.org/officeDocument/2006/relationships/image" Target="../media/image38.png"/><Relationship Id="rId38" Type="http://schemas.openxmlformats.org/officeDocument/2006/relationships/image" Target="../media/image350.png"/><Relationship Id="rId46" Type="http://schemas.openxmlformats.org/officeDocument/2006/relationships/slide" Target="slide41.xml"/><Relationship Id="rId59" Type="http://schemas.openxmlformats.org/officeDocument/2006/relationships/image" Target="../media/image440.png"/><Relationship Id="rId67" Type="http://schemas.openxmlformats.org/officeDocument/2006/relationships/slide" Target="slide23.xml"/><Relationship Id="rId20" Type="http://schemas.openxmlformats.org/officeDocument/2006/relationships/image" Target="../media/image290.png"/><Relationship Id="rId41" Type="http://schemas.openxmlformats.org/officeDocument/2006/relationships/image" Target="../media/image360.png"/><Relationship Id="rId54" Type="http://schemas.openxmlformats.org/officeDocument/2006/relationships/image" Target="../media/image45.png"/><Relationship Id="rId62" Type="http://schemas.openxmlformats.org/officeDocument/2006/relationships/image" Target="../media/image462.png"/><Relationship Id="rId70" Type="http://schemas.openxmlformats.org/officeDocument/2006/relationships/slide" Target="slide34.xml"/><Relationship Id="rId75" Type="http://schemas.openxmlformats.org/officeDocument/2006/relationships/image" Target="../media/image51.png"/><Relationship Id="rId83" Type="http://schemas.openxmlformats.org/officeDocument/2006/relationships/image" Target="../media/image520.png"/><Relationship Id="rId88" Type="http://schemas.openxmlformats.org/officeDocument/2006/relationships/image" Target="../media/image27.png"/><Relationship Id="rId91"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0.png"/><Relationship Id="rId15" Type="http://schemas.openxmlformats.org/officeDocument/2006/relationships/image" Target="../media/image32.png"/><Relationship Id="rId23" Type="http://schemas.openxmlformats.org/officeDocument/2006/relationships/image" Target="../media/image300.png"/><Relationship Id="rId28" Type="http://schemas.openxmlformats.org/officeDocument/2006/relationships/slide" Target="slide33.xml"/><Relationship Id="rId36" Type="http://schemas.openxmlformats.org/officeDocument/2006/relationships/image" Target="../media/image39.png"/><Relationship Id="rId49" Type="http://schemas.openxmlformats.org/officeDocument/2006/relationships/slide" Target="slide42.xml"/><Relationship Id="rId57" Type="http://schemas.openxmlformats.org/officeDocument/2006/relationships/image" Target="../media/image46.png"/><Relationship Id="rId10" Type="http://schemas.openxmlformats.org/officeDocument/2006/relationships/slide" Target="slide25.xml"/><Relationship Id="rId31" Type="http://schemas.openxmlformats.org/officeDocument/2006/relationships/slide" Target="slide35.xml"/><Relationship Id="rId44" Type="http://schemas.openxmlformats.org/officeDocument/2006/relationships/image" Target="../media/image370.png"/><Relationship Id="rId52" Type="http://schemas.openxmlformats.org/officeDocument/2006/relationships/slide" Target="slide43.xml"/><Relationship Id="rId60" Type="http://schemas.openxmlformats.org/officeDocument/2006/relationships/image" Target="../media/image47.png"/><Relationship Id="rId73" Type="http://schemas.openxmlformats.org/officeDocument/2006/relationships/slide" Target="slide29.xml"/><Relationship Id="rId81" Type="http://schemas.openxmlformats.org/officeDocument/2006/relationships/image" Target="../media/image53.png"/><Relationship Id="rId86" Type="http://schemas.openxmlformats.org/officeDocument/2006/relationships/image" Target="../media/image27.png"/><Relationship Id="rId4" Type="http://schemas.openxmlformats.org/officeDocument/2006/relationships/slide" Target="slide24.xml"/><Relationship Id="rId13" Type="http://schemas.openxmlformats.org/officeDocument/2006/relationships/slide" Target="slide27.xml"/><Relationship Id="rId18" Type="http://schemas.openxmlformats.org/officeDocument/2006/relationships/image" Target="../media/image33.png"/><Relationship Id="rId39" Type="http://schemas.openxmlformats.org/officeDocument/2006/relationships/image" Target="../media/image40.png"/><Relationship Id="rId34" Type="http://schemas.openxmlformats.org/officeDocument/2006/relationships/slide" Target="slide36.xml"/><Relationship Id="rId50" Type="http://schemas.openxmlformats.org/officeDocument/2006/relationships/image" Target="../media/image390.png"/><Relationship Id="rId55" Type="http://schemas.openxmlformats.org/officeDocument/2006/relationships/slide" Target="slide44.xml"/><Relationship Id="rId76" Type="http://schemas.openxmlformats.org/officeDocument/2006/relationships/image" Target="../media/image510.png"/><Relationship Id="rId71" Type="http://schemas.openxmlformats.org/officeDocument/2006/relationships/image" Target="../media/image461.png"/><Relationship Id="rId2" Type="http://schemas.openxmlformats.org/officeDocument/2006/relationships/notesSlide" Target="../notesSlides/notesSlide2.xml"/><Relationship Id="rId29" Type="http://schemas.openxmlformats.org/officeDocument/2006/relationships/image" Target="../media/image320.png"/><Relationship Id="rId24" Type="http://schemas.openxmlformats.org/officeDocument/2006/relationships/image" Target="../media/image35.png"/><Relationship Id="rId40" Type="http://schemas.openxmlformats.org/officeDocument/2006/relationships/slide" Target="slide38.xml"/><Relationship Id="rId45" Type="http://schemas.openxmlformats.org/officeDocument/2006/relationships/image" Target="../media/image42.png"/><Relationship Id="rId87" Type="http://schemas.openxmlformats.org/officeDocument/2006/relationships/slide" Target="slide3.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21.png"/><Relationship Id="rId3" Type="http://schemas.openxmlformats.org/officeDocument/2006/relationships/notesSlide" Target="../notesSlides/notesSlide29.xml"/><Relationship Id="rId7" Type="http://schemas.openxmlformats.org/officeDocument/2006/relationships/image" Target="../media/image85.jpg"/><Relationship Id="rId12" Type="http://schemas.openxmlformats.org/officeDocument/2006/relationships/slide" Target="slide3.xml"/><Relationship Id="rId2" Type="http://schemas.openxmlformats.org/officeDocument/2006/relationships/slideLayout" Target="../slideLayouts/slideLayout4.xml"/><Relationship Id="rId16" Type="http://schemas.openxmlformats.org/officeDocument/2006/relationships/image" Target="../media/image530.png"/><Relationship Id="rId1" Type="http://schemas.openxmlformats.org/officeDocument/2006/relationships/vmlDrawing" Target="../drawings/vmlDrawing2.vml"/><Relationship Id="rId6" Type="http://schemas.openxmlformats.org/officeDocument/2006/relationships/image" Target="../media/image84.png"/><Relationship Id="rId11" Type="http://schemas.openxmlformats.org/officeDocument/2006/relationships/image" Target="../media/image27.png"/><Relationship Id="rId5" Type="http://schemas.openxmlformats.org/officeDocument/2006/relationships/hyperlink" Target="https://www.inclusivedesigntoolkit.com/transport_explore/#journey" TargetMode="External"/><Relationship Id="rId15" Type="http://schemas.openxmlformats.org/officeDocument/2006/relationships/slide" Target="slide2.xml"/><Relationship Id="rId10" Type="http://schemas.openxmlformats.org/officeDocument/2006/relationships/hyperlink" Target="https://www.dignity-project.eu/wp-content/uploads/2022/07/Dignity-Deliverable-3.3-final.pdf" TargetMode="External"/><Relationship Id="rId4" Type="http://schemas.openxmlformats.org/officeDocument/2006/relationships/slide" Target="slide3.xml"/><Relationship Id="rId9" Type="http://schemas.openxmlformats.org/officeDocument/2006/relationships/image" Target="../media/image83.wmf"/><Relationship Id="rId1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86.png"/><Relationship Id="rId7" Type="http://schemas.openxmlformats.org/officeDocument/2006/relationships/image" Target="../media/image27.png"/><Relationship Id="rId12" Type="http://schemas.openxmlformats.org/officeDocument/2006/relationships/image" Target="../media/image53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dignity-project.eu/wp-content/uploads/2022/07/Dignity-Deliverable-3.3-final.pdf" TargetMode="External"/><Relationship Id="rId11" Type="http://schemas.openxmlformats.org/officeDocument/2006/relationships/slide" Target="slide2.xml"/><Relationship Id="rId5" Type="http://schemas.openxmlformats.org/officeDocument/2006/relationships/hyperlink" Target="https://www.inclusivedesigntoolkit.com/transport_explore/#journey" TargetMode="External"/><Relationship Id="rId10" Type="http://schemas.openxmlformats.org/officeDocument/2006/relationships/image" Target="../media/image28.png"/><Relationship Id="rId4" Type="http://schemas.openxmlformats.org/officeDocument/2006/relationships/slide" Target="slide3.xml"/><Relationship Id="rId9" Type="http://schemas.openxmlformats.org/officeDocument/2006/relationships/image" Target="../media/image521.png"/></Relationships>
</file>

<file path=ppt/slides/_rels/slide32.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slide" Target="slide3.xml"/><Relationship Id="rId7"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530.png"/><Relationship Id="rId5" Type="http://schemas.openxmlformats.org/officeDocument/2006/relationships/hyperlink" Target="https://www.dignity-project.eu/wp-content/uploads/2022/07/Dignity-Deliverable-3.3-final.pdf" TargetMode="External"/><Relationship Id="rId10" Type="http://schemas.openxmlformats.org/officeDocument/2006/relationships/slide" Target="slide2.xml"/><Relationship Id="rId4" Type="http://schemas.openxmlformats.org/officeDocument/2006/relationships/hyperlink" Target="https://www.inclusivedesigntoolkit.com/transport_explore/#needs" TargetMode="External"/><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3.xml"/><Relationship Id="rId7" Type="http://schemas.openxmlformats.org/officeDocument/2006/relationships/image" Target="../media/image27.png"/><Relationship Id="rId12" Type="http://schemas.openxmlformats.org/officeDocument/2006/relationships/image" Target="../media/image530.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s://www.dignity-project.eu/wp-content/uploads/2022/07/Dignity-Deliverable-3.3-final.pdf" TargetMode="External"/><Relationship Id="rId11" Type="http://schemas.openxmlformats.org/officeDocument/2006/relationships/slide" Target="slide2.xml"/><Relationship Id="rId5" Type="http://schemas.openxmlformats.org/officeDocument/2006/relationships/image" Target="../media/image87.png"/><Relationship Id="rId10" Type="http://schemas.openxmlformats.org/officeDocument/2006/relationships/image" Target="../media/image28.png"/><Relationship Id="rId4" Type="http://schemas.openxmlformats.org/officeDocument/2006/relationships/hyperlink" Target="https://www.inclusivedesigntoolkit.com/transport_create/#involve_users" TargetMode="External"/><Relationship Id="rId9" Type="http://schemas.openxmlformats.org/officeDocument/2006/relationships/image" Target="../media/image521.png"/></Relationships>
</file>

<file path=ppt/slides/_rels/slide34.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slide" Target="slide3.xml"/><Relationship Id="rId7"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530.png"/><Relationship Id="rId5" Type="http://schemas.openxmlformats.org/officeDocument/2006/relationships/hyperlink" Target="https://www.dignity-project.eu/wp-content/uploads/2022/07/Dignity-Deliverable-3.3-final.pdf" TargetMode="External"/><Relationship Id="rId10" Type="http://schemas.openxmlformats.org/officeDocument/2006/relationships/slide" Target="slide2.xml"/><Relationship Id="rId4" Type="http://schemas.openxmlformats.org/officeDocument/2006/relationships/hyperlink" Target="https://www.inclusivedesigntoolkit.com/transport_create/#involve_users" TargetMode="External"/><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slide" Target="slide3.xml"/><Relationship Id="rId7"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530.png"/><Relationship Id="rId5" Type="http://schemas.openxmlformats.org/officeDocument/2006/relationships/hyperlink" Target="https://www.dignity-project.eu/wp-content/uploads/2022/07/Dignity-Deliverable-3.3-final.pdf" TargetMode="External"/><Relationship Id="rId10" Type="http://schemas.openxmlformats.org/officeDocument/2006/relationships/slide" Target="slide2.xml"/><Relationship Id="rId4" Type="http://schemas.openxmlformats.org/officeDocument/2006/relationships/hyperlink" Target="https://www.inclusivedesigntoolkit.com/transport_create/#involve_providers" TargetMode="External"/><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521.png"/><Relationship Id="rId3" Type="http://schemas.openxmlformats.org/officeDocument/2006/relationships/image" Target="../media/image88.jpg"/><Relationship Id="rId7" Type="http://schemas.openxmlformats.org/officeDocument/2006/relationships/image" Target="../media/image92.jpg"/><Relationship Id="rId12" Type="http://schemas.openxmlformats.org/officeDocument/2006/relationships/slide" Target="slide3.xml"/><Relationship Id="rId2" Type="http://schemas.openxmlformats.org/officeDocument/2006/relationships/notesSlide" Target="../notesSlides/notesSlide35.xml"/><Relationship Id="rId16" Type="http://schemas.openxmlformats.org/officeDocument/2006/relationships/image" Target="../media/image530.png"/><Relationship Id="rId1" Type="http://schemas.openxmlformats.org/officeDocument/2006/relationships/slideLayout" Target="../slideLayouts/slideLayout6.xml"/><Relationship Id="rId6" Type="http://schemas.openxmlformats.org/officeDocument/2006/relationships/image" Target="../media/image91.jpg"/><Relationship Id="rId11" Type="http://schemas.openxmlformats.org/officeDocument/2006/relationships/image" Target="../media/image27.png"/><Relationship Id="rId5" Type="http://schemas.openxmlformats.org/officeDocument/2006/relationships/image" Target="../media/image90.jpg"/><Relationship Id="rId15" Type="http://schemas.openxmlformats.org/officeDocument/2006/relationships/slide" Target="slide2.xml"/><Relationship Id="rId10" Type="http://schemas.openxmlformats.org/officeDocument/2006/relationships/hyperlink" Target="https://www.dignity-project.eu/wp-content/uploads/2022/07/Dignity-Deliverable-3.3-final.pdf" TargetMode="External"/><Relationship Id="rId4" Type="http://schemas.openxmlformats.org/officeDocument/2006/relationships/image" Target="../media/image89.jpg"/><Relationship Id="rId9" Type="http://schemas.openxmlformats.org/officeDocument/2006/relationships/hyperlink" Target="https://www.inclusivedesigntoolkit.com/transport_create/#stimulate" TargetMode="External"/><Relationship Id="rId14"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slide" Target="slide3.xml"/><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27.png"/><Relationship Id="rId17" Type="http://schemas.openxmlformats.org/officeDocument/2006/relationships/image" Target="../media/image530.png"/><Relationship Id="rId2" Type="http://schemas.openxmlformats.org/officeDocument/2006/relationships/notesSlide" Target="../notesSlides/notesSlide36.xml"/><Relationship Id="rId16"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96.png"/><Relationship Id="rId11" Type="http://schemas.openxmlformats.org/officeDocument/2006/relationships/hyperlink" Target="https://www.dignity-project.eu/wp-content/uploads/2022/07/Dignity-Deliverable-3.3-final.pdf" TargetMode="External"/><Relationship Id="rId5" Type="http://schemas.openxmlformats.org/officeDocument/2006/relationships/image" Target="../media/image95.png"/><Relationship Id="rId15" Type="http://schemas.openxmlformats.org/officeDocument/2006/relationships/image" Target="../media/image28.png"/><Relationship Id="rId10" Type="http://schemas.openxmlformats.org/officeDocument/2006/relationships/hyperlink" Target="https://www.inclusivedesigntoolkit.com/transport_create/#stimulate" TargetMode="External"/><Relationship Id="rId4" Type="http://schemas.openxmlformats.org/officeDocument/2006/relationships/image" Target="../media/image94.png"/><Relationship Id="rId9" Type="http://schemas.openxmlformats.org/officeDocument/2006/relationships/slide" Target="slide3.xml"/><Relationship Id="rId14" Type="http://schemas.openxmlformats.org/officeDocument/2006/relationships/image" Target="../media/image521.png"/></Relationships>
</file>

<file path=ppt/slides/_rels/slide38.xml.rels><?xml version="1.0" encoding="UTF-8" standalone="yes"?>
<Relationships xmlns="http://schemas.openxmlformats.org/package/2006/relationships"><Relationship Id="rId8" Type="http://schemas.openxmlformats.org/officeDocument/2006/relationships/hyperlink" Target="https://www.dignity-project.eu/wp-content/uploads/2022/07/Dignity-Deliverable-3.3-final.pdf" TargetMode="External"/><Relationship Id="rId13" Type="http://schemas.openxmlformats.org/officeDocument/2006/relationships/slide" Target="slide2.xml"/><Relationship Id="rId3" Type="http://schemas.openxmlformats.org/officeDocument/2006/relationships/image" Target="../media/image99.png"/><Relationship Id="rId7" Type="http://schemas.openxmlformats.org/officeDocument/2006/relationships/hyperlink" Target="https://www.inclusivedesigntoolkit.com/transport_create/#develop_ideas" TargetMode="External"/><Relationship Id="rId12"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slide" Target="slide3.xml"/><Relationship Id="rId11" Type="http://schemas.openxmlformats.org/officeDocument/2006/relationships/image" Target="../media/image521.png"/><Relationship Id="rId5" Type="http://schemas.openxmlformats.org/officeDocument/2006/relationships/image" Target="../media/image101.jpeg"/><Relationship Id="rId10" Type="http://schemas.openxmlformats.org/officeDocument/2006/relationships/slide" Target="slide3.xml"/><Relationship Id="rId4" Type="http://schemas.openxmlformats.org/officeDocument/2006/relationships/image" Target="../media/image100.png"/><Relationship Id="rId9" Type="http://schemas.openxmlformats.org/officeDocument/2006/relationships/image" Target="../media/image27.png"/><Relationship Id="rId14" Type="http://schemas.openxmlformats.org/officeDocument/2006/relationships/image" Target="../media/image530.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05.wmf"/><Relationship Id="rId18" Type="http://schemas.openxmlformats.org/officeDocument/2006/relationships/image" Target="../media/image28.png"/><Relationship Id="rId3" Type="http://schemas.openxmlformats.org/officeDocument/2006/relationships/notesSlide" Target="../notesSlides/notesSlide38.xml"/><Relationship Id="rId7" Type="http://schemas.openxmlformats.org/officeDocument/2006/relationships/image" Target="../media/image102.wmf"/><Relationship Id="rId12" Type="http://schemas.openxmlformats.org/officeDocument/2006/relationships/oleObject" Target="../embeddings/oleObject7.bin"/><Relationship Id="rId17" Type="http://schemas.openxmlformats.org/officeDocument/2006/relationships/image" Target="../media/image521.png"/><Relationship Id="rId2" Type="http://schemas.openxmlformats.org/officeDocument/2006/relationships/slideLayout" Target="../slideLayouts/slideLayout6.xml"/><Relationship Id="rId16" Type="http://schemas.openxmlformats.org/officeDocument/2006/relationships/slide" Target="slide3.xml"/><Relationship Id="rId20" Type="http://schemas.openxmlformats.org/officeDocument/2006/relationships/image" Target="../media/image530.png"/><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04.wmf"/><Relationship Id="rId5" Type="http://schemas.openxmlformats.org/officeDocument/2006/relationships/hyperlink" Target="https://www.inclusivedesigntoolkit.com/transport_create/#develop_ideas" TargetMode="External"/><Relationship Id="rId15" Type="http://schemas.openxmlformats.org/officeDocument/2006/relationships/image" Target="../media/image27.png"/><Relationship Id="rId10" Type="http://schemas.openxmlformats.org/officeDocument/2006/relationships/oleObject" Target="../embeddings/oleObject6.bin"/><Relationship Id="rId19" Type="http://schemas.openxmlformats.org/officeDocument/2006/relationships/slide" Target="slide2.xml"/><Relationship Id="rId4" Type="http://schemas.openxmlformats.org/officeDocument/2006/relationships/slide" Target="slide3.xml"/><Relationship Id="rId9" Type="http://schemas.openxmlformats.org/officeDocument/2006/relationships/image" Target="../media/image103.wmf"/><Relationship Id="rId14" Type="http://schemas.openxmlformats.org/officeDocument/2006/relationships/hyperlink" Target="https://www.dignity-project.eu/wp-content/uploads/2022/07/Dignity-Deliverable-3.3-final.pdf"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www.inclusivedesigntoolkit.com/transport_manage/#proposition" TargetMode="External"/><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21.png"/><Relationship Id="rId5" Type="http://schemas.openxmlformats.org/officeDocument/2006/relationships/slide" Target="slide3.xml"/><Relationship Id="rId4" Type="http://schemas.openxmlformats.org/officeDocument/2006/relationships/image" Target="../media/image27.png"/><Relationship Id="rId9" Type="http://schemas.openxmlformats.org/officeDocument/2006/relationships/image" Target="../media/image530.png"/></Relationships>
</file>

<file path=ppt/slides/_rels/slide4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86.png"/><Relationship Id="rId7" Type="http://schemas.openxmlformats.org/officeDocument/2006/relationships/image" Target="../media/image27.png"/><Relationship Id="rId12" Type="http://schemas.openxmlformats.org/officeDocument/2006/relationships/image" Target="../media/image530.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hyperlink" Target="https://www.dignity-project.eu/wp-content/uploads/2022/07/Dignity-Deliverable-3.3-final.pdf" TargetMode="External"/><Relationship Id="rId11" Type="http://schemas.openxmlformats.org/officeDocument/2006/relationships/slide" Target="slide2.xml"/><Relationship Id="rId5" Type="http://schemas.openxmlformats.org/officeDocument/2006/relationships/hyperlink" Target="https://www.inclusivedesigntoolkit.com/transport_create/#develop_ideas" TargetMode="External"/><Relationship Id="rId10" Type="http://schemas.openxmlformats.org/officeDocument/2006/relationships/image" Target="../media/image28.png"/><Relationship Id="rId4" Type="http://schemas.openxmlformats.org/officeDocument/2006/relationships/slide" Target="slide3.xml"/><Relationship Id="rId9" Type="http://schemas.openxmlformats.org/officeDocument/2006/relationships/image" Target="../media/image521.png"/></Relationships>
</file>

<file path=ppt/slides/_rels/slide4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3.xml"/><Relationship Id="rId7" Type="http://schemas.openxmlformats.org/officeDocument/2006/relationships/image" Target="../media/image27.png"/><Relationship Id="rId12" Type="http://schemas.openxmlformats.org/officeDocument/2006/relationships/image" Target="../media/image530.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hyperlink" Target="https://www.dignity-project.eu/wp-content/uploads/2022/07/Dignity-Deliverable-3.3-final.pdf" TargetMode="External"/><Relationship Id="rId11" Type="http://schemas.openxmlformats.org/officeDocument/2006/relationships/slide" Target="slide2.xml"/><Relationship Id="rId5" Type="http://schemas.openxmlformats.org/officeDocument/2006/relationships/image" Target="../media/image106.png"/><Relationship Id="rId10" Type="http://schemas.openxmlformats.org/officeDocument/2006/relationships/image" Target="../media/image28.png"/><Relationship Id="rId4" Type="http://schemas.openxmlformats.org/officeDocument/2006/relationships/hyperlink" Target="https://www.inclusivedesigntoolkit.com/transport_create/#storyboards" TargetMode="External"/><Relationship Id="rId9" Type="http://schemas.openxmlformats.org/officeDocument/2006/relationships/image" Target="../media/image521.png"/></Relationships>
</file>

<file path=ppt/slides/_rels/slide4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28.png"/><Relationship Id="rId3" Type="http://schemas.openxmlformats.org/officeDocument/2006/relationships/slide" Target="slide3.xml"/><Relationship Id="rId7" Type="http://schemas.openxmlformats.org/officeDocument/2006/relationships/image" Target="../media/image109.png"/><Relationship Id="rId12" Type="http://schemas.openxmlformats.org/officeDocument/2006/relationships/image" Target="../media/image521.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08.png"/><Relationship Id="rId11" Type="http://schemas.openxmlformats.org/officeDocument/2006/relationships/slide" Target="slide3.xml"/><Relationship Id="rId5" Type="http://schemas.openxmlformats.org/officeDocument/2006/relationships/image" Target="../media/image107.png"/><Relationship Id="rId15" Type="http://schemas.openxmlformats.org/officeDocument/2006/relationships/image" Target="../media/image530.png"/><Relationship Id="rId10" Type="http://schemas.openxmlformats.org/officeDocument/2006/relationships/image" Target="../media/image27.png"/><Relationship Id="rId4" Type="http://schemas.openxmlformats.org/officeDocument/2006/relationships/hyperlink" Target="https://www.inclusivedesigntoolkit.com/transport_create/#storyboards" TargetMode="External"/><Relationship Id="rId9" Type="http://schemas.openxmlformats.org/officeDocument/2006/relationships/hyperlink" Target="https://www.dignity-project.eu/wp-content/uploads/2022/07/Dignity-Deliverable-3.3-final.pdf" TargetMode="External"/><Relationship Id="rId14" Type="http://schemas.openxmlformats.org/officeDocument/2006/relationships/slide" Target="slide2.xml"/></Relationships>
</file>

<file path=ppt/slides/_rels/slide43.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slide" Target="slide3.xml"/><Relationship Id="rId7" Type="http://schemas.openxmlformats.org/officeDocument/2006/relationships/slide" Target="slide3.xm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530.png"/><Relationship Id="rId5" Type="http://schemas.openxmlformats.org/officeDocument/2006/relationships/hyperlink" Target="https://www.dignity-project.eu/wp-content/uploads/2022/07/Dignity-Deliverable-3.3-final.pdf" TargetMode="External"/><Relationship Id="rId10" Type="http://schemas.openxmlformats.org/officeDocument/2006/relationships/slide" Target="slide2.xml"/><Relationship Id="rId4" Type="http://schemas.openxmlformats.org/officeDocument/2006/relationships/hyperlink" Target="https://www.inclusivedesigntoolkit.com/transport_evaluate/#criteria" TargetMode="External"/><Relationship Id="rId9" Type="http://schemas.openxmlformats.org/officeDocument/2006/relationships/image" Target="../media/image28.png"/></Relationships>
</file>

<file path=ppt/slides/_rels/slide4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3.xml"/><Relationship Id="rId7" Type="http://schemas.openxmlformats.org/officeDocument/2006/relationships/image" Target="../media/image27.png"/><Relationship Id="rId12" Type="http://schemas.openxmlformats.org/officeDocument/2006/relationships/image" Target="../media/image530.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www.dignity-project.eu/wp-content/uploads/2022/07/Dignity-Deliverable-3.3-final.pdf" TargetMode="External"/><Relationship Id="rId11" Type="http://schemas.openxmlformats.org/officeDocument/2006/relationships/slide" Target="slide2.xml"/><Relationship Id="rId5" Type="http://schemas.openxmlformats.org/officeDocument/2006/relationships/image" Target="../media/image112.png"/><Relationship Id="rId10" Type="http://schemas.openxmlformats.org/officeDocument/2006/relationships/image" Target="../media/image28.png"/><Relationship Id="rId4" Type="http://schemas.openxmlformats.org/officeDocument/2006/relationships/hyperlink" Target="https://www.inclusivedesigntoolkit.com/transport_evaluate/#user_feedback" TargetMode="External"/><Relationship Id="rId9" Type="http://schemas.openxmlformats.org/officeDocument/2006/relationships/image" Target="../media/image521.png"/></Relationships>
</file>

<file path=ppt/slides/_rels/slide45.xml.rels><?xml version="1.0" encoding="UTF-8" standalone="yes"?>
<Relationships xmlns="http://schemas.openxmlformats.org/package/2006/relationships"><Relationship Id="rId8" Type="http://schemas.openxmlformats.org/officeDocument/2006/relationships/image" Target="../media/image113.wmf"/><Relationship Id="rId13" Type="http://schemas.openxmlformats.org/officeDocument/2006/relationships/slide" Target="slide3.xml"/><Relationship Id="rId3" Type="http://schemas.openxmlformats.org/officeDocument/2006/relationships/notesSlide" Target="../notesSlides/notesSlide44.xml"/><Relationship Id="rId7" Type="http://schemas.openxmlformats.org/officeDocument/2006/relationships/oleObject" Target="../embeddings/oleObject8.bin"/><Relationship Id="rId12" Type="http://schemas.openxmlformats.org/officeDocument/2006/relationships/image" Target="../media/image27.png"/><Relationship Id="rId17" Type="http://schemas.openxmlformats.org/officeDocument/2006/relationships/image" Target="../media/image530.png"/><Relationship Id="rId2" Type="http://schemas.openxmlformats.org/officeDocument/2006/relationships/slideLayout" Target="../slideLayouts/slideLayout5.xml"/><Relationship Id="rId16" Type="http://schemas.openxmlformats.org/officeDocument/2006/relationships/slide" Target="slide2.xml"/><Relationship Id="rId1" Type="http://schemas.openxmlformats.org/officeDocument/2006/relationships/vmlDrawing" Target="../drawings/vmlDrawing4.vml"/><Relationship Id="rId6" Type="http://schemas.openxmlformats.org/officeDocument/2006/relationships/image" Target="../media/image115.jpeg"/><Relationship Id="rId11" Type="http://schemas.openxmlformats.org/officeDocument/2006/relationships/hyperlink" Target="https://www.dignity-project.eu/wp-content/uploads/2022/07/Dignity-Deliverable-3.3-final.pdf" TargetMode="External"/><Relationship Id="rId5" Type="http://schemas.openxmlformats.org/officeDocument/2006/relationships/hyperlink" Target="https://www.inclusivedesigntoolkit.com/transport_evaluate/#user_feedback" TargetMode="External"/><Relationship Id="rId15" Type="http://schemas.openxmlformats.org/officeDocument/2006/relationships/image" Target="../media/image28.png"/><Relationship Id="rId10" Type="http://schemas.openxmlformats.org/officeDocument/2006/relationships/image" Target="../media/image114.wmf"/><Relationship Id="rId4" Type="http://schemas.openxmlformats.org/officeDocument/2006/relationships/slide" Target="slide3.xml"/><Relationship Id="rId9" Type="http://schemas.openxmlformats.org/officeDocument/2006/relationships/oleObject" Target="../embeddings/oleObject9.bin"/><Relationship Id="rId14" Type="http://schemas.openxmlformats.org/officeDocument/2006/relationships/image" Target="../media/image521.png"/></Relationships>
</file>

<file path=ppt/slides/_rels/slide46.xml.rels><?xml version="1.0" encoding="UTF-8" standalone="yes"?>
<Relationships xmlns="http://schemas.openxmlformats.org/package/2006/relationships"><Relationship Id="rId8" Type="http://schemas.openxmlformats.org/officeDocument/2006/relationships/hyperlink" Target="https://www.w3.org/WAI/WCAG21/Understanding/contrast-minimum.html" TargetMode="External"/><Relationship Id="rId13" Type="http://schemas.openxmlformats.org/officeDocument/2006/relationships/image" Target="../media/image28.png"/><Relationship Id="rId3" Type="http://schemas.openxmlformats.org/officeDocument/2006/relationships/image" Target="../media/image116.png"/><Relationship Id="rId7" Type="http://schemas.openxmlformats.org/officeDocument/2006/relationships/hyperlink" Target="https://clarifi.inclusivedesigntoolkit.com/" TargetMode="External"/><Relationship Id="rId12" Type="http://schemas.openxmlformats.org/officeDocument/2006/relationships/image" Target="../media/image521.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www.inclusivedesigntoolkit.com/transport_evaluate/#expert_feedback" TargetMode="External"/><Relationship Id="rId11" Type="http://schemas.openxmlformats.org/officeDocument/2006/relationships/slide" Target="slide3.xml"/><Relationship Id="rId5" Type="http://schemas.openxmlformats.org/officeDocument/2006/relationships/slide" Target="slide3.xml"/><Relationship Id="rId15" Type="http://schemas.openxmlformats.org/officeDocument/2006/relationships/image" Target="../media/image530.png"/><Relationship Id="rId10" Type="http://schemas.openxmlformats.org/officeDocument/2006/relationships/image" Target="../media/image27.png"/><Relationship Id="rId4" Type="http://schemas.openxmlformats.org/officeDocument/2006/relationships/image" Target="../media/image117.png"/><Relationship Id="rId9" Type="http://schemas.openxmlformats.org/officeDocument/2006/relationships/image" Target="../media/image118.png"/><Relationship Id="rId14" Type="http://schemas.openxmlformats.org/officeDocument/2006/relationships/slide" Target="slide2.xml"/></Relationships>
</file>

<file path=ppt/slides/_rels/slide47.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slide" Target="slide3.xml"/><Relationship Id="rId7" Type="http://schemas.openxmlformats.org/officeDocument/2006/relationships/slide" Target="slide3.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530.png"/><Relationship Id="rId5" Type="http://schemas.openxmlformats.org/officeDocument/2006/relationships/hyperlink" Target="https://www.inclusivedesigntoolkit.com/tools_surveys/" TargetMode="External"/><Relationship Id="rId10" Type="http://schemas.openxmlformats.org/officeDocument/2006/relationships/slide" Target="slide2.xml"/><Relationship Id="rId4" Type="http://schemas.openxmlformats.org/officeDocument/2006/relationships/hyperlink" Target="https://www.inclusivedesigntoolkit.com/transport_evaluate/#exclusion" TargetMode="Externa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manage/#steps" TargetMode="External"/><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xplore/#stake" TargetMode="External"/><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xplore/#stake" TargetMode="External"/><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xplore/#stake" TargetMode="External"/><Relationship Id="rId9"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openxmlformats.org/officeDocument/2006/relationships/image" Target="../media/image5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3.xml"/><Relationship Id="rId5" Type="http://schemas.openxmlformats.org/officeDocument/2006/relationships/image" Target="../media/image27.png"/><Relationship Id="rId10" Type="http://schemas.openxmlformats.org/officeDocument/2006/relationships/image" Target="../media/image530.png"/><Relationship Id="rId4" Type="http://schemas.openxmlformats.org/officeDocument/2006/relationships/hyperlink" Target="https://www.inclusivedesigntoolkit.com/transport_explore/#engage" TargetMode="External"/><Relationship Id="rId9"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6F7091-4D1E-4605-95DB-8BD93AEF6CF7}"/>
              </a:ext>
            </a:extLst>
          </p:cNvPr>
          <p:cNvSpPr txBox="1"/>
          <p:nvPr/>
        </p:nvSpPr>
        <p:spPr>
          <a:xfrm>
            <a:off x="1" y="0"/>
            <a:ext cx="12192000" cy="1138462"/>
          </a:xfrm>
          <a:prstGeom prst="rect">
            <a:avLst/>
          </a:prstGeom>
          <a:solidFill>
            <a:schemeClr val="accent3"/>
          </a:solidFill>
        </p:spPr>
        <p:txBody>
          <a:bodyPr wrap="none" rtlCol="0" anchor="ctr" anchorCtr="0">
            <a:noAutofit/>
          </a:bodyPr>
          <a:lstStyle/>
          <a:p>
            <a:pPr algn="ctr"/>
            <a:r>
              <a:rPr lang="en-GB" sz="2800" b="1" dirty="0">
                <a:solidFill>
                  <a:schemeClr val="bg1"/>
                </a:solidFill>
              </a:rPr>
              <a:t>Inclusive Design Log (Transport) v2.2</a:t>
            </a:r>
          </a:p>
        </p:txBody>
      </p:sp>
      <p:pic>
        <p:nvPicPr>
          <p:cNvPr id="3" name="Immagine 9">
            <a:extLst>
              <a:ext uri="{FF2B5EF4-FFF2-40B4-BE49-F238E27FC236}">
                <a16:creationId xmlns:a16="http://schemas.microsoft.com/office/drawing/2014/main" id="{43ABBD22-1B09-470D-A238-F29A96242CF9}"/>
              </a:ext>
            </a:extLst>
          </p:cNvPr>
          <p:cNvPicPr/>
          <p:nvPr/>
        </p:nvPicPr>
        <p:blipFill rotWithShape="1">
          <a:blip r:embed="rId2" cstate="print">
            <a:extLst>
              <a:ext uri="{28A0092B-C50C-407E-A947-70E740481C1C}">
                <a14:useLocalDpi xmlns:a14="http://schemas.microsoft.com/office/drawing/2010/main" val="0"/>
              </a:ext>
            </a:extLst>
          </a:blip>
          <a:srcRect b="11793"/>
          <a:stretch/>
        </p:blipFill>
        <p:spPr>
          <a:xfrm>
            <a:off x="5021569" y="5714945"/>
            <a:ext cx="1645021" cy="987513"/>
          </a:xfrm>
          <a:prstGeom prst="rect">
            <a:avLst/>
          </a:prstGeom>
        </p:spPr>
      </p:pic>
      <p:pic>
        <p:nvPicPr>
          <p:cNvPr id="4" name="Immagine 13">
            <a:extLst>
              <a:ext uri="{FF2B5EF4-FFF2-40B4-BE49-F238E27FC236}">
                <a16:creationId xmlns:a16="http://schemas.microsoft.com/office/drawing/2014/main" id="{88B5C464-0E8F-4130-9086-88A6950FCB49}"/>
              </a:ext>
            </a:extLst>
          </p:cNvPr>
          <p:cNvPicPr/>
          <p:nvPr/>
        </p:nvPicPr>
        <p:blipFill>
          <a:blip r:embed="rId3">
            <a:extLst>
              <a:ext uri="{28A0092B-C50C-407E-A947-70E740481C1C}">
                <a14:useLocalDpi xmlns:a14="http://schemas.microsoft.com/office/drawing/2010/main" val="0"/>
              </a:ext>
            </a:extLst>
          </a:blip>
          <a:stretch>
            <a:fillRect/>
          </a:stretch>
        </p:blipFill>
        <p:spPr>
          <a:xfrm>
            <a:off x="8649703" y="5810959"/>
            <a:ext cx="908452" cy="603821"/>
          </a:xfrm>
          <a:prstGeom prst="rect">
            <a:avLst/>
          </a:prstGeom>
        </p:spPr>
      </p:pic>
      <p:sp>
        <p:nvSpPr>
          <p:cNvPr id="5" name="Casella di testo 3">
            <a:extLst>
              <a:ext uri="{FF2B5EF4-FFF2-40B4-BE49-F238E27FC236}">
                <a16:creationId xmlns:a16="http://schemas.microsoft.com/office/drawing/2014/main" id="{DF1EB17F-43E1-44D4-89CE-85207DD25DF8}"/>
              </a:ext>
            </a:extLst>
          </p:cNvPr>
          <p:cNvSpPr txBox="1"/>
          <p:nvPr/>
        </p:nvSpPr>
        <p:spPr>
          <a:xfrm>
            <a:off x="9567208" y="5771036"/>
            <a:ext cx="2408892" cy="6437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GB" sz="1000" dirty="0">
                <a:solidFill>
                  <a:schemeClr val="tx1"/>
                </a:solidFill>
                <a:effectLst/>
                <a:latin typeface="Lato" panose="020F0502020204030203" pitchFamily="34" charset="0"/>
                <a:ea typeface="Batang" panose="02030600000101010101" pitchFamily="18" charset="-127"/>
              </a:rPr>
              <a:t>This project has received funding from the European Union’s Horizon 2020 research and innovation programme under grant agreement N°875542.</a:t>
            </a:r>
          </a:p>
        </p:txBody>
      </p:sp>
      <p:pic>
        <p:nvPicPr>
          <p:cNvPr id="6" name="Picture 5">
            <a:extLst>
              <a:ext uri="{FF2B5EF4-FFF2-40B4-BE49-F238E27FC236}">
                <a16:creationId xmlns:a16="http://schemas.microsoft.com/office/drawing/2014/main" id="{B02FE23F-00CB-4B74-9178-BD766AB742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532" y="5810959"/>
            <a:ext cx="2331725" cy="697993"/>
          </a:xfrm>
          <a:prstGeom prst="rect">
            <a:avLst/>
          </a:prstGeom>
        </p:spPr>
      </p:pic>
      <p:sp>
        <p:nvSpPr>
          <p:cNvPr id="7" name="TextBox 6">
            <a:extLst>
              <a:ext uri="{FF2B5EF4-FFF2-40B4-BE49-F238E27FC236}">
                <a16:creationId xmlns:a16="http://schemas.microsoft.com/office/drawing/2014/main" id="{2B171C2B-31C2-42C4-A730-3C082932DBB6}"/>
              </a:ext>
            </a:extLst>
          </p:cNvPr>
          <p:cNvSpPr txBox="1"/>
          <p:nvPr/>
        </p:nvSpPr>
        <p:spPr>
          <a:xfrm>
            <a:off x="499532" y="1611085"/>
            <a:ext cx="11039325" cy="3785652"/>
          </a:xfrm>
          <a:prstGeom prst="rect">
            <a:avLst/>
          </a:prstGeom>
          <a:noFill/>
        </p:spPr>
        <p:txBody>
          <a:bodyPr wrap="square" rtlCol="0">
            <a:spAutoFit/>
          </a:bodyPr>
          <a:lstStyle/>
          <a:p>
            <a:r>
              <a:rPr lang="en-GB" sz="1600" dirty="0"/>
              <a:t>Welcome to the Inclusive Design Log (Transport), which accompanies the Inclusive Design Toolkit (</a:t>
            </a:r>
            <a:r>
              <a:rPr lang="en-GB" sz="1600" dirty="0">
                <a:hlinkClick r:id="rId5"/>
              </a:rPr>
              <a:t>www.inclusivedesigntoolkit.com</a:t>
            </a:r>
            <a:r>
              <a:rPr lang="en-GB" sz="1600" dirty="0"/>
              <a:t>) section on the inclusive design of transport services (</a:t>
            </a:r>
            <a:r>
              <a:rPr lang="en-GB" sz="1600" dirty="0">
                <a:hlinkClick r:id="rId6"/>
              </a:rPr>
              <a:t>https://www.inclusivedesigntoolkit.com/transport_overview/</a:t>
            </a:r>
            <a:r>
              <a:rPr lang="en-GB" sz="1600" dirty="0"/>
              <a:t>). This log was produced by the University of Cambridge, Engineering Design Centre, as part of the DIGNITY project, funded by the European Union.</a:t>
            </a:r>
          </a:p>
          <a:p>
            <a:endParaRPr lang="en-GB" sz="1600" dirty="0"/>
          </a:p>
          <a:p>
            <a:r>
              <a:rPr lang="en-GB" sz="1600" dirty="0"/>
              <a:t>The next slide in this deck is called the PROJECT BOARD. This is like a visual table of contents for your project material, which can be used to navigate to the corresponding slides. Further instructions on navigating are given in the slide notes of the PROJECT BOARD, and online at </a:t>
            </a:r>
            <a:r>
              <a:rPr lang="en-GB" sz="1600" dirty="0">
                <a:hlinkClick r:id="rId7"/>
              </a:rPr>
              <a:t>www.inclusivedesigntoolkit.com/transport_log/</a:t>
            </a:r>
            <a:r>
              <a:rPr lang="en-GB" sz="1600" dirty="0"/>
              <a:t>.</a:t>
            </a:r>
          </a:p>
          <a:p>
            <a:endParaRPr lang="en-GB" sz="1600" dirty="0"/>
          </a:p>
          <a:p>
            <a:r>
              <a:rPr lang="en-GB" sz="1600" b="1" dirty="0"/>
              <a:t>Terms of use</a:t>
            </a:r>
          </a:p>
          <a:p>
            <a:endParaRPr lang="en-GB" sz="1600" dirty="0"/>
          </a:p>
          <a:p>
            <a:r>
              <a:rPr lang="en-GB" sz="1600" dirty="0"/>
              <a:t>This ‘Inclusive Design Log’ is not for resale. The University of Cambridge shall not be liable for any indirect or consequential damage, injury (whether loss of profit, loss of business, depletion of goodwill or otherwise), costs, expenses or other claims for consequential compensation whatsoever (howsoever caused) which arise out of or in connection with the use of this ‘Inclusive Design Log (Transport)’.</a:t>
            </a:r>
          </a:p>
        </p:txBody>
      </p:sp>
    </p:spTree>
    <p:extLst>
      <p:ext uri="{BB962C8B-B14F-4D97-AF65-F5344CB8AC3E}">
        <p14:creationId xmlns:p14="http://schemas.microsoft.com/office/powerpoint/2010/main" val="338692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200" b="1" dirty="0">
                <a:solidFill>
                  <a:schemeClr val="bg1"/>
                </a:solidFill>
              </a:rPr>
              <a:t>Understand user diversity</a:t>
            </a:r>
          </a:p>
        </p:txBody>
      </p:sp>
      <p:sp>
        <p:nvSpPr>
          <p:cNvPr id="6" name="Oval 5">
            <a:hlinkClick r:id="rId4" tooltip="View web guidance for this activity"/>
            <a:extLst>
              <a:ext uri="{FF2B5EF4-FFF2-40B4-BE49-F238E27FC236}">
                <a16:creationId xmlns:a16="http://schemas.microsoft.com/office/drawing/2014/main" id="{A154A5EA-FFDC-4A1A-B1D8-20F41D442010}"/>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1F304D39-0317-4718-9059-9C6D66259A9E}"/>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16C01C51-2C8E-44F3-8846-E5E46E62A10A}"/>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16C01C51-2C8E-44F3-8846-E5E46E62A10A}"/>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2496739E-BC35-40E2-BC67-999AE9B9F3F8}"/>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2496739E-BC35-40E2-BC67-999AE9B9F3F8}"/>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1C2C9687-F645-4EB0-B2DB-0DCEDF80519A}"/>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0CA9C945-B4A1-4C43-9774-B634443EF97E}"/>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896681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200" b="1" dirty="0">
                <a:solidFill>
                  <a:schemeClr val="bg1"/>
                </a:solidFill>
              </a:rPr>
              <a:t>Examine user journeys</a:t>
            </a:r>
          </a:p>
        </p:txBody>
      </p:sp>
      <p:sp>
        <p:nvSpPr>
          <p:cNvPr id="6" name="Oval 5">
            <a:hlinkClick r:id="rId4" tooltip="View web guidance for this activity"/>
            <a:extLst>
              <a:ext uri="{FF2B5EF4-FFF2-40B4-BE49-F238E27FC236}">
                <a16:creationId xmlns:a16="http://schemas.microsoft.com/office/drawing/2014/main" id="{56656779-252C-441F-8470-0F984BF4C253}"/>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A5E80602-3585-48FF-880B-C891A22D96B4}"/>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1677EE70-84F4-46F5-9B25-3FC91E4CF8B6}"/>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1677EE70-84F4-46F5-9B25-3FC91E4CF8B6}"/>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8D5B6652-44D7-498C-B455-EC4BFA14AA57}"/>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8D5B6652-44D7-498C-B455-EC4BFA14AA57}"/>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05B64FDE-5D06-4130-A126-D8222ADA1550}"/>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3A6633F3-3486-4AF1-A57C-CC47DE31E03B}"/>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2988749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200" b="1" dirty="0">
                <a:solidFill>
                  <a:schemeClr val="bg1"/>
                </a:solidFill>
              </a:rPr>
              <a:t>Capture wants &amp; needs</a:t>
            </a:r>
          </a:p>
        </p:txBody>
      </p:sp>
      <p:sp>
        <p:nvSpPr>
          <p:cNvPr id="6" name="Oval 5">
            <a:hlinkClick r:id="rId4" tooltip="View web guidance for this activity"/>
            <a:extLst>
              <a:ext uri="{FF2B5EF4-FFF2-40B4-BE49-F238E27FC236}">
                <a16:creationId xmlns:a16="http://schemas.microsoft.com/office/drawing/2014/main" id="{D85BB6D9-24E5-465D-AE02-4243B0BA9AE9}"/>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C4B0E8CB-692B-46F8-A8AF-D199702C4036}"/>
              </a:ext>
            </a:extLst>
          </p:cNvPr>
          <p:cNvSpPr>
            <a:spLocks noGrp="1"/>
          </p:cNvSpPr>
          <p:nvPr>
            <p:ph type="title"/>
          </p:nvPr>
        </p:nvSpPr>
        <p:spPr>
          <a:xfrm>
            <a:off x="6451600" y="141834"/>
            <a:ext cx="5530852" cy="358775"/>
          </a:xfrm>
        </p:spPr>
        <p:txBody>
          <a:bodyPr/>
          <a:lstStyle/>
          <a:p>
            <a:r>
              <a:rPr lang="en-GB" dirty="0"/>
              <a:t>Needs</a:t>
            </a:r>
          </a:p>
        </p:txBody>
      </p:sp>
      <p:graphicFrame>
        <p:nvGraphicFramePr>
          <p:cNvPr id="7" name="Table 32">
            <a:extLst>
              <a:ext uri="{FF2B5EF4-FFF2-40B4-BE49-F238E27FC236}">
                <a16:creationId xmlns:a16="http://schemas.microsoft.com/office/drawing/2014/main" id="{A3B89030-F199-4231-8D1F-3412E287A632}"/>
              </a:ext>
            </a:extLst>
          </p:cNvPr>
          <p:cNvGraphicFramePr>
            <a:graphicFrameLocks noGrp="1"/>
          </p:cNvGraphicFramePr>
          <p:nvPr>
            <p:extLst>
              <p:ext uri="{D42A27DB-BD31-4B8C-83A1-F6EECF244321}">
                <p14:modId xmlns:p14="http://schemas.microsoft.com/office/powerpoint/2010/main" val="2414170113"/>
              </p:ext>
            </p:extLst>
          </p:nvPr>
        </p:nvGraphicFramePr>
        <p:xfrm>
          <a:off x="6451600" y="613310"/>
          <a:ext cx="5598587" cy="5862600"/>
        </p:xfrm>
        <a:graphic>
          <a:graphicData uri="http://schemas.openxmlformats.org/drawingml/2006/table">
            <a:tbl>
              <a:tblPr firstRow="1" bandRow="1">
                <a:tableStyleId>{C083E6E3-FA7D-4D7B-A595-EF9225AFEA82}</a:tableStyleId>
              </a:tblPr>
              <a:tblGrid>
                <a:gridCol w="1087200">
                  <a:extLst>
                    <a:ext uri="{9D8B030D-6E8A-4147-A177-3AD203B41FA5}">
                      <a16:colId xmlns:a16="http://schemas.microsoft.com/office/drawing/2014/main" val="3869133727"/>
                    </a:ext>
                  </a:extLst>
                </a:gridCol>
                <a:gridCol w="2304098">
                  <a:extLst>
                    <a:ext uri="{9D8B030D-6E8A-4147-A177-3AD203B41FA5}">
                      <a16:colId xmlns:a16="http://schemas.microsoft.com/office/drawing/2014/main" val="1088655693"/>
                    </a:ext>
                  </a:extLst>
                </a:gridCol>
                <a:gridCol w="2207289">
                  <a:extLst>
                    <a:ext uri="{9D8B030D-6E8A-4147-A177-3AD203B41FA5}">
                      <a16:colId xmlns:a16="http://schemas.microsoft.com/office/drawing/2014/main" val="4249177709"/>
                    </a:ext>
                  </a:extLst>
                </a:gridCol>
              </a:tblGrid>
              <a:tr h="540000">
                <a:tc>
                  <a:txBody>
                    <a:bodyPr/>
                    <a:lstStyle/>
                    <a:p>
                      <a:pPr algn="ctr"/>
                      <a:r>
                        <a:rPr lang="en-GB" sz="1100" b="1" dirty="0">
                          <a:solidFill>
                            <a:srgbClr val="404040"/>
                          </a:solidFill>
                          <a:latin typeface="Arial" panose="020B0604020202020204" pitchFamily="34" charset="0"/>
                        </a:rPr>
                        <a:t>As a…</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100" b="1" dirty="0">
                          <a:solidFill>
                            <a:srgbClr val="404040"/>
                          </a:solidFill>
                          <a:latin typeface="Arial" panose="020B0604020202020204" pitchFamily="34" charset="0"/>
                        </a:rPr>
                        <a:t>I need..</a:t>
                      </a:r>
                    </a:p>
                  </a:txBody>
                  <a:tcPr marL="108000" marR="10800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100" b="1" dirty="0">
                          <a:solidFill>
                            <a:srgbClr val="404040"/>
                          </a:solidFill>
                          <a:latin typeface="Arial" panose="020B0604020202020204" pitchFamily="34" charset="0"/>
                        </a:rPr>
                        <a:t>or else…</a:t>
                      </a:r>
                    </a:p>
                  </a:txBody>
                  <a:tcPr marL="108000" marR="10800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extLst>
                  <a:ext uri="{0D108BD9-81ED-4DB2-BD59-A6C34878D82A}">
                    <a16:rowId xmlns:a16="http://schemas.microsoft.com/office/drawing/2014/main" val="3318678337"/>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404040"/>
                          </a:solidFill>
                          <a:latin typeface="Arial" panose="020B0604020202020204" pitchFamily="34" charset="0"/>
                        </a:rPr>
                        <a:t>Describe user / stakeholder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Describe need here</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Describe why the solution fails for this stakeholder if this need is not met</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0263925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5191268"/>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1203914"/>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53354546"/>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69320368"/>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71900082"/>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89225360"/>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68543850"/>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4928211"/>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1325724"/>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0840554"/>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5348520"/>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86985998"/>
                  </a:ext>
                </a:extLst>
              </a:tr>
            </a:tbl>
          </a:graphicData>
        </a:graphic>
      </p:graphicFrame>
      <p:sp>
        <p:nvSpPr>
          <p:cNvPr id="9" name="Title 2">
            <a:extLst>
              <a:ext uri="{FF2B5EF4-FFF2-40B4-BE49-F238E27FC236}">
                <a16:creationId xmlns:a16="http://schemas.microsoft.com/office/drawing/2014/main" id="{C4204803-4583-4E51-9715-C645A3582C5F}"/>
              </a:ext>
            </a:extLst>
          </p:cNvPr>
          <p:cNvSpPr txBox="1">
            <a:spLocks/>
          </p:cNvSpPr>
          <p:nvPr/>
        </p:nvSpPr>
        <p:spPr>
          <a:xfrm>
            <a:off x="702935" y="141834"/>
            <a:ext cx="5530851" cy="358775"/>
          </a:xfrm>
          <a:prstGeom prst="rect">
            <a:avLst/>
          </a:prstGeom>
        </p:spPr>
        <p:txBody>
          <a:bodyPr bIns="0"/>
          <a:lstStyle>
            <a:lvl1pPr algn="ctr" defTabSz="914400" rtl="0" eaLnBrk="1" latinLnBrk="0" hangingPunct="1">
              <a:lnSpc>
                <a:spcPct val="90000"/>
              </a:lnSpc>
              <a:spcBef>
                <a:spcPct val="0"/>
              </a:spcBef>
              <a:buNone/>
              <a:defRPr sz="2000" b="1" kern="1200">
                <a:solidFill>
                  <a:schemeClr val="accent1"/>
                </a:solidFill>
                <a:latin typeface="+mj-lt"/>
                <a:ea typeface="+mj-ea"/>
                <a:cs typeface="+mj-cs"/>
              </a:defRPr>
            </a:lvl1pPr>
          </a:lstStyle>
          <a:p>
            <a:r>
              <a:rPr lang="en-GB" dirty="0">
                <a:solidFill>
                  <a:schemeClr val="accent3"/>
                </a:solidFill>
              </a:rPr>
              <a:t>Wants</a:t>
            </a:r>
          </a:p>
        </p:txBody>
      </p:sp>
      <p:graphicFrame>
        <p:nvGraphicFramePr>
          <p:cNvPr id="10" name="Table 32">
            <a:extLst>
              <a:ext uri="{FF2B5EF4-FFF2-40B4-BE49-F238E27FC236}">
                <a16:creationId xmlns:a16="http://schemas.microsoft.com/office/drawing/2014/main" id="{3BE80100-9B66-4CCA-8276-B7FD87B1CA87}"/>
              </a:ext>
            </a:extLst>
          </p:cNvPr>
          <p:cNvGraphicFramePr>
            <a:graphicFrameLocks noGrp="1"/>
          </p:cNvGraphicFramePr>
          <p:nvPr>
            <p:extLst>
              <p:ext uri="{D42A27DB-BD31-4B8C-83A1-F6EECF244321}">
                <p14:modId xmlns:p14="http://schemas.microsoft.com/office/powerpoint/2010/main" val="4101615320"/>
              </p:ext>
            </p:extLst>
          </p:nvPr>
        </p:nvGraphicFramePr>
        <p:xfrm>
          <a:off x="702935" y="613310"/>
          <a:ext cx="5530851" cy="5694960"/>
        </p:xfrm>
        <a:graphic>
          <a:graphicData uri="http://schemas.openxmlformats.org/drawingml/2006/table">
            <a:tbl>
              <a:tblPr firstRow="1" bandRow="1">
                <a:tableStyleId>{C083E6E3-FA7D-4D7B-A595-EF9225AFEA82}</a:tableStyleId>
              </a:tblPr>
              <a:tblGrid>
                <a:gridCol w="1086419">
                  <a:extLst>
                    <a:ext uri="{9D8B030D-6E8A-4147-A177-3AD203B41FA5}">
                      <a16:colId xmlns:a16="http://schemas.microsoft.com/office/drawing/2014/main" val="3869133727"/>
                    </a:ext>
                  </a:extLst>
                </a:gridCol>
                <a:gridCol w="2237143">
                  <a:extLst>
                    <a:ext uri="{9D8B030D-6E8A-4147-A177-3AD203B41FA5}">
                      <a16:colId xmlns:a16="http://schemas.microsoft.com/office/drawing/2014/main" val="1088655693"/>
                    </a:ext>
                  </a:extLst>
                </a:gridCol>
                <a:gridCol w="2207289">
                  <a:extLst>
                    <a:ext uri="{9D8B030D-6E8A-4147-A177-3AD203B41FA5}">
                      <a16:colId xmlns:a16="http://schemas.microsoft.com/office/drawing/2014/main" val="4249177709"/>
                    </a:ext>
                  </a:extLst>
                </a:gridCol>
              </a:tblGrid>
              <a:tr h="540000">
                <a:tc>
                  <a:txBody>
                    <a:bodyPr/>
                    <a:lstStyle/>
                    <a:p>
                      <a:pPr algn="ctr"/>
                      <a:r>
                        <a:rPr lang="en-GB" sz="1100" b="1" dirty="0">
                          <a:solidFill>
                            <a:srgbClr val="404040"/>
                          </a:solidFill>
                          <a:latin typeface="Arial" panose="020B0604020202020204" pitchFamily="34" charset="0"/>
                        </a:rPr>
                        <a:t>As a…</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100" b="1" dirty="0">
                          <a:solidFill>
                            <a:srgbClr val="404040"/>
                          </a:solidFill>
                          <a:latin typeface="Arial" panose="020B0604020202020204" pitchFamily="34" charset="0"/>
                        </a:rPr>
                        <a:t>I would like…</a:t>
                      </a:r>
                    </a:p>
                  </a:txBody>
                  <a:tcPr marL="108000" marR="10800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100" b="1" dirty="0">
                          <a:solidFill>
                            <a:srgbClr val="404040"/>
                          </a:solidFill>
                          <a:latin typeface="Arial" panose="020B0604020202020204" pitchFamily="34" charset="0"/>
                        </a:rPr>
                        <a:t>because…</a:t>
                      </a:r>
                    </a:p>
                  </a:txBody>
                  <a:tcPr marL="108000" marR="10800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extLst>
                  <a:ext uri="{0D108BD9-81ED-4DB2-BD59-A6C34878D82A}">
                    <a16:rowId xmlns:a16="http://schemas.microsoft.com/office/drawing/2014/main" val="3318678337"/>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404040"/>
                          </a:solidFill>
                          <a:latin typeface="Arial" panose="020B0604020202020204" pitchFamily="34" charset="0"/>
                        </a:rPr>
                        <a:t>Describe user / stakeholder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Describe want here</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Describe why this is important to the stakeholder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02639256"/>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5191268"/>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1203914"/>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53354546"/>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69320368"/>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71900082"/>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89225360"/>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68543850"/>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4928211"/>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1325724"/>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0840554"/>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5348520"/>
                  </a:ext>
                </a:extLst>
              </a:tr>
              <a:tr h="360000">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86985998"/>
                  </a:ext>
                </a:extLst>
              </a:tr>
            </a:tbl>
          </a:graphicData>
        </a:graphic>
      </p:graphicFrame>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6CF5C94F-493D-4DA1-8AC0-A563EA781352}"/>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1" name="Slide Zoom 10">
                <a:hlinkClick r:id="rId6" action="ppaction://hlinksldjump"/>
                <a:extLst>
                  <a:ext uri="{FF2B5EF4-FFF2-40B4-BE49-F238E27FC236}">
                    <a16:creationId xmlns:a16="http://schemas.microsoft.com/office/drawing/2014/main" id="{6CF5C94F-493D-4DA1-8AC0-A563EA781352}"/>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0C389CEC-141A-457A-8187-1330EE5C509D}"/>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3" name="Slide Zoom 12">
                <a:hlinkClick r:id="rId9" action="ppaction://hlinksldjump"/>
                <a:extLst>
                  <a:ext uri="{FF2B5EF4-FFF2-40B4-BE49-F238E27FC236}">
                    <a16:creationId xmlns:a16="http://schemas.microsoft.com/office/drawing/2014/main" id="{0C389CEC-141A-457A-8187-1330EE5C509D}"/>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4" name="TextBox 13">
            <a:extLst>
              <a:ext uri="{FF2B5EF4-FFF2-40B4-BE49-F238E27FC236}">
                <a16:creationId xmlns:a16="http://schemas.microsoft.com/office/drawing/2014/main" id="{1E4D618C-6DD5-4D3B-AB8E-0990CBA8B44C}"/>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5" name="TextBox 14">
            <a:extLst>
              <a:ext uri="{FF2B5EF4-FFF2-40B4-BE49-F238E27FC236}">
                <a16:creationId xmlns:a16="http://schemas.microsoft.com/office/drawing/2014/main" id="{A65653FF-BBD8-4CD3-8EB8-63CEFE04DE1A}"/>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647572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200" b="1" dirty="0">
                <a:solidFill>
                  <a:schemeClr val="bg1"/>
                </a:solidFill>
              </a:rPr>
              <a:t>Involve users</a:t>
            </a:r>
          </a:p>
        </p:txBody>
      </p:sp>
      <p:sp>
        <p:nvSpPr>
          <p:cNvPr id="6" name="Oval 5">
            <a:hlinkClick r:id="rId4" tooltip="View web guidance for this activity"/>
            <a:extLst>
              <a:ext uri="{FF2B5EF4-FFF2-40B4-BE49-F238E27FC236}">
                <a16:creationId xmlns:a16="http://schemas.microsoft.com/office/drawing/2014/main" id="{702243D9-E675-47C4-B171-9AABCE8AB62F}"/>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E142F046-D6E0-4F71-B537-2252FB43CCED}"/>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82442071-41D9-41CE-A813-4DC16C5C03E9}"/>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82442071-41D9-41CE-A813-4DC16C5C03E9}"/>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8C727F7-2891-4113-A43C-3EBFF199F46F}"/>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E8C727F7-2891-4113-A43C-3EBFF199F46F}"/>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181A8614-6420-4DFB-9C75-E2C145AC7DE3}"/>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BD2C5590-B990-4BD9-A8A1-C09BF89088F5}"/>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855018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200" b="1" dirty="0">
                <a:solidFill>
                  <a:schemeClr val="bg1"/>
                </a:solidFill>
              </a:rPr>
              <a:t>Involve other stakeholders</a:t>
            </a:r>
          </a:p>
        </p:txBody>
      </p:sp>
      <p:sp>
        <p:nvSpPr>
          <p:cNvPr id="5" name="Oval 4">
            <a:hlinkClick r:id="rId4" tooltip="View web guidance for this activity"/>
            <a:extLst>
              <a:ext uri="{FF2B5EF4-FFF2-40B4-BE49-F238E27FC236}">
                <a16:creationId xmlns:a16="http://schemas.microsoft.com/office/drawing/2014/main" id="{7AB36603-033C-4C12-9E7A-EEF8080A1479}"/>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749FBE01-D995-4A99-BFA2-71C4FF63C9F0}"/>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13FECF0A-5D62-41AA-9C0D-C7A14813967D}"/>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13FECF0A-5D62-41AA-9C0D-C7A14813967D}"/>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61EF94BC-567D-4CA8-ADE8-D31F9D6FBB11}"/>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61EF94BC-567D-4CA8-ADE8-D31F9D6FBB11}"/>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9" name="TextBox 8">
            <a:extLst>
              <a:ext uri="{FF2B5EF4-FFF2-40B4-BE49-F238E27FC236}">
                <a16:creationId xmlns:a16="http://schemas.microsoft.com/office/drawing/2014/main" id="{13604798-4817-4D4B-8B7A-D2FC610B94E8}"/>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0" name="TextBox 9">
            <a:extLst>
              <a:ext uri="{FF2B5EF4-FFF2-40B4-BE49-F238E27FC236}">
                <a16:creationId xmlns:a16="http://schemas.microsoft.com/office/drawing/2014/main" id="{150BCE63-FD90-4987-A776-99B3A40DE681}"/>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7837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200" b="1" dirty="0">
                <a:solidFill>
                  <a:schemeClr val="bg1"/>
                </a:solidFill>
              </a:rPr>
              <a:t>Stimulate ideas</a:t>
            </a:r>
          </a:p>
        </p:txBody>
      </p:sp>
      <p:sp>
        <p:nvSpPr>
          <p:cNvPr id="6" name="Oval 5">
            <a:hlinkClick r:id="rId4" tooltip="View web guidance for this activity"/>
            <a:extLst>
              <a:ext uri="{FF2B5EF4-FFF2-40B4-BE49-F238E27FC236}">
                <a16:creationId xmlns:a16="http://schemas.microsoft.com/office/drawing/2014/main" id="{2F16F8FD-EF45-40DA-A7E5-79A65F9E526C}"/>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34D6D9FF-16FC-43D6-9BD5-D64A754AF26B}"/>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6CD3C88B-2E90-4438-919F-AFE259DB4EAF}"/>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6CD3C88B-2E90-4438-919F-AFE259DB4EAF}"/>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4E48258D-7EFA-496B-B761-7ADD5C0DD0BD}"/>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4E48258D-7EFA-496B-B761-7ADD5C0DD0BD}"/>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447FB110-D9D7-40C4-AE83-A42379094D2C}"/>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1FB4C384-AC37-48C8-8CA6-76B06BE92DDB}"/>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44519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200" b="1" dirty="0">
                <a:solidFill>
                  <a:schemeClr val="bg1"/>
                </a:solidFill>
              </a:rPr>
              <a:t>Develop &amp; refine ideas</a:t>
            </a:r>
          </a:p>
        </p:txBody>
      </p:sp>
      <p:sp>
        <p:nvSpPr>
          <p:cNvPr id="6" name="Oval 5">
            <a:hlinkClick r:id="rId4" tooltip="View web guidance for this activity"/>
            <a:extLst>
              <a:ext uri="{FF2B5EF4-FFF2-40B4-BE49-F238E27FC236}">
                <a16:creationId xmlns:a16="http://schemas.microsoft.com/office/drawing/2014/main" id="{66B5D088-4332-49DC-9A51-F3209DEC5DCE}"/>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25BAE4BD-98A0-424C-AB5B-9045E532480E}"/>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3E75688A-9CC6-494C-B548-B5B915EFDEC2}"/>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3E75688A-9CC6-494C-B548-B5B915EFDEC2}"/>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EC98370-30B8-4025-B52C-CCE1549316F2}"/>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CEC98370-30B8-4025-B52C-CCE1549316F2}"/>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30B7BA7D-521E-432E-8702-2A640FAAE873}"/>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245EDE7D-5773-4A9A-9DD4-C518EF3181E2}"/>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295005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200" b="1" dirty="0">
                <a:solidFill>
                  <a:schemeClr val="bg1"/>
                </a:solidFill>
              </a:rPr>
              <a:t>Make storyboards or prototypes</a:t>
            </a:r>
          </a:p>
        </p:txBody>
      </p:sp>
      <p:sp>
        <p:nvSpPr>
          <p:cNvPr id="6" name="Oval 5">
            <a:hlinkClick r:id="rId4" tooltip="View web guidance for this activity"/>
            <a:extLst>
              <a:ext uri="{FF2B5EF4-FFF2-40B4-BE49-F238E27FC236}">
                <a16:creationId xmlns:a16="http://schemas.microsoft.com/office/drawing/2014/main" id="{C73F214E-F14A-4F5E-9A69-19FA4D15D5CC}"/>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B7A4B2B3-4F0B-436B-99E3-DB9DC5CA98FD}"/>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5DA37E9C-6860-4504-BED4-FE985C689A74}"/>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5DA37E9C-6860-4504-BED4-FE985C689A74}"/>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B82BB6A3-0540-4311-BC6C-1A1F4ED5FE09}"/>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B82BB6A3-0540-4311-BC6C-1A1F4ED5FE09}"/>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A7B2520A-6D57-46ED-8099-6E50305B1453}"/>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B866FBEA-2B1D-4AE7-942D-3C09FB3ABF0A}"/>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487528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200" b="1" dirty="0">
                <a:solidFill>
                  <a:schemeClr val="bg1"/>
                </a:solidFill>
              </a:rPr>
              <a:t>Agree success criteria</a:t>
            </a:r>
          </a:p>
        </p:txBody>
      </p:sp>
      <p:sp>
        <p:nvSpPr>
          <p:cNvPr id="6" name="Oval 5">
            <a:hlinkClick r:id="rId4" tooltip="View web guidance for this activity"/>
            <a:extLst>
              <a:ext uri="{FF2B5EF4-FFF2-40B4-BE49-F238E27FC236}">
                <a16:creationId xmlns:a16="http://schemas.microsoft.com/office/drawing/2014/main" id="{E3592015-B04F-4819-9B0A-1AB35A59CF28}"/>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2B4B54C1-6B72-42E9-A565-AADF2AC844F9}"/>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7FA808DD-463E-477F-A572-A10C232066F8}"/>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7FA808DD-463E-477F-A572-A10C232066F8}"/>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22F869C-7CBB-4AE6-98FE-81FCAA993460}"/>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C22F869C-7CBB-4AE6-98FE-81FCAA993460}"/>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D5C93704-4D64-4EA1-989D-4CD9E26471EC}"/>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47A82F2F-AC0B-4657-982A-916D48ECA83C}"/>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742578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200" b="1" dirty="0">
                <a:solidFill>
                  <a:schemeClr val="bg1"/>
                </a:solidFill>
              </a:rPr>
              <a:t>Gather user feedback</a:t>
            </a:r>
          </a:p>
        </p:txBody>
      </p:sp>
      <p:sp>
        <p:nvSpPr>
          <p:cNvPr id="6" name="Oval 5">
            <a:hlinkClick r:id="rId4" tooltip="View web guidance for this activity"/>
            <a:extLst>
              <a:ext uri="{FF2B5EF4-FFF2-40B4-BE49-F238E27FC236}">
                <a16:creationId xmlns:a16="http://schemas.microsoft.com/office/drawing/2014/main" id="{229951C0-7B31-47F8-8A02-9C66AF072B2C}"/>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A34EE22F-F3ED-47BF-9CAC-6F88FABD026D}"/>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04ADDAAF-DA20-4843-8CCC-B6E50B7D5078}"/>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04ADDAAF-DA20-4843-8CCC-B6E50B7D5078}"/>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D631445-B49F-4911-89C3-CB6E53882F1D}"/>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ED631445-B49F-4911-89C3-CB6E53882F1D}"/>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D53EB318-A97C-4F42-8C36-54555C9B2BB3}"/>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17083A74-D388-4AC9-B071-EE4E7A43A15D}"/>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80827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12" name="Slide Zoom 111">
                <a:extLst>
                  <a:ext uri="{FF2B5EF4-FFF2-40B4-BE49-F238E27FC236}">
                    <a16:creationId xmlns:a16="http://schemas.microsoft.com/office/drawing/2014/main" id="{393982FA-FB31-4A4B-8B56-C9986C33E66C}"/>
                  </a:ext>
                </a:extLst>
              </p:cNvPr>
              <p:cNvGraphicFramePr>
                <a:graphicFrameLocks noChangeAspect="1"/>
              </p:cNvGraphicFramePr>
              <p:nvPr>
                <p:extLst>
                  <p:ext uri="{D42A27DB-BD31-4B8C-83A1-F6EECF244321}">
                    <p14:modId xmlns:p14="http://schemas.microsoft.com/office/powerpoint/2010/main" val="3909647880"/>
                  </p:ext>
                </p:extLst>
              </p:nvPr>
            </p:nvGraphicFramePr>
            <p:xfrm>
              <a:off x="6415288" y="616689"/>
              <a:ext cx="986400" cy="554850"/>
            </p:xfrm>
            <a:graphic>
              <a:graphicData uri="http://schemas.microsoft.com/office/powerpoint/2016/slidezoom">
                <pslz:sldZm>
                  <pslz:sldZmObj sldId="13292" cId="3855018017">
                    <pslz:zmPr id="{E2DEB449-A1F2-4EEF-9B66-2834C3A7E4CD}" returnToParent="0" transitionDur="1000">
                      <p166:blipFill xmlns:p166="http://schemas.microsoft.com/office/powerpoint/2016/6/main">
                        <a:blip r:embed="rId3"/>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12" name="Slide Zoom 111">
                <a:hlinkClick r:id="rId4" action="ppaction://hlinksldjump"/>
                <a:extLst>
                  <a:ext uri="{FF2B5EF4-FFF2-40B4-BE49-F238E27FC236}">
                    <a16:creationId xmlns:a16="http://schemas.microsoft.com/office/drawing/2014/main" id="{393982FA-FB31-4A4B-8B56-C9986C33E66C}"/>
                  </a:ext>
                </a:extLst>
              </p:cNvPr>
              <p:cNvPicPr>
                <a:picLocks noGrp="1" noRot="1" noChangeAspect="1" noMove="1" noResize="1" noEditPoints="1" noAdjustHandles="1" noChangeArrowheads="1" noChangeShapeType="1"/>
              </p:cNvPicPr>
              <p:nvPr/>
            </p:nvPicPr>
            <p:blipFill>
              <a:blip r:embed="rId5"/>
              <a:stretch>
                <a:fillRect/>
              </a:stretch>
            </p:blipFill>
            <p:spPr>
              <a:xfrm>
                <a:off x="6415288" y="616689"/>
                <a:ext cx="986400" cy="554850"/>
              </a:xfrm>
              <a:prstGeom prst="rect">
                <a:avLst/>
              </a:prstGeom>
              <a:ln w="12700">
                <a:solidFill>
                  <a:schemeClr val="tx1">
                    <a:lumMod val="75000"/>
                    <a:lumOff val="25000"/>
                  </a:schemeClr>
                </a:solidFill>
              </a:ln>
            </p:spPr>
          </p:pic>
        </mc:Fallback>
      </mc:AlternateContent>
      <p:sp>
        <p:nvSpPr>
          <p:cNvPr id="203" name="TextBox 202">
            <a:extLst>
              <a:ext uri="{FF2B5EF4-FFF2-40B4-BE49-F238E27FC236}">
                <a16:creationId xmlns:a16="http://schemas.microsoft.com/office/drawing/2014/main" id="{688E2B4B-35AE-45DA-BF4F-C2A03E246049}"/>
              </a:ext>
            </a:extLst>
          </p:cNvPr>
          <p:cNvSpPr txBox="1"/>
          <p:nvPr/>
        </p:nvSpPr>
        <p:spPr>
          <a:xfrm>
            <a:off x="4806260" y="125224"/>
            <a:ext cx="2327018" cy="322735"/>
          </a:xfrm>
          <a:prstGeom prst="rect">
            <a:avLst/>
          </a:prstGeom>
          <a:noFill/>
        </p:spPr>
        <p:txBody>
          <a:bodyPr wrap="none" lIns="14813" tIns="7407" rIns="14813" bIns="7407" rtlCol="0">
            <a:spAutoFit/>
          </a:bodyPr>
          <a:lstStyle/>
          <a:p>
            <a:pPr algn="ctr"/>
            <a:r>
              <a:rPr lang="en-GB" sz="2000" b="1" dirty="0"/>
              <a:t>PROJECT BOARD</a:t>
            </a:r>
          </a:p>
        </p:txBody>
      </p:sp>
      <mc:AlternateContent xmlns:mc="http://schemas.openxmlformats.org/markup-compatibility/2006" xmlns:pslz="http://schemas.microsoft.com/office/powerpoint/2016/slidezoom">
        <mc:Choice Requires="pslz">
          <p:graphicFrame>
            <p:nvGraphicFramePr>
              <p:cNvPr id="102" name="Slide Zoom 101">
                <a:extLst>
                  <a:ext uri="{FF2B5EF4-FFF2-40B4-BE49-F238E27FC236}">
                    <a16:creationId xmlns:a16="http://schemas.microsoft.com/office/drawing/2014/main" id="{464A0D23-4575-45B7-90BE-1D60195DDB6A}"/>
                  </a:ext>
                </a:extLst>
              </p:cNvPr>
              <p:cNvGraphicFramePr>
                <a:graphicFrameLocks noChangeAspect="1"/>
              </p:cNvGraphicFramePr>
              <p:nvPr>
                <p:extLst>
                  <p:ext uri="{D42A27DB-BD31-4B8C-83A1-F6EECF244321}">
                    <p14:modId xmlns:p14="http://schemas.microsoft.com/office/powerpoint/2010/main" val="1820184861"/>
                  </p:ext>
                </p:extLst>
              </p:nvPr>
            </p:nvGraphicFramePr>
            <p:xfrm>
              <a:off x="2762492" y="3631073"/>
              <a:ext cx="986400" cy="554850"/>
            </p:xfrm>
            <a:graphic>
              <a:graphicData uri="http://schemas.microsoft.com/office/powerpoint/2016/slidezoom">
                <pslz:sldZm>
                  <pslz:sldZmObj sldId="309" cId="1228368039">
                    <pslz:zmPr id="{CBFEFFE3-48C6-43A5-906B-070466F0BDC4}"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2" name="Slide Zoom 101">
                <a:hlinkClick r:id="rId11" action="ppaction://hlinksldjump"/>
                <a:extLst>
                  <a:ext uri="{FF2B5EF4-FFF2-40B4-BE49-F238E27FC236}">
                    <a16:creationId xmlns:a16="http://schemas.microsoft.com/office/drawing/2014/main" id="{464A0D23-4575-45B7-90BE-1D60195DDB6A}"/>
                  </a:ext>
                </a:extLst>
              </p:cNvPr>
              <p:cNvPicPr>
                <a:picLocks noGrp="1" noRot="1" noChangeAspect="1" noMove="1" noResize="1" noEditPoints="1" noAdjustHandles="1" noChangeArrowheads="1" noChangeShapeType="1"/>
              </p:cNvPicPr>
              <p:nvPr/>
            </p:nvPicPr>
            <p:blipFill>
              <a:blip r:embed="rId12"/>
              <a:stretch>
                <a:fillRect/>
              </a:stretch>
            </p:blipFill>
            <p:spPr>
              <a:xfrm>
                <a:off x="2762492" y="3631073"/>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04" name="Slide Zoom 103">
                <a:extLst>
                  <a:ext uri="{FF2B5EF4-FFF2-40B4-BE49-F238E27FC236}">
                    <a16:creationId xmlns:a16="http://schemas.microsoft.com/office/drawing/2014/main" id="{3BB370D8-7B6C-4D85-BEA5-129587E0F51E}"/>
                  </a:ext>
                </a:extLst>
              </p:cNvPr>
              <p:cNvGraphicFramePr>
                <a:graphicFrameLocks noChangeAspect="1"/>
              </p:cNvGraphicFramePr>
              <p:nvPr>
                <p:extLst>
                  <p:ext uri="{D42A27DB-BD31-4B8C-83A1-F6EECF244321}">
                    <p14:modId xmlns:p14="http://schemas.microsoft.com/office/powerpoint/2010/main" val="1741200367"/>
                  </p:ext>
                </p:extLst>
              </p:nvPr>
            </p:nvGraphicFramePr>
            <p:xfrm>
              <a:off x="2649220" y="2861310"/>
              <a:ext cx="986400" cy="554850"/>
            </p:xfrm>
            <a:graphic>
              <a:graphicData uri="http://schemas.microsoft.com/office/powerpoint/2016/slidezoom">
                <pslz:sldZm>
                  <pslz:sldZmObj sldId="13288" cId="4284199313">
                    <pslz:zmPr id="{7418338D-CF63-42F4-8823-372CEE193039}" returnToParent="0" transitionDur="1000">
                      <p166:blipFill xmlns:p166="http://schemas.microsoft.com/office/powerpoint/2016/6/main">
                        <a:blip r:embed="rId13"/>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4" name="Slide Zoom 103">
                <a:hlinkClick r:id="rId14" action="ppaction://hlinksldjump"/>
                <a:extLst>
                  <a:ext uri="{FF2B5EF4-FFF2-40B4-BE49-F238E27FC236}">
                    <a16:creationId xmlns:a16="http://schemas.microsoft.com/office/drawing/2014/main" id="{3BB370D8-7B6C-4D85-BEA5-129587E0F51E}"/>
                  </a:ext>
                </a:extLst>
              </p:cNvPr>
              <p:cNvPicPr>
                <a:picLocks noGrp="1" noRot="1" noChangeAspect="1" noMove="1" noResize="1" noEditPoints="1" noAdjustHandles="1" noChangeArrowheads="1" noChangeShapeType="1"/>
              </p:cNvPicPr>
              <p:nvPr/>
            </p:nvPicPr>
            <p:blipFill>
              <a:blip r:embed="rId15"/>
              <a:stretch>
                <a:fillRect/>
              </a:stretch>
            </p:blipFill>
            <p:spPr>
              <a:xfrm>
                <a:off x="2649220" y="286131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06" name="Slide Zoom 105">
                <a:extLst>
                  <a:ext uri="{FF2B5EF4-FFF2-40B4-BE49-F238E27FC236}">
                    <a16:creationId xmlns:a16="http://schemas.microsoft.com/office/drawing/2014/main" id="{77A8BA04-B36A-4435-8DC4-E5FF5AB33440}"/>
                  </a:ext>
                </a:extLst>
              </p:cNvPr>
              <p:cNvGraphicFramePr>
                <a:graphicFrameLocks noChangeAspect="1"/>
              </p:cNvGraphicFramePr>
              <p:nvPr>
                <p:extLst>
                  <p:ext uri="{D42A27DB-BD31-4B8C-83A1-F6EECF244321}">
                    <p14:modId xmlns:p14="http://schemas.microsoft.com/office/powerpoint/2010/main" val="3031796464"/>
                  </p:ext>
                </p:extLst>
              </p:nvPr>
            </p:nvGraphicFramePr>
            <p:xfrm>
              <a:off x="2766108" y="2078297"/>
              <a:ext cx="986400" cy="554850"/>
            </p:xfrm>
            <a:graphic>
              <a:graphicData uri="http://schemas.microsoft.com/office/powerpoint/2016/slidezoom">
                <pslz:sldZm>
                  <pslz:sldZmObj sldId="13289" cId="896681005">
                    <pslz:zmPr id="{E05178BC-204E-4F83-880F-EC3D9308A292}" returnToParent="0" transitionDur="1000">
                      <p166:blipFill xmlns:p166="http://schemas.microsoft.com/office/powerpoint/2016/6/main">
                        <a:blip r:embed="rId1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6" name="Slide Zoom 105">
                <a:hlinkClick r:id="rId17" action="ppaction://hlinksldjump"/>
                <a:extLst>
                  <a:ext uri="{FF2B5EF4-FFF2-40B4-BE49-F238E27FC236}">
                    <a16:creationId xmlns:a16="http://schemas.microsoft.com/office/drawing/2014/main" id="{77A8BA04-B36A-4435-8DC4-E5FF5AB33440}"/>
                  </a:ext>
                </a:extLst>
              </p:cNvPr>
              <p:cNvPicPr>
                <a:picLocks noGrp="1" noRot="1" noChangeAspect="1" noMove="1" noResize="1" noEditPoints="1" noAdjustHandles="1" noChangeArrowheads="1" noChangeShapeType="1"/>
              </p:cNvPicPr>
              <p:nvPr/>
            </p:nvPicPr>
            <p:blipFill>
              <a:blip r:embed="rId18"/>
              <a:stretch>
                <a:fillRect/>
              </a:stretch>
            </p:blipFill>
            <p:spPr>
              <a:xfrm>
                <a:off x="2766108" y="2078297"/>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08" name="Slide Zoom 107">
                <a:extLst>
                  <a:ext uri="{FF2B5EF4-FFF2-40B4-BE49-F238E27FC236}">
                    <a16:creationId xmlns:a16="http://schemas.microsoft.com/office/drawing/2014/main" id="{40FEDF44-8DA3-4C13-A6B8-7BD03F7B761B}"/>
                  </a:ext>
                </a:extLst>
              </p:cNvPr>
              <p:cNvGraphicFramePr>
                <a:graphicFrameLocks noChangeAspect="1"/>
              </p:cNvGraphicFramePr>
              <p:nvPr>
                <p:extLst>
                  <p:ext uri="{D42A27DB-BD31-4B8C-83A1-F6EECF244321}">
                    <p14:modId xmlns:p14="http://schemas.microsoft.com/office/powerpoint/2010/main" val="1928747610"/>
                  </p:ext>
                </p:extLst>
              </p:nvPr>
            </p:nvGraphicFramePr>
            <p:xfrm>
              <a:off x="3443800" y="1319952"/>
              <a:ext cx="986400" cy="554850"/>
            </p:xfrm>
            <a:graphic>
              <a:graphicData uri="http://schemas.microsoft.com/office/powerpoint/2016/slidezoom">
                <pslz:sldZm>
                  <pslz:sldZmObj sldId="13290" cId="2988749637">
                    <pslz:zmPr id="{7B43BD4C-5B63-4FE3-9E13-58E185D89596}" returnToParent="0" transitionDur="1000">
                      <p166:blipFill xmlns:p166="http://schemas.microsoft.com/office/powerpoint/2016/6/main">
                        <a:blip r:embed="rId19"/>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8" name="Slide Zoom 107">
                <a:hlinkClick r:id="rId20" action="ppaction://hlinksldjump"/>
                <a:extLst>
                  <a:ext uri="{FF2B5EF4-FFF2-40B4-BE49-F238E27FC236}">
                    <a16:creationId xmlns:a16="http://schemas.microsoft.com/office/drawing/2014/main" id="{40FEDF44-8DA3-4C13-A6B8-7BD03F7B761B}"/>
                  </a:ext>
                </a:extLst>
              </p:cNvPr>
              <p:cNvPicPr>
                <a:picLocks noGrp="1" noRot="1" noChangeAspect="1" noMove="1" noResize="1" noEditPoints="1" noAdjustHandles="1" noChangeArrowheads="1" noChangeShapeType="1"/>
              </p:cNvPicPr>
              <p:nvPr/>
            </p:nvPicPr>
            <p:blipFill>
              <a:blip r:embed="rId21"/>
              <a:stretch>
                <a:fillRect/>
              </a:stretch>
            </p:blipFill>
            <p:spPr>
              <a:xfrm>
                <a:off x="3443800" y="1319952"/>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14" name="Slide Zoom 113">
                <a:extLst>
                  <a:ext uri="{FF2B5EF4-FFF2-40B4-BE49-F238E27FC236}">
                    <a16:creationId xmlns:a16="http://schemas.microsoft.com/office/drawing/2014/main" id="{8669931A-F7BB-48A8-850D-0EAD278A2BE3}"/>
                  </a:ext>
                </a:extLst>
              </p:cNvPr>
              <p:cNvGraphicFramePr>
                <a:graphicFrameLocks noChangeAspect="1"/>
              </p:cNvGraphicFramePr>
              <p:nvPr>
                <p:extLst>
                  <p:ext uri="{D42A27DB-BD31-4B8C-83A1-F6EECF244321}">
                    <p14:modId xmlns:p14="http://schemas.microsoft.com/office/powerpoint/2010/main" val="3972723848"/>
                  </p:ext>
                </p:extLst>
              </p:nvPr>
            </p:nvGraphicFramePr>
            <p:xfrm>
              <a:off x="7592012" y="1116297"/>
              <a:ext cx="986400" cy="554850"/>
            </p:xfrm>
            <a:graphic>
              <a:graphicData uri="http://schemas.microsoft.com/office/powerpoint/2016/slidezoom">
                <pslz:sldZm>
                  <pslz:sldZmObj sldId="13293" cId="178379717">
                    <pslz:zmPr id="{1BA6ED3B-54AA-4C62-893F-039B0E644FC7}" returnToParent="0" transitionDur="1000">
                      <p166:blipFill xmlns:p166="http://schemas.microsoft.com/office/powerpoint/2016/6/main">
                        <a:blip r:embed="rId22"/>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14" name="Slide Zoom 113">
                <a:hlinkClick r:id="rId26" action="ppaction://hlinksldjump"/>
                <a:extLst>
                  <a:ext uri="{FF2B5EF4-FFF2-40B4-BE49-F238E27FC236}">
                    <a16:creationId xmlns:a16="http://schemas.microsoft.com/office/drawing/2014/main" id="{8669931A-F7BB-48A8-850D-0EAD278A2BE3}"/>
                  </a:ext>
                </a:extLst>
              </p:cNvPr>
              <p:cNvPicPr>
                <a:picLocks noGrp="1" noRot="1" noChangeAspect="1" noMove="1" noResize="1" noEditPoints="1" noAdjustHandles="1" noChangeArrowheads="1" noChangeShapeType="1"/>
              </p:cNvPicPr>
              <p:nvPr/>
            </p:nvPicPr>
            <p:blipFill>
              <a:blip r:embed="rId27"/>
              <a:stretch>
                <a:fillRect/>
              </a:stretch>
            </p:blipFill>
            <p:spPr>
              <a:xfrm>
                <a:off x="7592012" y="1116297"/>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16" name="Slide Zoom 115">
                <a:extLst>
                  <a:ext uri="{FF2B5EF4-FFF2-40B4-BE49-F238E27FC236}">
                    <a16:creationId xmlns:a16="http://schemas.microsoft.com/office/drawing/2014/main" id="{24C811A4-F268-4B3A-AD0E-35B3DEB40DD3}"/>
                  </a:ext>
                </a:extLst>
              </p:cNvPr>
              <p:cNvGraphicFramePr>
                <a:graphicFrameLocks noChangeAspect="1"/>
              </p:cNvGraphicFramePr>
              <p:nvPr>
                <p:extLst>
                  <p:ext uri="{D42A27DB-BD31-4B8C-83A1-F6EECF244321}">
                    <p14:modId xmlns:p14="http://schemas.microsoft.com/office/powerpoint/2010/main" val="2261686111"/>
                  </p:ext>
                </p:extLst>
              </p:nvPr>
            </p:nvGraphicFramePr>
            <p:xfrm>
              <a:off x="8384528" y="1841930"/>
              <a:ext cx="986400" cy="554850"/>
            </p:xfrm>
            <a:graphic>
              <a:graphicData uri="http://schemas.microsoft.com/office/powerpoint/2016/slidezoom">
                <pslz:sldZm>
                  <pslz:sldZmObj sldId="13294" cId="445190002">
                    <pslz:zmPr id="{A2FDF859-6D26-43C3-9218-B371FE4ABF4B}" returnToParent="0" transitionDur="1000">
                      <p166:blipFill xmlns:p166="http://schemas.microsoft.com/office/powerpoint/2016/6/main">
                        <a:blip r:embed="rId28"/>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16" name="Slide Zoom 115">
                <a:hlinkClick r:id="rId29" action="ppaction://hlinksldjump"/>
                <a:extLst>
                  <a:ext uri="{FF2B5EF4-FFF2-40B4-BE49-F238E27FC236}">
                    <a16:creationId xmlns:a16="http://schemas.microsoft.com/office/drawing/2014/main" id="{24C811A4-F268-4B3A-AD0E-35B3DEB40DD3}"/>
                  </a:ext>
                </a:extLst>
              </p:cNvPr>
              <p:cNvPicPr>
                <a:picLocks noGrp="1" noRot="1" noChangeAspect="1" noMove="1" noResize="1" noEditPoints="1" noAdjustHandles="1" noChangeArrowheads="1" noChangeShapeType="1"/>
              </p:cNvPicPr>
              <p:nvPr/>
            </p:nvPicPr>
            <p:blipFill>
              <a:blip r:embed="rId30"/>
              <a:stretch>
                <a:fillRect/>
              </a:stretch>
            </p:blipFill>
            <p:spPr>
              <a:xfrm>
                <a:off x="8384528" y="184193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18" name="Slide Zoom 117">
                <a:extLst>
                  <a:ext uri="{FF2B5EF4-FFF2-40B4-BE49-F238E27FC236}">
                    <a16:creationId xmlns:a16="http://schemas.microsoft.com/office/drawing/2014/main" id="{5AB0D5CD-03A1-4FFA-851C-393CE069936C}"/>
                  </a:ext>
                </a:extLst>
              </p:cNvPr>
              <p:cNvGraphicFramePr>
                <a:graphicFrameLocks noChangeAspect="1"/>
              </p:cNvGraphicFramePr>
              <p:nvPr>
                <p:extLst>
                  <p:ext uri="{D42A27DB-BD31-4B8C-83A1-F6EECF244321}">
                    <p14:modId xmlns:p14="http://schemas.microsoft.com/office/powerpoint/2010/main" val="4134948428"/>
                  </p:ext>
                </p:extLst>
              </p:nvPr>
            </p:nvGraphicFramePr>
            <p:xfrm>
              <a:off x="8518526" y="2718966"/>
              <a:ext cx="986400" cy="554850"/>
            </p:xfrm>
            <a:graphic>
              <a:graphicData uri="http://schemas.microsoft.com/office/powerpoint/2016/slidezoom">
                <pslz:sldZm>
                  <pslz:sldZmObj sldId="13295" cId="2950054584">
                    <pslz:zmPr id="{8352160C-9E62-4751-8E01-5AE12E26B3B7}" returnToParent="0" transitionDur="1000">
                      <p166:blipFill xmlns:p166="http://schemas.microsoft.com/office/powerpoint/2016/6/main">
                        <a:blip r:embed="rId31"/>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18" name="Slide Zoom 117">
                <a:hlinkClick r:id="rId32" action="ppaction://hlinksldjump"/>
                <a:extLst>
                  <a:ext uri="{FF2B5EF4-FFF2-40B4-BE49-F238E27FC236}">
                    <a16:creationId xmlns:a16="http://schemas.microsoft.com/office/drawing/2014/main" id="{5AB0D5CD-03A1-4FFA-851C-393CE069936C}"/>
                  </a:ext>
                </a:extLst>
              </p:cNvPr>
              <p:cNvPicPr>
                <a:picLocks noGrp="1" noRot="1" noChangeAspect="1" noMove="1" noResize="1" noEditPoints="1" noAdjustHandles="1" noChangeArrowheads="1" noChangeShapeType="1"/>
              </p:cNvPicPr>
              <p:nvPr/>
            </p:nvPicPr>
            <p:blipFill>
              <a:blip r:embed="rId33"/>
              <a:stretch>
                <a:fillRect/>
              </a:stretch>
            </p:blipFill>
            <p:spPr>
              <a:xfrm>
                <a:off x="8518526" y="2718966"/>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20" name="Slide Zoom 119">
                <a:extLst>
                  <a:ext uri="{FF2B5EF4-FFF2-40B4-BE49-F238E27FC236}">
                    <a16:creationId xmlns:a16="http://schemas.microsoft.com/office/drawing/2014/main" id="{2A7DE20A-E349-4089-A65E-78627D4470E7}"/>
                  </a:ext>
                </a:extLst>
              </p:cNvPr>
              <p:cNvGraphicFramePr>
                <a:graphicFrameLocks noChangeAspect="1"/>
              </p:cNvGraphicFramePr>
              <p:nvPr>
                <p:extLst>
                  <p:ext uri="{D42A27DB-BD31-4B8C-83A1-F6EECF244321}">
                    <p14:modId xmlns:p14="http://schemas.microsoft.com/office/powerpoint/2010/main" val="929897696"/>
                  </p:ext>
                </p:extLst>
              </p:nvPr>
            </p:nvGraphicFramePr>
            <p:xfrm>
              <a:off x="8475956" y="3603038"/>
              <a:ext cx="986400" cy="554850"/>
            </p:xfrm>
            <a:graphic>
              <a:graphicData uri="http://schemas.microsoft.com/office/powerpoint/2016/slidezoom">
                <pslz:sldZm>
                  <pslz:sldZmObj sldId="13296" cId="487528638">
                    <pslz:zmPr id="{15A28673-4B13-4C78-B5F7-B5E0B458C998}" returnToParent="0" transitionDur="1000">
                      <p166:blipFill xmlns:p166="http://schemas.microsoft.com/office/powerpoint/2016/6/main">
                        <a:blip r:embed="rId34"/>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20" name="Slide Zoom 119">
                <a:hlinkClick r:id="rId35" action="ppaction://hlinksldjump"/>
                <a:extLst>
                  <a:ext uri="{FF2B5EF4-FFF2-40B4-BE49-F238E27FC236}">
                    <a16:creationId xmlns:a16="http://schemas.microsoft.com/office/drawing/2014/main" id="{2A7DE20A-E349-4089-A65E-78627D4470E7}"/>
                  </a:ext>
                </a:extLst>
              </p:cNvPr>
              <p:cNvPicPr>
                <a:picLocks noGrp="1" noRot="1" noChangeAspect="1" noMove="1" noResize="1" noEditPoints="1" noAdjustHandles="1" noChangeArrowheads="1" noChangeShapeType="1"/>
              </p:cNvPicPr>
              <p:nvPr/>
            </p:nvPicPr>
            <p:blipFill>
              <a:blip r:embed="rId36"/>
              <a:stretch>
                <a:fillRect/>
              </a:stretch>
            </p:blipFill>
            <p:spPr>
              <a:xfrm>
                <a:off x="8475956" y="3603038"/>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26" name="Slide Zoom 125">
                <a:extLst>
                  <a:ext uri="{FF2B5EF4-FFF2-40B4-BE49-F238E27FC236}">
                    <a16:creationId xmlns:a16="http://schemas.microsoft.com/office/drawing/2014/main" id="{E42923AB-C482-4021-B604-2DAE53A01926}"/>
                  </a:ext>
                </a:extLst>
              </p:cNvPr>
              <p:cNvGraphicFramePr>
                <a:graphicFrameLocks noChangeAspect="1"/>
              </p:cNvGraphicFramePr>
              <p:nvPr>
                <p:extLst>
                  <p:ext uri="{D42A27DB-BD31-4B8C-83A1-F6EECF244321}">
                    <p14:modId xmlns:p14="http://schemas.microsoft.com/office/powerpoint/2010/main" val="612745854"/>
                  </p:ext>
                </p:extLst>
              </p:nvPr>
            </p:nvGraphicFramePr>
            <p:xfrm>
              <a:off x="5723670" y="6096495"/>
              <a:ext cx="986400" cy="554850"/>
            </p:xfrm>
            <a:graphic>
              <a:graphicData uri="http://schemas.microsoft.com/office/powerpoint/2016/slidezoom">
                <pslz:sldZm>
                  <pslz:sldZmObj sldId="13299" cId="3994999954">
                    <pslz:zmPr id="{1713C2B9-5474-4749-BDFE-BF16E7502580}" returnToParent="0" transitionDur="1000">
                      <p166:blipFill xmlns:p166="http://schemas.microsoft.com/office/powerpoint/2016/6/main">
                        <a:blip r:embed="rId3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26" name="Slide Zoom 125">
                <a:hlinkClick r:id="rId38" action="ppaction://hlinksldjump"/>
                <a:extLst>
                  <a:ext uri="{FF2B5EF4-FFF2-40B4-BE49-F238E27FC236}">
                    <a16:creationId xmlns:a16="http://schemas.microsoft.com/office/drawing/2014/main" id="{E42923AB-C482-4021-B604-2DAE53A01926}"/>
                  </a:ext>
                </a:extLst>
              </p:cNvPr>
              <p:cNvPicPr>
                <a:picLocks noGrp="1" noRot="1" noChangeAspect="1" noMove="1" noResize="1" noEditPoints="1" noAdjustHandles="1" noChangeArrowheads="1" noChangeShapeType="1"/>
              </p:cNvPicPr>
              <p:nvPr/>
            </p:nvPicPr>
            <p:blipFill>
              <a:blip r:embed="rId39"/>
              <a:stretch>
                <a:fillRect/>
              </a:stretch>
            </p:blipFill>
            <p:spPr>
              <a:xfrm>
                <a:off x="5723670" y="6096495"/>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24" name="Slide Zoom 123">
                <a:extLst>
                  <a:ext uri="{FF2B5EF4-FFF2-40B4-BE49-F238E27FC236}">
                    <a16:creationId xmlns:a16="http://schemas.microsoft.com/office/drawing/2014/main" id="{FFB8097E-C76B-4C70-BA74-23F0D6CEED79}"/>
                  </a:ext>
                </a:extLst>
              </p:cNvPr>
              <p:cNvGraphicFramePr>
                <a:graphicFrameLocks noChangeAspect="1"/>
              </p:cNvGraphicFramePr>
              <p:nvPr>
                <p:extLst>
                  <p:ext uri="{D42A27DB-BD31-4B8C-83A1-F6EECF244321}">
                    <p14:modId xmlns:p14="http://schemas.microsoft.com/office/powerpoint/2010/main" val="2789318000"/>
                  </p:ext>
                </p:extLst>
              </p:nvPr>
            </p:nvGraphicFramePr>
            <p:xfrm>
              <a:off x="6889672" y="5676900"/>
              <a:ext cx="986400" cy="554850"/>
            </p:xfrm>
            <a:graphic>
              <a:graphicData uri="http://schemas.microsoft.com/office/powerpoint/2016/slidezoom">
                <pslz:sldZm>
                  <pslz:sldZmObj sldId="13298" cId="3808271371">
                    <pslz:zmPr id="{7409E88F-E19D-4F00-893B-80A338E21B44}" returnToParent="0" transitionDur="1000">
                      <p166:blipFill xmlns:p166="http://schemas.microsoft.com/office/powerpoint/2016/6/main">
                        <a:blip r:embed="rId40"/>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24" name="Slide Zoom 123">
                <a:hlinkClick r:id="rId41" action="ppaction://hlinksldjump"/>
                <a:extLst>
                  <a:ext uri="{FF2B5EF4-FFF2-40B4-BE49-F238E27FC236}">
                    <a16:creationId xmlns:a16="http://schemas.microsoft.com/office/drawing/2014/main" id="{FFB8097E-C76B-4C70-BA74-23F0D6CEED79}"/>
                  </a:ext>
                </a:extLst>
              </p:cNvPr>
              <p:cNvPicPr>
                <a:picLocks noGrp="1" noRot="1" noChangeAspect="1" noMove="1" noResize="1" noEditPoints="1" noAdjustHandles="1" noChangeArrowheads="1" noChangeShapeType="1"/>
              </p:cNvPicPr>
              <p:nvPr/>
            </p:nvPicPr>
            <p:blipFill>
              <a:blip r:embed="rId42"/>
              <a:stretch>
                <a:fillRect/>
              </a:stretch>
            </p:blipFill>
            <p:spPr>
              <a:xfrm>
                <a:off x="6889672" y="567690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92" name="Slide Zoom 191">
                <a:extLst>
                  <a:ext uri="{FF2B5EF4-FFF2-40B4-BE49-F238E27FC236}">
                    <a16:creationId xmlns:a16="http://schemas.microsoft.com/office/drawing/2014/main" id="{6F9DC7F4-7D2F-467C-81DB-D8AD074D7D88}"/>
                  </a:ext>
                </a:extLst>
              </p:cNvPr>
              <p:cNvGraphicFramePr>
                <a:graphicFrameLocks noChangeAspect="1"/>
              </p:cNvGraphicFramePr>
              <p:nvPr>
                <p:extLst>
                  <p:ext uri="{D42A27DB-BD31-4B8C-83A1-F6EECF244321}">
                    <p14:modId xmlns:p14="http://schemas.microsoft.com/office/powerpoint/2010/main" val="3990227274"/>
                  </p:ext>
                </p:extLst>
              </p:nvPr>
            </p:nvGraphicFramePr>
            <p:xfrm>
              <a:off x="4557668" y="5676900"/>
              <a:ext cx="986400" cy="554850"/>
            </p:xfrm>
            <a:graphic>
              <a:graphicData uri="http://schemas.microsoft.com/office/powerpoint/2016/slidezoom">
                <pslz:sldZm>
                  <pslz:sldZmObj sldId="13300" cId="2314445990">
                    <pslz:zmPr id="{12978650-BE2E-4632-B65A-B40FA1AC189D}" returnToParent="0" transitionDur="1000">
                      <p166:blipFill xmlns:p166="http://schemas.microsoft.com/office/powerpoint/2016/6/main">
                        <a:blip r:embed="rId43"/>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92" name="Slide Zoom 191">
                <a:hlinkClick r:id="rId44" action="ppaction://hlinksldjump"/>
                <a:extLst>
                  <a:ext uri="{FF2B5EF4-FFF2-40B4-BE49-F238E27FC236}">
                    <a16:creationId xmlns:a16="http://schemas.microsoft.com/office/drawing/2014/main" id="{6F9DC7F4-7D2F-467C-81DB-D8AD074D7D88}"/>
                  </a:ext>
                </a:extLst>
              </p:cNvPr>
              <p:cNvPicPr>
                <a:picLocks noGrp="1" noRot="1" noChangeAspect="1" noMove="1" noResize="1" noEditPoints="1" noAdjustHandles="1" noChangeArrowheads="1" noChangeShapeType="1"/>
              </p:cNvPicPr>
              <p:nvPr/>
            </p:nvPicPr>
            <p:blipFill>
              <a:blip r:embed="rId45"/>
              <a:stretch>
                <a:fillRect/>
              </a:stretch>
            </p:blipFill>
            <p:spPr>
              <a:xfrm>
                <a:off x="4557668" y="567690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22" name="Slide Zoom 121">
                <a:extLst>
                  <a:ext uri="{FF2B5EF4-FFF2-40B4-BE49-F238E27FC236}">
                    <a16:creationId xmlns:a16="http://schemas.microsoft.com/office/drawing/2014/main" id="{1538A1CC-6174-4E66-BF02-F1C0AAAFDD95}"/>
                  </a:ext>
                </a:extLst>
              </p:cNvPr>
              <p:cNvGraphicFramePr>
                <a:graphicFrameLocks noChangeAspect="1"/>
              </p:cNvGraphicFramePr>
              <p:nvPr>
                <p:extLst>
                  <p:ext uri="{D42A27DB-BD31-4B8C-83A1-F6EECF244321}">
                    <p14:modId xmlns:p14="http://schemas.microsoft.com/office/powerpoint/2010/main" val="863007435"/>
                  </p:ext>
                </p:extLst>
              </p:nvPr>
            </p:nvGraphicFramePr>
            <p:xfrm>
              <a:off x="7896562" y="4993349"/>
              <a:ext cx="986400" cy="554850"/>
            </p:xfrm>
            <a:graphic>
              <a:graphicData uri="http://schemas.microsoft.com/office/powerpoint/2016/slidezoom">
                <pslz:sldZm>
                  <pslz:sldZmObj sldId="13297" cId="742578579">
                    <pslz:zmPr id="{BF58C196-9FD1-4FC9-A4F9-C6B66FE6F5B0}" returnToParent="0" transitionDur="1000">
                      <p166:blipFill xmlns:p166="http://schemas.microsoft.com/office/powerpoint/2016/6/main">
                        <a:blip r:embed="rId4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22" name="Slide Zoom 121">
                <a:hlinkClick r:id="rId47" action="ppaction://hlinksldjump"/>
                <a:extLst>
                  <a:ext uri="{FF2B5EF4-FFF2-40B4-BE49-F238E27FC236}">
                    <a16:creationId xmlns:a16="http://schemas.microsoft.com/office/drawing/2014/main" id="{1538A1CC-6174-4E66-BF02-F1C0AAAFDD95}"/>
                  </a:ext>
                </a:extLst>
              </p:cNvPr>
              <p:cNvPicPr>
                <a:picLocks noGrp="1" noRot="1" noChangeAspect="1" noMove="1" noResize="1" noEditPoints="1" noAdjustHandles="1" noChangeArrowheads="1" noChangeShapeType="1"/>
              </p:cNvPicPr>
              <p:nvPr/>
            </p:nvPicPr>
            <p:blipFill>
              <a:blip r:embed="rId48"/>
              <a:stretch>
                <a:fillRect/>
              </a:stretch>
            </p:blipFill>
            <p:spPr>
              <a:xfrm>
                <a:off x="7896562" y="4993349"/>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94" name="Slide Zoom 193">
                <a:extLst>
                  <a:ext uri="{FF2B5EF4-FFF2-40B4-BE49-F238E27FC236}">
                    <a16:creationId xmlns:a16="http://schemas.microsoft.com/office/drawing/2014/main" id="{B521B770-1D10-409F-9BA4-F0F664589436}"/>
                  </a:ext>
                </a:extLst>
              </p:cNvPr>
              <p:cNvGraphicFramePr>
                <a:graphicFrameLocks noChangeAspect="1"/>
              </p:cNvGraphicFramePr>
              <p:nvPr>
                <p:extLst>
                  <p:ext uri="{D42A27DB-BD31-4B8C-83A1-F6EECF244321}">
                    <p14:modId xmlns:p14="http://schemas.microsoft.com/office/powerpoint/2010/main" val="543408207"/>
                  </p:ext>
                </p:extLst>
              </p:nvPr>
            </p:nvGraphicFramePr>
            <p:xfrm>
              <a:off x="3550779" y="4993349"/>
              <a:ext cx="986400" cy="554850"/>
            </p:xfrm>
            <a:graphic>
              <a:graphicData uri="http://schemas.microsoft.com/office/powerpoint/2016/slidezoom">
                <pslz:sldZm>
                  <pslz:sldZmObj sldId="13301" cId="1635349836">
                    <pslz:zmPr id="{E69E76F9-6879-4DA7-8E06-BC7B32F96D43}" returnToParent="0" transitionDur="1000">
                      <p166:blipFill xmlns:p166="http://schemas.microsoft.com/office/powerpoint/2016/6/main">
                        <a:blip r:embed="rId49"/>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94" name="Slide Zoom 193">
                <a:hlinkClick r:id="rId50" action="ppaction://hlinksldjump"/>
                <a:extLst>
                  <a:ext uri="{FF2B5EF4-FFF2-40B4-BE49-F238E27FC236}">
                    <a16:creationId xmlns:a16="http://schemas.microsoft.com/office/drawing/2014/main" id="{B521B770-1D10-409F-9BA4-F0F664589436}"/>
                  </a:ext>
                </a:extLst>
              </p:cNvPr>
              <p:cNvPicPr>
                <a:picLocks noGrp="1" noRot="1" noChangeAspect="1" noMove="1" noResize="1" noEditPoints="1" noAdjustHandles="1" noChangeArrowheads="1" noChangeShapeType="1"/>
              </p:cNvPicPr>
              <p:nvPr/>
            </p:nvPicPr>
            <p:blipFill>
              <a:blip r:embed="rId51"/>
              <a:stretch>
                <a:fillRect/>
              </a:stretch>
            </p:blipFill>
            <p:spPr>
              <a:xfrm>
                <a:off x="3550779" y="4993349"/>
                <a:ext cx="986400" cy="554850"/>
              </a:xfrm>
              <a:prstGeom prst="rect">
                <a:avLst/>
              </a:prstGeom>
              <a:ln w="12700">
                <a:solidFill>
                  <a:schemeClr val="tx1">
                    <a:lumMod val="75000"/>
                    <a:lumOff val="25000"/>
                  </a:schemeClr>
                </a:solidFill>
              </a:ln>
            </p:spPr>
          </p:pic>
        </mc:Fallback>
      </mc:AlternateContent>
      <p:sp>
        <p:nvSpPr>
          <p:cNvPr id="4" name="TextBox 3">
            <a:extLst>
              <a:ext uri="{FF2B5EF4-FFF2-40B4-BE49-F238E27FC236}">
                <a16:creationId xmlns:a16="http://schemas.microsoft.com/office/drawing/2014/main" id="{163E74D0-CDDA-45A4-9B12-8074D1A4DAB6}"/>
              </a:ext>
            </a:extLst>
          </p:cNvPr>
          <p:cNvSpPr txBox="1"/>
          <p:nvPr/>
        </p:nvSpPr>
        <p:spPr>
          <a:xfrm>
            <a:off x="9525299" y="211377"/>
            <a:ext cx="2457151" cy="1169551"/>
          </a:xfrm>
          <a:prstGeom prst="rect">
            <a:avLst/>
          </a:prstGeom>
          <a:noFill/>
        </p:spPr>
        <p:txBody>
          <a:bodyPr wrap="square" rtlCol="0">
            <a:spAutoFit/>
          </a:bodyPr>
          <a:lstStyle/>
          <a:p>
            <a:r>
              <a:rPr lang="en-GB" sz="1400" dirty="0"/>
              <a:t>More detailed instructions are shown in the slide notes</a:t>
            </a:r>
          </a:p>
          <a:p>
            <a:r>
              <a:rPr lang="en-GB" sz="1400" dirty="0"/>
              <a:t>and also online at </a:t>
            </a:r>
            <a:r>
              <a:rPr lang="en-GB" sz="1400" dirty="0">
                <a:hlinkClick r:id="rId52"/>
              </a:rPr>
              <a:t>http://www.inclusivedesigntoolkit.com/transport_log/</a:t>
            </a:r>
            <a:r>
              <a:rPr lang="en-GB" sz="1400" dirty="0"/>
              <a:t> </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BB95B355-1E90-41C2-8AEE-84ACF24649B0}"/>
                  </a:ext>
                </a:extLst>
              </p:cNvPr>
              <p:cNvGraphicFramePr>
                <a:graphicFrameLocks noChangeAspect="1"/>
              </p:cNvGraphicFramePr>
              <p:nvPr>
                <p:extLst>
                  <p:ext uri="{D42A27DB-BD31-4B8C-83A1-F6EECF244321}">
                    <p14:modId xmlns:p14="http://schemas.microsoft.com/office/powerpoint/2010/main" val="3557495015"/>
                  </p:ext>
                </p:extLst>
              </p:nvPr>
            </p:nvGraphicFramePr>
            <p:xfrm>
              <a:off x="119221" y="2583885"/>
              <a:ext cx="986400" cy="554850"/>
            </p:xfrm>
            <a:graphic>
              <a:graphicData uri="http://schemas.microsoft.com/office/powerpoint/2016/slidezoom">
                <pslz:sldZm>
                  <pslz:sldZmObj sldId="13318" cId="870395100">
                    <pslz:zmPr id="{0C15C3A0-FAFC-4C1D-917D-40A77E3C4964}" returnToParent="0" transitionDur="1000">
                      <p166:blipFill xmlns:p166="http://schemas.microsoft.com/office/powerpoint/2016/6/main">
                        <a:blip r:embed="rId53"/>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 name="Slide Zoom 2">
                <a:hlinkClick r:id="rId54" action="ppaction://hlinksldjump"/>
                <a:extLst>
                  <a:ext uri="{FF2B5EF4-FFF2-40B4-BE49-F238E27FC236}">
                    <a16:creationId xmlns:a16="http://schemas.microsoft.com/office/drawing/2014/main" id="{BB95B355-1E90-41C2-8AEE-84ACF24649B0}"/>
                  </a:ext>
                </a:extLst>
              </p:cNvPr>
              <p:cNvPicPr>
                <a:picLocks noGrp="1" noRot="1" noChangeAspect="1" noMove="1" noResize="1" noEditPoints="1" noAdjustHandles="1" noChangeArrowheads="1" noChangeShapeType="1"/>
              </p:cNvPicPr>
              <p:nvPr/>
            </p:nvPicPr>
            <p:blipFill>
              <a:blip r:embed="rId55"/>
              <a:stretch>
                <a:fillRect/>
              </a:stretch>
            </p:blipFill>
            <p:spPr>
              <a:xfrm>
                <a:off x="119221" y="2583885"/>
                <a:ext cx="986400" cy="554850"/>
              </a:xfrm>
              <a:prstGeom prst="rect">
                <a:avLst/>
              </a:prstGeom>
              <a:ln w="12700">
                <a:solidFill>
                  <a:schemeClr val="tx1">
                    <a:lumMod val="75000"/>
                    <a:lumOff val="25000"/>
                  </a:schemeClr>
                </a:solidFill>
              </a:ln>
            </p:spPr>
          </p:pic>
        </mc:Fallback>
      </mc:AlternateContent>
      <p:sp>
        <p:nvSpPr>
          <p:cNvPr id="5" name="TextBox 4">
            <a:extLst>
              <a:ext uri="{FF2B5EF4-FFF2-40B4-BE49-F238E27FC236}">
                <a16:creationId xmlns:a16="http://schemas.microsoft.com/office/drawing/2014/main" id="{8A214269-EADA-4D58-997E-860F4EDDA785}"/>
              </a:ext>
            </a:extLst>
          </p:cNvPr>
          <p:cNvSpPr txBox="1"/>
          <p:nvPr/>
        </p:nvSpPr>
        <p:spPr>
          <a:xfrm>
            <a:off x="69996" y="2078297"/>
            <a:ext cx="1092082" cy="400110"/>
          </a:xfrm>
          <a:prstGeom prst="rect">
            <a:avLst/>
          </a:prstGeom>
          <a:noFill/>
        </p:spPr>
        <p:txBody>
          <a:bodyPr wrap="square" rtlCol="0">
            <a:spAutoFit/>
          </a:bodyPr>
          <a:lstStyle/>
          <a:p>
            <a:r>
              <a:rPr lang="en-GB" sz="1000" dirty="0"/>
              <a:t>Stakeholder map templates</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6BDF8EA5-02B2-4E20-812E-DC84417B7702}"/>
                  </a:ext>
                </a:extLst>
              </p:cNvPr>
              <p:cNvGraphicFramePr>
                <a:graphicFrameLocks noChangeAspect="1"/>
              </p:cNvGraphicFramePr>
              <p:nvPr>
                <p:extLst>
                  <p:ext uri="{D42A27DB-BD31-4B8C-83A1-F6EECF244321}">
                    <p14:modId xmlns:p14="http://schemas.microsoft.com/office/powerpoint/2010/main" val="1757413208"/>
                  </p:ext>
                </p:extLst>
              </p:nvPr>
            </p:nvGraphicFramePr>
            <p:xfrm>
              <a:off x="112232" y="3252471"/>
              <a:ext cx="986400" cy="554850"/>
            </p:xfrm>
            <a:graphic>
              <a:graphicData uri="http://schemas.microsoft.com/office/powerpoint/2016/slidezoom">
                <pslz:sldZm>
                  <pslz:sldZmObj sldId="13319" cId="3163766100">
                    <pslz:zmPr id="{83908A5B-69DF-49D3-8840-152450FB9186}" returnToParent="0" transitionDur="1000">
                      <p166:blipFill xmlns:p166="http://schemas.microsoft.com/office/powerpoint/2016/6/main">
                        <a:blip r:embed="rId5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6" name="Slide Zoom 5">
                <a:hlinkClick r:id="rId57" action="ppaction://hlinksldjump"/>
                <a:extLst>
                  <a:ext uri="{FF2B5EF4-FFF2-40B4-BE49-F238E27FC236}">
                    <a16:creationId xmlns:a16="http://schemas.microsoft.com/office/drawing/2014/main" id="{6BDF8EA5-02B2-4E20-812E-DC84417B7702}"/>
                  </a:ext>
                </a:extLst>
              </p:cNvPr>
              <p:cNvPicPr>
                <a:picLocks noGrp="1" noRot="1" noChangeAspect="1" noMove="1" noResize="1" noEditPoints="1" noAdjustHandles="1" noChangeArrowheads="1" noChangeShapeType="1"/>
              </p:cNvPicPr>
              <p:nvPr/>
            </p:nvPicPr>
            <p:blipFill>
              <a:blip r:embed="rId58"/>
              <a:stretch>
                <a:fillRect/>
              </a:stretch>
            </p:blipFill>
            <p:spPr>
              <a:xfrm>
                <a:off x="112232" y="3252471"/>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8" name="done">
                <a:extLst>
                  <a:ext uri="{FF2B5EF4-FFF2-40B4-BE49-F238E27FC236}">
                    <a16:creationId xmlns:a16="http://schemas.microsoft.com/office/drawing/2014/main" id="{56ABAB76-7703-4F3D-A0E0-D6DE503FD7AC}"/>
                  </a:ext>
                </a:extLst>
              </p:cNvPr>
              <p:cNvGraphicFramePr>
                <a:graphicFrameLocks noChangeAspect="1"/>
              </p:cNvGraphicFramePr>
              <p:nvPr>
                <p:extLst>
                  <p:ext uri="{D42A27DB-BD31-4B8C-83A1-F6EECF244321}">
                    <p14:modId xmlns:p14="http://schemas.microsoft.com/office/powerpoint/2010/main" val="2262117538"/>
                  </p:ext>
                </p:extLst>
              </p:nvPr>
            </p:nvGraphicFramePr>
            <p:xfrm>
              <a:off x="5593447" y="2870800"/>
              <a:ext cx="986400" cy="554849"/>
            </p:xfrm>
            <a:graphic>
              <a:graphicData uri="http://schemas.microsoft.com/office/powerpoint/2016/slidezoom">
                <pslz:sldZm>
                  <pslz:sldZmObj sldId="344" cId="1929998869">
                    <pslz:zmPr id="{FBC2CC57-51E1-4B5C-BDD7-8B0B29AD2092}" returnToParent="0" transitionDur="1000">
                      <p166:blipFill xmlns:p166="http://schemas.microsoft.com/office/powerpoint/2016/6/main">
                        <a:blip r:embed="rId59"/>
                        <a:stretch>
                          <a:fillRect/>
                        </a:stretch>
                      </p166:blipFill>
                      <p166:spPr xmlns:p166="http://schemas.microsoft.com/office/powerpoint/2016/6/main">
                        <a:xfrm>
                          <a:off x="0" y="0"/>
                          <a:ext cx="986400" cy="554849"/>
                        </a:xfrm>
                        <a:prstGeom prst="rect">
                          <a:avLst/>
                        </a:prstGeom>
                        <a:ln w="12700">
                          <a:solidFill>
                            <a:schemeClr val="tx1">
                              <a:lumMod val="75000"/>
                              <a:lumOff val="25000"/>
                            </a:schemeClr>
                          </a:solidFill>
                        </a:ln>
                      </p166:spPr>
                    </pslz:zmPr>
                  </pslz:sldZmObj>
                </pslz:sldZm>
              </a:graphicData>
            </a:graphic>
          </p:graphicFrame>
        </mc:Choice>
        <mc:Fallback xmlns="">
          <p:pic>
            <p:nvPicPr>
              <p:cNvPr id="38" name="done">
                <a:hlinkClick r:id="rId60" action="ppaction://hlinksldjump"/>
                <a:extLst>
                  <a:ext uri="{FF2B5EF4-FFF2-40B4-BE49-F238E27FC236}">
                    <a16:creationId xmlns:a16="http://schemas.microsoft.com/office/drawing/2014/main" id="{56ABAB76-7703-4F3D-A0E0-D6DE503FD7AC}"/>
                  </a:ext>
                </a:extLst>
              </p:cNvPr>
              <p:cNvPicPr>
                <a:picLocks noGrp="1" noRot="1" noChangeAspect="1" noMove="1" noResize="1" noEditPoints="1" noAdjustHandles="1" noChangeArrowheads="1" noChangeShapeType="1"/>
              </p:cNvPicPr>
              <p:nvPr/>
            </p:nvPicPr>
            <p:blipFill>
              <a:blip r:embed="rId61"/>
              <a:stretch>
                <a:fillRect/>
              </a:stretch>
            </p:blipFill>
            <p:spPr>
              <a:xfrm>
                <a:off x="5593447" y="2870800"/>
                <a:ext cx="986400" cy="554849"/>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9" name="done">
                <a:extLst>
                  <a:ext uri="{FF2B5EF4-FFF2-40B4-BE49-F238E27FC236}">
                    <a16:creationId xmlns:a16="http://schemas.microsoft.com/office/drawing/2014/main" id="{15793BD4-21A7-42EA-BDD5-09C0BE893983}"/>
                  </a:ext>
                </a:extLst>
              </p:cNvPr>
              <p:cNvGraphicFramePr>
                <a:graphicFrameLocks noChangeAspect="1"/>
              </p:cNvGraphicFramePr>
              <p:nvPr>
                <p:extLst>
                  <p:ext uri="{D42A27DB-BD31-4B8C-83A1-F6EECF244321}">
                    <p14:modId xmlns:p14="http://schemas.microsoft.com/office/powerpoint/2010/main" val="1806463174"/>
                  </p:ext>
                </p:extLst>
              </p:nvPr>
            </p:nvGraphicFramePr>
            <p:xfrm>
              <a:off x="5593447" y="3703252"/>
              <a:ext cx="986400" cy="554850"/>
            </p:xfrm>
            <a:graphic>
              <a:graphicData uri="http://schemas.microsoft.com/office/powerpoint/2016/slidezoom">
                <pslz:sldZm>
                  <pslz:sldZmObj sldId="13320" cId="3670923222">
                    <pslz:zmPr id="{1D133B7D-DF78-4198-88BF-6F07ECB56F99}" returnToParent="0" transitionDur="1000">
                      <p166:blipFill xmlns:p166="http://schemas.microsoft.com/office/powerpoint/2016/6/main">
                        <a:blip r:embed="rId62"/>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9" name="done">
                <a:hlinkClick r:id="rId63" action="ppaction://hlinksldjump"/>
                <a:extLst>
                  <a:ext uri="{FF2B5EF4-FFF2-40B4-BE49-F238E27FC236}">
                    <a16:creationId xmlns:a16="http://schemas.microsoft.com/office/drawing/2014/main" id="{15793BD4-21A7-42EA-BDD5-09C0BE893983}"/>
                  </a:ext>
                </a:extLst>
              </p:cNvPr>
              <p:cNvPicPr>
                <a:picLocks noGrp="1" noRot="1" noChangeAspect="1" noMove="1" noResize="1" noEditPoints="1" noAdjustHandles="1" noChangeArrowheads="1" noChangeShapeType="1"/>
              </p:cNvPicPr>
              <p:nvPr/>
            </p:nvPicPr>
            <p:blipFill>
              <a:blip r:embed="rId64"/>
              <a:stretch>
                <a:fillRect/>
              </a:stretch>
            </p:blipFill>
            <p:spPr>
              <a:xfrm>
                <a:off x="5593447" y="3703252"/>
                <a:ext cx="986400" cy="554850"/>
              </a:xfrm>
              <a:prstGeom prst="rect">
                <a:avLst/>
              </a:prstGeom>
              <a:ln w="12700">
                <a:solidFill>
                  <a:schemeClr val="tx1">
                    <a:lumMod val="75000"/>
                    <a:lumOff val="25000"/>
                  </a:schemeClr>
                </a:solidFill>
              </a:ln>
            </p:spPr>
          </p:pic>
        </mc:Fallback>
      </mc:AlternateContent>
      <p:sp>
        <p:nvSpPr>
          <p:cNvPr id="25" name="TextBox 24">
            <a:extLst>
              <a:ext uri="{FF2B5EF4-FFF2-40B4-BE49-F238E27FC236}">
                <a16:creationId xmlns:a16="http://schemas.microsoft.com/office/drawing/2014/main" id="{9F1DD45C-225E-43FB-8DB7-29A9EACAF09A}"/>
              </a:ext>
            </a:extLst>
          </p:cNvPr>
          <p:cNvSpPr txBox="1"/>
          <p:nvPr/>
        </p:nvSpPr>
        <p:spPr>
          <a:xfrm>
            <a:off x="167688" y="211377"/>
            <a:ext cx="2695276" cy="738664"/>
          </a:xfrm>
          <a:prstGeom prst="rect">
            <a:avLst/>
          </a:prstGeom>
          <a:noFill/>
        </p:spPr>
        <p:txBody>
          <a:bodyPr wrap="square" rtlCol="0">
            <a:spAutoFit/>
          </a:bodyPr>
          <a:lstStyle/>
          <a:p>
            <a:r>
              <a:rPr lang="en-GB" sz="1400" dirty="0"/>
              <a:t>Navigate to a slide by right clicking on its thumbnail and choosing ‘go to slide’. </a:t>
            </a:r>
          </a:p>
        </p:txBody>
      </p:sp>
      <p:grpSp>
        <p:nvGrpSpPr>
          <p:cNvPr id="27" name="Group 26">
            <a:extLst>
              <a:ext uri="{FF2B5EF4-FFF2-40B4-BE49-F238E27FC236}">
                <a16:creationId xmlns:a16="http://schemas.microsoft.com/office/drawing/2014/main" id="{885AB4FE-31F0-4FEE-B315-8070F107B622}"/>
              </a:ext>
            </a:extLst>
          </p:cNvPr>
          <p:cNvGrpSpPr/>
          <p:nvPr/>
        </p:nvGrpSpPr>
        <p:grpSpPr>
          <a:xfrm>
            <a:off x="4319924" y="63241"/>
            <a:ext cx="439201" cy="384718"/>
            <a:chOff x="973932" y="1272464"/>
            <a:chExt cx="747546" cy="654813"/>
          </a:xfrm>
        </p:grpSpPr>
        <p:sp>
          <p:nvSpPr>
            <p:cNvPr id="28" name="Freeform: Shape 27">
              <a:extLst>
                <a:ext uri="{FF2B5EF4-FFF2-40B4-BE49-F238E27FC236}">
                  <a16:creationId xmlns:a16="http://schemas.microsoft.com/office/drawing/2014/main" id="{632E86E8-D760-46E9-8B21-B83D622DA098}"/>
                </a:ext>
              </a:extLst>
            </p:cNvPr>
            <p:cNvSpPr/>
            <p:nvPr/>
          </p:nvSpPr>
          <p:spPr>
            <a:xfrm>
              <a:off x="1080455" y="1405975"/>
              <a:ext cx="537328" cy="521302"/>
            </a:xfrm>
            <a:custGeom>
              <a:avLst/>
              <a:gdLst>
                <a:gd name="connsiteX0" fmla="*/ 0 w 5373278"/>
                <a:gd name="connsiteY0" fmla="*/ 5203595 h 5213022"/>
                <a:gd name="connsiteX1" fmla="*/ 0 w 5373278"/>
                <a:gd name="connsiteY1" fmla="*/ 2507529 h 5213022"/>
                <a:gd name="connsiteX2" fmla="*/ 2667785 w 5373278"/>
                <a:gd name="connsiteY2" fmla="*/ 0 h 5213022"/>
                <a:gd name="connsiteX3" fmla="*/ 5373278 w 5373278"/>
                <a:gd name="connsiteY3" fmla="*/ 2554663 h 5213022"/>
                <a:gd name="connsiteX4" fmla="*/ 5344998 w 5373278"/>
                <a:gd name="connsiteY4" fmla="*/ 5147035 h 5213022"/>
                <a:gd name="connsiteX5" fmla="*/ 5344998 w 5373278"/>
                <a:gd name="connsiteY5" fmla="*/ 5213022 h 5213022"/>
                <a:gd name="connsiteX6" fmla="*/ 0 w 5373278"/>
                <a:gd name="connsiteY6" fmla="*/ 5203595 h 52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3278" h="5213022">
                  <a:moveTo>
                    <a:pt x="0" y="5203595"/>
                  </a:moveTo>
                  <a:lnTo>
                    <a:pt x="0" y="2507529"/>
                  </a:lnTo>
                  <a:lnTo>
                    <a:pt x="2667785" y="0"/>
                  </a:lnTo>
                  <a:lnTo>
                    <a:pt x="5373278" y="2554663"/>
                  </a:lnTo>
                  <a:lnTo>
                    <a:pt x="5344998" y="5147035"/>
                  </a:lnTo>
                  <a:lnTo>
                    <a:pt x="5344998" y="5213022"/>
                  </a:lnTo>
                  <a:lnTo>
                    <a:pt x="0" y="5203595"/>
                  </a:lnTo>
                  <a:close/>
                </a:path>
              </a:pathLst>
            </a:custGeom>
            <a:solidFill>
              <a:schemeClr val="tx1">
                <a:lumMod val="75000"/>
                <a:lumOff val="25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a:extLst>
                <a:ext uri="{FF2B5EF4-FFF2-40B4-BE49-F238E27FC236}">
                  <a16:creationId xmlns:a16="http://schemas.microsoft.com/office/drawing/2014/main" id="{C1445E36-6041-4BB2-926F-4FFEFB3E9C01}"/>
                </a:ext>
              </a:extLst>
            </p:cNvPr>
            <p:cNvSpPr/>
            <p:nvPr/>
          </p:nvSpPr>
          <p:spPr>
            <a:xfrm>
              <a:off x="973932" y="1272464"/>
              <a:ext cx="747546" cy="391212"/>
            </a:xfrm>
            <a:custGeom>
              <a:avLst/>
              <a:gdLst>
                <a:gd name="connsiteX0" fmla="*/ 395926 w 7475456"/>
                <a:gd name="connsiteY0" fmla="*/ 3902697 h 3912124"/>
                <a:gd name="connsiteX1" fmla="*/ 0 w 7475456"/>
                <a:gd name="connsiteY1" fmla="*/ 3525625 h 3912124"/>
                <a:gd name="connsiteX2" fmla="*/ 3733014 w 7475456"/>
                <a:gd name="connsiteY2" fmla="*/ 0 h 3912124"/>
                <a:gd name="connsiteX3" fmla="*/ 7475456 w 7475456"/>
                <a:gd name="connsiteY3" fmla="*/ 3553905 h 3912124"/>
                <a:gd name="connsiteX4" fmla="*/ 7060676 w 7475456"/>
                <a:gd name="connsiteY4" fmla="*/ 3912124 h 3912124"/>
                <a:gd name="connsiteX5" fmla="*/ 3714161 w 7475456"/>
                <a:gd name="connsiteY5" fmla="*/ 735291 h 3912124"/>
                <a:gd name="connsiteX6" fmla="*/ 395926 w 7475456"/>
                <a:gd name="connsiteY6" fmla="*/ 3902697 h 39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5456" h="3912124">
                  <a:moveTo>
                    <a:pt x="395926" y="3902697"/>
                  </a:moveTo>
                  <a:lnTo>
                    <a:pt x="0" y="3525625"/>
                  </a:lnTo>
                  <a:lnTo>
                    <a:pt x="3733014" y="0"/>
                  </a:lnTo>
                  <a:lnTo>
                    <a:pt x="7475456" y="3553905"/>
                  </a:lnTo>
                  <a:lnTo>
                    <a:pt x="7060676" y="3912124"/>
                  </a:lnTo>
                  <a:lnTo>
                    <a:pt x="3714161" y="735291"/>
                  </a:lnTo>
                  <a:lnTo>
                    <a:pt x="395926" y="3902697"/>
                  </a:lnTo>
                  <a:close/>
                </a:path>
              </a:pathLst>
            </a:custGeom>
            <a:solidFill>
              <a:schemeClr val="tx1">
                <a:lumMod val="75000"/>
                <a:lumOff val="25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B47F54EE-1572-4869-A5DA-1F629B86153E}"/>
                </a:ext>
              </a:extLst>
            </p:cNvPr>
            <p:cNvSpPr txBox="1"/>
            <p:nvPr/>
          </p:nvSpPr>
          <p:spPr>
            <a:xfrm>
              <a:off x="1158250" y="1605794"/>
              <a:ext cx="425577" cy="290676"/>
            </a:xfrm>
            <a:prstGeom prst="rect">
              <a:avLst/>
            </a:prstGeom>
            <a:noFill/>
          </p:spPr>
          <p:txBody>
            <a:bodyPr wrap="none" lIns="0" tIns="0" rIns="0" bIns="0" rtlCol="0">
              <a:noAutofit/>
            </a:bodyPr>
            <a:lstStyle/>
            <a:p>
              <a:r>
                <a:rPr lang="en-GB" sz="1053" b="1" dirty="0">
                  <a:solidFill>
                    <a:schemeClr val="bg1"/>
                  </a:solidFill>
                  <a:latin typeface="Arial Black" panose="020B0A04020102020204" pitchFamily="34" charset="0"/>
                  <a:cs typeface="Arial" panose="020B0604020202020204" pitchFamily="34" charset="0"/>
                </a:rPr>
                <a:t>P</a:t>
              </a:r>
              <a:r>
                <a:rPr lang="en-GB" sz="646" b="1" dirty="0">
                  <a:solidFill>
                    <a:schemeClr val="bg1"/>
                  </a:solidFill>
                  <a:latin typeface="Arial Black" panose="020B0A04020102020204" pitchFamily="34" charset="0"/>
                  <a:cs typeface="Arial" panose="020B0604020202020204" pitchFamily="34" charset="0"/>
                </a:rPr>
                <a:t> </a:t>
              </a:r>
              <a:r>
                <a:rPr lang="en-GB" sz="1053" b="1" dirty="0">
                  <a:solidFill>
                    <a:schemeClr val="bg1"/>
                  </a:solidFill>
                  <a:latin typeface="Arial Black" panose="020B0A04020102020204" pitchFamily="34" charset="0"/>
                  <a:cs typeface="Arial" panose="020B0604020202020204" pitchFamily="34" charset="0"/>
                </a:rPr>
                <a:t>B</a:t>
              </a:r>
            </a:p>
          </p:txBody>
        </p:sp>
      </p:grpSp>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9C100FA9-387B-48D9-9F1D-5B0B1EC5E6F6}"/>
                  </a:ext>
                </a:extLst>
              </p:cNvPr>
              <p:cNvGraphicFramePr>
                <a:graphicFrameLocks noChangeAspect="1"/>
              </p:cNvGraphicFramePr>
              <p:nvPr>
                <p:extLst>
                  <p:ext uri="{D42A27DB-BD31-4B8C-83A1-F6EECF244321}">
                    <p14:modId xmlns:p14="http://schemas.microsoft.com/office/powerpoint/2010/main" val="1313084585"/>
                  </p:ext>
                </p:extLst>
              </p:nvPr>
            </p:nvGraphicFramePr>
            <p:xfrm>
              <a:off x="4513750" y="616689"/>
              <a:ext cx="986400" cy="554850"/>
            </p:xfrm>
            <a:graphic>
              <a:graphicData uri="http://schemas.microsoft.com/office/powerpoint/2016/slidezoom">
                <pslz:sldZm>
                  <pslz:sldZmObj sldId="13291" cId="3647572023">
                    <pslz:zmPr id="{ACFBCDAF-1EA3-4CF7-A77F-BFE367D39C98}" returnToParent="0" transitionDur="1000">
                      <p166:blipFill xmlns:p166="http://schemas.microsoft.com/office/powerpoint/2016/6/main">
                        <a:blip r:embed="rId6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1" name="Slide Zoom 30">
                <a:hlinkClick r:id="rId20" action="ppaction://hlinksldjump"/>
                <a:extLst>
                  <a:ext uri="{FF2B5EF4-FFF2-40B4-BE49-F238E27FC236}">
                    <a16:creationId xmlns:a16="http://schemas.microsoft.com/office/drawing/2014/main" id="{9C100FA9-387B-48D9-9F1D-5B0B1EC5E6F6}"/>
                  </a:ext>
                </a:extLst>
              </p:cNvPr>
              <p:cNvPicPr>
                <a:picLocks noGrp="1" noRot="1" noChangeAspect="1" noMove="1" noResize="1" noEditPoints="1" noAdjustHandles="1" noChangeArrowheads="1" noChangeShapeType="1"/>
              </p:cNvPicPr>
              <p:nvPr/>
            </p:nvPicPr>
            <p:blipFill>
              <a:blip r:embed="rId66"/>
              <a:stretch>
                <a:fillRect/>
              </a:stretch>
            </p:blipFill>
            <p:spPr>
              <a:xfrm>
                <a:off x="4513750" y="616689"/>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755D4237-0710-421B-FB72-47E4C084A383}"/>
                  </a:ext>
                </a:extLst>
              </p:cNvPr>
              <p:cNvGraphicFramePr>
                <a:graphicFrameLocks noChangeAspect="1"/>
              </p:cNvGraphicFramePr>
              <p:nvPr>
                <p:extLst>
                  <p:ext uri="{D42A27DB-BD31-4B8C-83A1-F6EECF244321}">
                    <p14:modId xmlns:p14="http://schemas.microsoft.com/office/powerpoint/2010/main" val="3979471673"/>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8" action="ppaction://hlinksldjump"/>
                <a:extLst>
                  <a:ext uri="{FF2B5EF4-FFF2-40B4-BE49-F238E27FC236}">
                    <a16:creationId xmlns:a16="http://schemas.microsoft.com/office/drawing/2014/main" id="{755D4237-0710-421B-FB72-47E4C084A383}"/>
                  </a:ext>
                </a:extLst>
              </p:cNvPr>
              <p:cNvPicPr>
                <a:picLocks noGrp="1" noRot="1" noChangeAspect="1" noMove="1" noResize="1" noEditPoints="1" noAdjustHandles="1" noChangeArrowheads="1" noChangeShapeType="1"/>
              </p:cNvPicPr>
              <p:nvPr/>
            </p:nvPicPr>
            <p:blipFill>
              <a:blip r:embed="rId69"/>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BB93C9E2-CFBD-E8A2-C57C-03076C90C922}"/>
                  </a:ext>
                </a:extLst>
              </p:cNvPr>
              <p:cNvGraphicFramePr>
                <a:graphicFrameLocks noChangeAspect="1"/>
              </p:cNvGraphicFramePr>
              <p:nvPr>
                <p:extLst>
                  <p:ext uri="{D42A27DB-BD31-4B8C-83A1-F6EECF244321}">
                    <p14:modId xmlns:p14="http://schemas.microsoft.com/office/powerpoint/2010/main" val="3254404828"/>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70"/>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8" name="Slide Zoom 7">
                <a:hlinkClick r:id="rId71" action="ppaction://hlinksldjump"/>
                <a:extLst>
                  <a:ext uri="{FF2B5EF4-FFF2-40B4-BE49-F238E27FC236}">
                    <a16:creationId xmlns:a16="http://schemas.microsoft.com/office/drawing/2014/main" id="{BB93C9E2-CFBD-E8A2-C57C-03076C90C922}"/>
                  </a:ext>
                </a:extLst>
              </p:cNvPr>
              <p:cNvPicPr>
                <a:picLocks noGrp="1" noRot="1" noChangeAspect="1" noMove="1" noResize="1" noEditPoints="1" noAdjustHandles="1" noChangeArrowheads="1" noChangeShapeType="1"/>
              </p:cNvPicPr>
              <p:nvPr/>
            </p:nvPicPr>
            <p:blipFill>
              <a:blip r:embed="rId72"/>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32" name="TextBox 31">
            <a:extLst>
              <a:ext uri="{FF2B5EF4-FFF2-40B4-BE49-F238E27FC236}">
                <a16:creationId xmlns:a16="http://schemas.microsoft.com/office/drawing/2014/main" id="{26A7CB61-1192-4580-A847-46D46410D341}"/>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33" name="TextBox 32">
            <a:extLst>
              <a:ext uri="{FF2B5EF4-FFF2-40B4-BE49-F238E27FC236}">
                <a16:creationId xmlns:a16="http://schemas.microsoft.com/office/drawing/2014/main" id="{EBDA67B0-8754-40E1-8712-6FF8A843CADD}"/>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539491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200" b="1" dirty="0">
                <a:solidFill>
                  <a:schemeClr val="bg1"/>
                </a:solidFill>
              </a:rPr>
              <a:t>Gather expert feedback</a:t>
            </a:r>
          </a:p>
        </p:txBody>
      </p:sp>
      <p:sp>
        <p:nvSpPr>
          <p:cNvPr id="6" name="Oval 5">
            <a:hlinkClick r:id="rId4" tooltip="View web guidance for this activity"/>
            <a:extLst>
              <a:ext uri="{FF2B5EF4-FFF2-40B4-BE49-F238E27FC236}">
                <a16:creationId xmlns:a16="http://schemas.microsoft.com/office/drawing/2014/main" id="{62A69FD0-E85B-488E-88DA-4D666BD63671}"/>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3374BE2B-D223-417E-A2CA-4D9182A0DBA5}"/>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4E6E7676-4B7A-4A5C-938C-EEDF14735E51}"/>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4E6E7676-4B7A-4A5C-938C-EEDF14735E51}"/>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5EFBF283-E307-4043-BAE3-11855B5F4A50}"/>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5EFBF283-E307-4043-BAE3-11855B5F4A50}"/>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E9AFBBFA-8248-4CB5-ACBF-EE8506704F7A}"/>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A724F290-BB92-4A90-ABEC-7464D99F9E4D}"/>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994999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200" b="1" dirty="0">
                <a:solidFill>
                  <a:schemeClr val="bg1"/>
                </a:solidFill>
              </a:rPr>
              <a:t>Estimate exclusion</a:t>
            </a:r>
          </a:p>
        </p:txBody>
      </p:sp>
      <p:sp>
        <p:nvSpPr>
          <p:cNvPr id="6" name="Oval 5">
            <a:hlinkClick r:id="rId4" tooltip="View web guidance for this activity"/>
            <a:extLst>
              <a:ext uri="{FF2B5EF4-FFF2-40B4-BE49-F238E27FC236}">
                <a16:creationId xmlns:a16="http://schemas.microsoft.com/office/drawing/2014/main" id="{98ACFBD8-5148-4102-8D8B-E083303F1FD2}"/>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69C1AE14-15E7-4D59-973E-78D1FC872384}"/>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F4C56D78-663A-4B43-9098-31A6D6EB5B96}"/>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F4C56D78-663A-4B43-9098-31A6D6EB5B96}"/>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66A3E29D-9AE8-47B7-AB8D-4B6EB1DA3AC1}"/>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66A3E29D-9AE8-47B7-AB8D-4B6EB1DA3AC1}"/>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65F42EEE-958D-4772-B0AD-4CC3BE08647D}"/>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4DF03B81-E2B0-47FB-95C9-DC00175CBA5E}"/>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2314445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1987B-8C90-4912-AD28-A4C6C886F531}"/>
              </a:ext>
            </a:extLst>
          </p:cNvPr>
          <p:cNvSpPr/>
          <p:nvPr/>
        </p:nvSpPr>
        <p:spPr>
          <a:xfrm>
            <a:off x="5299884" y="921794"/>
            <a:ext cx="2082435" cy="3569522"/>
          </a:xfrm>
          <a:prstGeom prst="rect">
            <a:avLst/>
          </a:prstGeom>
          <a:solidFill>
            <a:srgbClr val="F3EA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700">
              <a:ea typeface="Verdana" pitchFamily="34" charset="0"/>
              <a:cs typeface="Verdana" pitchFamily="34" charset="0"/>
            </a:endParaRPr>
          </a:p>
        </p:txBody>
      </p:sp>
      <p:sp>
        <p:nvSpPr>
          <p:cNvPr id="9" name="Rectangle 8">
            <a:extLst>
              <a:ext uri="{FF2B5EF4-FFF2-40B4-BE49-F238E27FC236}">
                <a16:creationId xmlns:a16="http://schemas.microsoft.com/office/drawing/2014/main" id="{FB03C293-48F4-4236-BF24-E2DD9DEDFD3E}"/>
              </a:ext>
            </a:extLst>
          </p:cNvPr>
          <p:cNvSpPr/>
          <p:nvPr/>
        </p:nvSpPr>
        <p:spPr>
          <a:xfrm>
            <a:off x="3024593" y="921794"/>
            <a:ext cx="2082434" cy="3569522"/>
          </a:xfrm>
          <a:prstGeom prst="rect">
            <a:avLst/>
          </a:prstGeom>
          <a:solidFill>
            <a:srgbClr val="F3EA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700">
              <a:ea typeface="Verdana" pitchFamily="34" charset="0"/>
              <a:cs typeface="Verdana" pitchFamily="34" charset="0"/>
            </a:endParaRPr>
          </a:p>
        </p:txBody>
      </p:sp>
      <p:sp>
        <p:nvSpPr>
          <p:cNvPr id="10" name="Rectangle 9">
            <a:extLst>
              <a:ext uri="{FF2B5EF4-FFF2-40B4-BE49-F238E27FC236}">
                <a16:creationId xmlns:a16="http://schemas.microsoft.com/office/drawing/2014/main" id="{46C81DAA-E0F2-4B83-80F3-D608FEE6590E}"/>
              </a:ext>
            </a:extLst>
          </p:cNvPr>
          <p:cNvSpPr/>
          <p:nvPr/>
        </p:nvSpPr>
        <p:spPr>
          <a:xfrm>
            <a:off x="749304" y="921794"/>
            <a:ext cx="2082436" cy="3569527"/>
          </a:xfrm>
          <a:prstGeom prst="rect">
            <a:avLst/>
          </a:prstGeom>
          <a:solidFill>
            <a:srgbClr val="F3EA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700">
              <a:ea typeface="Verdana" pitchFamily="34" charset="0"/>
              <a:cs typeface="Verdana" pitchFamily="34" charset="0"/>
            </a:endParaRPr>
          </a:p>
        </p:txBody>
      </p:sp>
      <p:sp>
        <p:nvSpPr>
          <p:cNvPr id="11" name="Rectangle 10">
            <a:extLst>
              <a:ext uri="{FF2B5EF4-FFF2-40B4-BE49-F238E27FC236}">
                <a16:creationId xmlns:a16="http://schemas.microsoft.com/office/drawing/2014/main" id="{66C1496C-ED9B-4A59-A2F7-60877671A5F2}"/>
              </a:ext>
            </a:extLst>
          </p:cNvPr>
          <p:cNvSpPr/>
          <p:nvPr/>
        </p:nvSpPr>
        <p:spPr>
          <a:xfrm>
            <a:off x="7598392" y="921795"/>
            <a:ext cx="2082436" cy="3569527"/>
          </a:xfrm>
          <a:prstGeom prst="rect">
            <a:avLst/>
          </a:prstGeom>
          <a:solidFill>
            <a:srgbClr val="F3EA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700">
              <a:ea typeface="Verdana" pitchFamily="34" charset="0"/>
              <a:cs typeface="Verdana" pitchFamily="34" charset="0"/>
            </a:endParaRPr>
          </a:p>
        </p:txBody>
      </p:sp>
      <p:sp>
        <p:nvSpPr>
          <p:cNvPr id="56" name="Rectangle 55">
            <a:extLst>
              <a:ext uri="{FF2B5EF4-FFF2-40B4-BE49-F238E27FC236}">
                <a16:creationId xmlns:a16="http://schemas.microsoft.com/office/drawing/2014/main" id="{AEF495A6-9861-427B-84A1-70DCC58DB558}"/>
              </a:ext>
            </a:extLst>
          </p:cNvPr>
          <p:cNvSpPr/>
          <p:nvPr/>
        </p:nvSpPr>
        <p:spPr>
          <a:xfrm>
            <a:off x="9873683" y="921794"/>
            <a:ext cx="2082434" cy="3569522"/>
          </a:xfrm>
          <a:prstGeom prst="rect">
            <a:avLst/>
          </a:prstGeom>
          <a:solidFill>
            <a:srgbClr val="F3EA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700">
              <a:ea typeface="Verdana" pitchFamily="34" charset="0"/>
              <a:cs typeface="Verdana" pitchFamily="34" charset="0"/>
            </a:endParaRPr>
          </a:p>
        </p:txBody>
      </p:sp>
      <p:sp>
        <p:nvSpPr>
          <p:cNvPr id="2" name="TextBox 1">
            <a:hlinkClick r:id="rId3" action="ppaction://hlinksldjump" tooltip="Return to PROJECT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200" b="1" dirty="0">
                <a:solidFill>
                  <a:schemeClr val="bg1"/>
                </a:solidFill>
              </a:rPr>
              <a:t>Identify strengths &amp; weaknesses</a:t>
            </a:r>
          </a:p>
        </p:txBody>
      </p:sp>
      <p:sp>
        <p:nvSpPr>
          <p:cNvPr id="6" name="Oval 5">
            <a:hlinkClick r:id="rId4" tooltip="View web guidance for this activity"/>
            <a:extLst>
              <a:ext uri="{FF2B5EF4-FFF2-40B4-BE49-F238E27FC236}">
                <a16:creationId xmlns:a16="http://schemas.microsoft.com/office/drawing/2014/main" id="{30EB6CF2-C29F-45E5-9B02-08B932661361}"/>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B7277347-B78A-44D9-9807-3072C56C02C2}"/>
              </a:ext>
            </a:extLst>
          </p:cNvPr>
          <p:cNvSpPr>
            <a:spLocks noGrp="1"/>
          </p:cNvSpPr>
          <p:nvPr>
            <p:ph type="title"/>
          </p:nvPr>
        </p:nvSpPr>
        <p:spPr>
          <a:xfrm>
            <a:off x="774699" y="141834"/>
            <a:ext cx="11603365" cy="358775"/>
          </a:xfrm>
        </p:spPr>
        <p:txBody>
          <a:bodyPr/>
          <a:lstStyle/>
          <a:p>
            <a:pPr algn="l"/>
            <a:r>
              <a:rPr lang="en-GB" dirty="0"/>
              <a:t>Concept name:                                                  Benchmark for evaluation:  </a:t>
            </a:r>
          </a:p>
        </p:txBody>
      </p:sp>
      <p:sp>
        <p:nvSpPr>
          <p:cNvPr id="12" name="Rectangle 11">
            <a:extLst>
              <a:ext uri="{FF2B5EF4-FFF2-40B4-BE49-F238E27FC236}">
                <a16:creationId xmlns:a16="http://schemas.microsoft.com/office/drawing/2014/main" id="{C828D4D8-F63C-4AA5-B9CB-3C3E615DD14D}"/>
              </a:ext>
            </a:extLst>
          </p:cNvPr>
          <p:cNvSpPr/>
          <p:nvPr/>
        </p:nvSpPr>
        <p:spPr>
          <a:xfrm>
            <a:off x="3624727" y="4709835"/>
            <a:ext cx="5455966" cy="1546773"/>
          </a:xfrm>
          <a:prstGeom prst="rect">
            <a:avLst/>
          </a:prstGeom>
          <a:solidFill>
            <a:srgbClr val="F3EA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700">
              <a:ea typeface="Verdana" pitchFamily="34" charset="0"/>
              <a:cs typeface="Verdana" pitchFamily="34" charset="0"/>
            </a:endParaRPr>
          </a:p>
        </p:txBody>
      </p:sp>
      <p:grpSp>
        <p:nvGrpSpPr>
          <p:cNvPr id="5" name="Group 4">
            <a:extLst>
              <a:ext uri="{FF2B5EF4-FFF2-40B4-BE49-F238E27FC236}">
                <a16:creationId xmlns:a16="http://schemas.microsoft.com/office/drawing/2014/main" id="{00E569C0-55E7-4614-BC21-124194A0A1D2}"/>
              </a:ext>
            </a:extLst>
          </p:cNvPr>
          <p:cNvGrpSpPr/>
          <p:nvPr/>
        </p:nvGrpSpPr>
        <p:grpSpPr>
          <a:xfrm>
            <a:off x="5270820" y="4960737"/>
            <a:ext cx="2163781" cy="942192"/>
            <a:chOff x="2502523" y="5613107"/>
            <a:chExt cx="2163781" cy="942192"/>
          </a:xfrm>
        </p:grpSpPr>
        <p:sp>
          <p:nvSpPr>
            <p:cNvPr id="68" name="TextBox 67">
              <a:extLst>
                <a:ext uri="{FF2B5EF4-FFF2-40B4-BE49-F238E27FC236}">
                  <a16:creationId xmlns:a16="http://schemas.microsoft.com/office/drawing/2014/main" id="{3F080C05-6C20-4531-A243-2626B48CEDA7}"/>
                </a:ext>
              </a:extLst>
            </p:cNvPr>
            <p:cNvSpPr txBox="1"/>
            <p:nvPr/>
          </p:nvSpPr>
          <p:spPr>
            <a:xfrm>
              <a:off x="2935477" y="5613107"/>
              <a:ext cx="1297872" cy="292423"/>
            </a:xfrm>
            <a:prstGeom prst="rect">
              <a:avLst/>
            </a:prstGeom>
            <a:noFill/>
          </p:spPr>
          <p:txBody>
            <a:bodyPr wrap="square" rtlCol="0" anchor="ctr" anchorCtr="0">
              <a:noAutofit/>
            </a:bodyPr>
            <a:lstStyle/>
            <a:p>
              <a:pPr algn="ctr"/>
              <a:r>
                <a:rPr lang="en-GB" sz="800" b="1" dirty="0">
                  <a:ea typeface="Verdana" pitchFamily="34" charset="0"/>
                  <a:cs typeface="Verdana" pitchFamily="34" charset="0"/>
                </a:rPr>
                <a:t>Overall judgement:</a:t>
              </a:r>
            </a:p>
          </p:txBody>
        </p:sp>
        <p:sp>
          <p:nvSpPr>
            <p:cNvPr id="69" name="TextBox 68">
              <a:extLst>
                <a:ext uri="{FF2B5EF4-FFF2-40B4-BE49-F238E27FC236}">
                  <a16:creationId xmlns:a16="http://schemas.microsoft.com/office/drawing/2014/main" id="{CC8EA181-3FAA-4A04-8E3C-E25C9B33B3CC}"/>
                </a:ext>
              </a:extLst>
            </p:cNvPr>
            <p:cNvSpPr txBox="1"/>
            <p:nvPr/>
          </p:nvSpPr>
          <p:spPr>
            <a:xfrm>
              <a:off x="4277878" y="6166873"/>
              <a:ext cx="388426" cy="388426"/>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GO</a:t>
              </a:r>
            </a:p>
          </p:txBody>
        </p:sp>
        <p:sp>
          <p:nvSpPr>
            <p:cNvPr id="70" name="TextBox 69">
              <a:extLst>
                <a:ext uri="{FF2B5EF4-FFF2-40B4-BE49-F238E27FC236}">
                  <a16:creationId xmlns:a16="http://schemas.microsoft.com/office/drawing/2014/main" id="{6267AE13-99DB-4827-8E64-11C5D819F921}"/>
                </a:ext>
              </a:extLst>
            </p:cNvPr>
            <p:cNvSpPr txBox="1"/>
            <p:nvPr/>
          </p:nvSpPr>
          <p:spPr>
            <a:xfrm>
              <a:off x="3390201" y="6166873"/>
              <a:ext cx="388426" cy="388426"/>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Further analysis/</a:t>
              </a:r>
            </a:p>
            <a:p>
              <a:pPr algn="ctr"/>
              <a:r>
                <a:rPr lang="en-GB" sz="800" b="1" dirty="0">
                  <a:ea typeface="Verdana" pitchFamily="34" charset="0"/>
                  <a:cs typeface="Verdana" pitchFamily="34" charset="0"/>
                </a:rPr>
                <a:t>refinement needed</a:t>
              </a:r>
            </a:p>
          </p:txBody>
        </p:sp>
        <p:sp>
          <p:nvSpPr>
            <p:cNvPr id="71" name="TextBox 70">
              <a:extLst>
                <a:ext uri="{FF2B5EF4-FFF2-40B4-BE49-F238E27FC236}">
                  <a16:creationId xmlns:a16="http://schemas.microsoft.com/office/drawing/2014/main" id="{F565433E-2100-4D27-BDE5-5C3FBFEE99D3}"/>
                </a:ext>
              </a:extLst>
            </p:cNvPr>
            <p:cNvSpPr txBox="1"/>
            <p:nvPr/>
          </p:nvSpPr>
          <p:spPr>
            <a:xfrm>
              <a:off x="2502523" y="6166873"/>
              <a:ext cx="388426" cy="388426"/>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STOP</a:t>
              </a:r>
            </a:p>
          </p:txBody>
        </p:sp>
        <p:sp>
          <p:nvSpPr>
            <p:cNvPr id="72" name="Rectangle 71">
              <a:extLst>
                <a:ext uri="{FF2B5EF4-FFF2-40B4-BE49-F238E27FC236}">
                  <a16:creationId xmlns:a16="http://schemas.microsoft.com/office/drawing/2014/main" id="{7719A7A8-B86E-4CF6-8C09-6F1FF33A37EE}"/>
                </a:ext>
              </a:extLst>
            </p:cNvPr>
            <p:cNvSpPr/>
            <p:nvPr/>
          </p:nvSpPr>
          <p:spPr>
            <a:xfrm>
              <a:off x="4369873" y="5920142"/>
              <a:ext cx="204435" cy="20443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73" name="Rectangle 72">
              <a:extLst>
                <a:ext uri="{FF2B5EF4-FFF2-40B4-BE49-F238E27FC236}">
                  <a16:creationId xmlns:a16="http://schemas.microsoft.com/office/drawing/2014/main" id="{50A4B223-A942-4D49-B9A7-1A6491BCDA04}"/>
                </a:ext>
              </a:extLst>
            </p:cNvPr>
            <p:cNvSpPr/>
            <p:nvPr/>
          </p:nvSpPr>
          <p:spPr>
            <a:xfrm>
              <a:off x="3482196" y="5920142"/>
              <a:ext cx="204435" cy="20443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74" name="Rectangle 73">
              <a:extLst>
                <a:ext uri="{FF2B5EF4-FFF2-40B4-BE49-F238E27FC236}">
                  <a16:creationId xmlns:a16="http://schemas.microsoft.com/office/drawing/2014/main" id="{1FEB4150-AB87-467B-ADAA-517F5F8C9C13}"/>
                </a:ext>
              </a:extLst>
            </p:cNvPr>
            <p:cNvSpPr/>
            <p:nvPr/>
          </p:nvSpPr>
          <p:spPr>
            <a:xfrm>
              <a:off x="2594519" y="5920142"/>
              <a:ext cx="204435" cy="204435"/>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solidFill>
                  <a:srgbClr val="D70000"/>
                </a:solidFill>
                <a:ea typeface="Verdana" pitchFamily="34" charset="0"/>
                <a:cs typeface="Verdana" pitchFamily="34" charset="0"/>
              </a:endParaRPr>
            </a:p>
          </p:txBody>
        </p:sp>
      </p:grpSp>
      <p:sp>
        <p:nvSpPr>
          <p:cNvPr id="94" name="TextBox 93">
            <a:extLst>
              <a:ext uri="{FF2B5EF4-FFF2-40B4-BE49-F238E27FC236}">
                <a16:creationId xmlns:a16="http://schemas.microsoft.com/office/drawing/2014/main" id="{6BDD24DE-92C9-4E48-98E9-3F1D4CAF28A4}"/>
              </a:ext>
            </a:extLst>
          </p:cNvPr>
          <p:cNvSpPr txBox="1"/>
          <p:nvPr/>
        </p:nvSpPr>
        <p:spPr>
          <a:xfrm>
            <a:off x="3696848" y="5708116"/>
            <a:ext cx="5383845" cy="425501"/>
          </a:xfrm>
          <a:prstGeom prst="rect">
            <a:avLst/>
          </a:prstGeom>
          <a:noFill/>
        </p:spPr>
        <p:txBody>
          <a:bodyPr wrap="square" rtlCol="0" anchor="t" anchorCtr="0">
            <a:spAutoFit/>
          </a:bodyPr>
          <a:lstStyle/>
          <a:p>
            <a:pPr>
              <a:lnSpc>
                <a:spcPct val="120000"/>
              </a:lnSpc>
              <a:spcBef>
                <a:spcPts val="200"/>
              </a:spcBef>
              <a:spcAft>
                <a:spcPts val="200"/>
              </a:spcAft>
            </a:pPr>
            <a:r>
              <a:rPr lang="en-GB" sz="800" b="1" dirty="0">
                <a:ea typeface="Verdana" pitchFamily="34" charset="0"/>
                <a:cs typeface="Verdana" pitchFamily="34" charset="0"/>
              </a:rPr>
              <a:t>Next steps:</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100" name="TextBox 99">
            <a:extLst>
              <a:ext uri="{FF2B5EF4-FFF2-40B4-BE49-F238E27FC236}">
                <a16:creationId xmlns:a16="http://schemas.microsoft.com/office/drawing/2014/main" id="{7C1F117A-DB93-44AB-83B1-110FF39D102F}"/>
              </a:ext>
            </a:extLst>
          </p:cNvPr>
          <p:cNvSpPr txBox="1"/>
          <p:nvPr/>
        </p:nvSpPr>
        <p:spPr>
          <a:xfrm>
            <a:off x="3624727" y="4709835"/>
            <a:ext cx="5455966" cy="246221"/>
          </a:xfrm>
          <a:prstGeom prst="rect">
            <a:avLst/>
          </a:prstGeom>
          <a:solidFill>
            <a:schemeClr val="accent4"/>
          </a:solidFill>
          <a:ln w="28575">
            <a:noFill/>
          </a:ln>
        </p:spPr>
        <p:txBody>
          <a:bodyPr wrap="square" rtlCol="0">
            <a:spAutoFit/>
          </a:bodyPr>
          <a:lstStyle/>
          <a:p>
            <a:pPr algn="ctr"/>
            <a:r>
              <a:rPr lang="en-GB" sz="1000" b="1" dirty="0">
                <a:solidFill>
                  <a:schemeClr val="bg1"/>
                </a:solidFill>
                <a:ea typeface="Verdana" pitchFamily="34" charset="0"/>
                <a:cs typeface="Verdana" pitchFamily="34" charset="0"/>
              </a:rPr>
              <a:t>CEO (Executive decision)</a:t>
            </a:r>
          </a:p>
        </p:txBody>
      </p:sp>
      <p:sp>
        <p:nvSpPr>
          <p:cNvPr id="14" name="TextBox 13">
            <a:extLst>
              <a:ext uri="{FF2B5EF4-FFF2-40B4-BE49-F238E27FC236}">
                <a16:creationId xmlns:a16="http://schemas.microsoft.com/office/drawing/2014/main" id="{C6A0600E-94DE-4254-9E52-99ADE5666CBF}"/>
              </a:ext>
            </a:extLst>
          </p:cNvPr>
          <p:cNvSpPr txBox="1"/>
          <p:nvPr/>
        </p:nvSpPr>
        <p:spPr>
          <a:xfrm>
            <a:off x="3488301" y="3586470"/>
            <a:ext cx="1155018" cy="260237"/>
          </a:xfrm>
          <a:prstGeom prst="rect">
            <a:avLst/>
          </a:prstGeom>
          <a:noFill/>
        </p:spPr>
        <p:txBody>
          <a:bodyPr wrap="square" lIns="0" tIns="0" rIns="0" bIns="0" rtlCol="0" anchor="ctr" anchorCtr="0">
            <a:noAutofit/>
          </a:bodyPr>
          <a:lstStyle/>
          <a:p>
            <a:pPr algn="ctr"/>
            <a:r>
              <a:rPr lang="en-GB" sz="800" b="1" dirty="0">
                <a:ea typeface="Verdana" pitchFamily="34" charset="0"/>
                <a:cs typeface="Verdana" pitchFamily="34" charset="0"/>
              </a:rPr>
              <a:t>Overall judgement:</a:t>
            </a:r>
          </a:p>
        </p:txBody>
      </p:sp>
      <p:sp>
        <p:nvSpPr>
          <p:cNvPr id="15" name="TextBox 14">
            <a:extLst>
              <a:ext uri="{FF2B5EF4-FFF2-40B4-BE49-F238E27FC236}">
                <a16:creationId xmlns:a16="http://schemas.microsoft.com/office/drawing/2014/main" id="{49E14686-1291-4BA4-99FB-C659603FBAFA}"/>
              </a:ext>
            </a:extLst>
          </p:cNvPr>
          <p:cNvSpPr txBox="1"/>
          <p:nvPr/>
        </p:nvSpPr>
        <p:spPr>
          <a:xfrm>
            <a:off x="4287960"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better</a:t>
            </a:r>
          </a:p>
        </p:txBody>
      </p:sp>
      <p:sp>
        <p:nvSpPr>
          <p:cNvPr id="16" name="TextBox 15">
            <a:extLst>
              <a:ext uri="{FF2B5EF4-FFF2-40B4-BE49-F238E27FC236}">
                <a16:creationId xmlns:a16="http://schemas.microsoft.com/office/drawing/2014/main" id="{0B41F23B-2B67-47D9-9C3C-D2AA3D688DBB}"/>
              </a:ext>
            </a:extLst>
          </p:cNvPr>
          <p:cNvSpPr txBox="1"/>
          <p:nvPr/>
        </p:nvSpPr>
        <p:spPr>
          <a:xfrm>
            <a:off x="4682946"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better</a:t>
            </a:r>
          </a:p>
        </p:txBody>
      </p:sp>
      <p:sp>
        <p:nvSpPr>
          <p:cNvPr id="17" name="TextBox 16">
            <a:extLst>
              <a:ext uri="{FF2B5EF4-FFF2-40B4-BE49-F238E27FC236}">
                <a16:creationId xmlns:a16="http://schemas.microsoft.com/office/drawing/2014/main" id="{75368BDA-371C-422D-BA96-F20DAC09197A}"/>
              </a:ext>
            </a:extLst>
          </p:cNvPr>
          <p:cNvSpPr txBox="1"/>
          <p:nvPr/>
        </p:nvSpPr>
        <p:spPr>
          <a:xfrm>
            <a:off x="3892974"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About</a:t>
            </a:r>
          </a:p>
          <a:p>
            <a:pPr algn="ctr"/>
            <a:r>
              <a:rPr lang="en-GB" sz="800" b="1" dirty="0">
                <a:ea typeface="Verdana" pitchFamily="34" charset="0"/>
                <a:cs typeface="Verdana" pitchFamily="34" charset="0"/>
              </a:rPr>
              <a:t>the</a:t>
            </a:r>
          </a:p>
          <a:p>
            <a:pPr algn="ctr"/>
            <a:r>
              <a:rPr lang="en-GB" sz="800" b="1" dirty="0">
                <a:ea typeface="Verdana" pitchFamily="34" charset="0"/>
                <a:cs typeface="Verdana" pitchFamily="34" charset="0"/>
              </a:rPr>
              <a:t>same</a:t>
            </a:r>
          </a:p>
        </p:txBody>
      </p:sp>
      <p:sp>
        <p:nvSpPr>
          <p:cNvPr id="18" name="TextBox 17">
            <a:extLst>
              <a:ext uri="{FF2B5EF4-FFF2-40B4-BE49-F238E27FC236}">
                <a16:creationId xmlns:a16="http://schemas.microsoft.com/office/drawing/2014/main" id="{3D2EB269-BECF-4AAE-97AA-F60EF772B931}"/>
              </a:ext>
            </a:extLst>
          </p:cNvPr>
          <p:cNvSpPr txBox="1"/>
          <p:nvPr/>
        </p:nvSpPr>
        <p:spPr>
          <a:xfrm>
            <a:off x="3497987"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worse</a:t>
            </a:r>
          </a:p>
        </p:txBody>
      </p:sp>
      <p:sp>
        <p:nvSpPr>
          <p:cNvPr id="19" name="TextBox 18">
            <a:extLst>
              <a:ext uri="{FF2B5EF4-FFF2-40B4-BE49-F238E27FC236}">
                <a16:creationId xmlns:a16="http://schemas.microsoft.com/office/drawing/2014/main" id="{9297CAB0-551A-45BE-8F49-85046B1D3EA8}"/>
              </a:ext>
            </a:extLst>
          </p:cNvPr>
          <p:cNvSpPr txBox="1"/>
          <p:nvPr/>
        </p:nvSpPr>
        <p:spPr>
          <a:xfrm>
            <a:off x="3103001"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worse</a:t>
            </a:r>
          </a:p>
        </p:txBody>
      </p:sp>
      <p:sp>
        <p:nvSpPr>
          <p:cNvPr id="20" name="Rectangle 19">
            <a:extLst>
              <a:ext uri="{FF2B5EF4-FFF2-40B4-BE49-F238E27FC236}">
                <a16:creationId xmlns:a16="http://schemas.microsoft.com/office/drawing/2014/main" id="{E9262511-0258-4EC4-A8AE-FC3660622174}"/>
              </a:ext>
            </a:extLst>
          </p:cNvPr>
          <p:cNvSpPr/>
          <p:nvPr/>
        </p:nvSpPr>
        <p:spPr>
          <a:xfrm>
            <a:off x="4764816" y="3868338"/>
            <a:ext cx="181933" cy="181933"/>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21" name="Rectangle 20">
            <a:extLst>
              <a:ext uri="{FF2B5EF4-FFF2-40B4-BE49-F238E27FC236}">
                <a16:creationId xmlns:a16="http://schemas.microsoft.com/office/drawing/2014/main" id="{C0A97CAD-74EE-4756-944B-5CE1DB0336AF}"/>
              </a:ext>
            </a:extLst>
          </p:cNvPr>
          <p:cNvSpPr/>
          <p:nvPr/>
        </p:nvSpPr>
        <p:spPr>
          <a:xfrm>
            <a:off x="4369831" y="3868338"/>
            <a:ext cx="181933" cy="181933"/>
          </a:xfrm>
          <a:prstGeom prst="rect">
            <a:avLst/>
          </a:prstGeom>
          <a:solidFill>
            <a:srgbClr val="80F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22" name="Rectangle 21">
            <a:extLst>
              <a:ext uri="{FF2B5EF4-FFF2-40B4-BE49-F238E27FC236}">
                <a16:creationId xmlns:a16="http://schemas.microsoft.com/office/drawing/2014/main" id="{83BBF4AB-DDA0-4AF5-B2E4-1FBF29DAE655}"/>
              </a:ext>
            </a:extLst>
          </p:cNvPr>
          <p:cNvSpPr/>
          <p:nvPr/>
        </p:nvSpPr>
        <p:spPr>
          <a:xfrm>
            <a:off x="3974844" y="3868338"/>
            <a:ext cx="181933" cy="181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23" name="Rectangle 22">
            <a:extLst>
              <a:ext uri="{FF2B5EF4-FFF2-40B4-BE49-F238E27FC236}">
                <a16:creationId xmlns:a16="http://schemas.microsoft.com/office/drawing/2014/main" id="{FDEF6541-2C8C-4806-8EDB-CD8B2495B4BD}"/>
              </a:ext>
            </a:extLst>
          </p:cNvPr>
          <p:cNvSpPr/>
          <p:nvPr/>
        </p:nvSpPr>
        <p:spPr>
          <a:xfrm>
            <a:off x="3579857" y="3868338"/>
            <a:ext cx="181933" cy="181933"/>
          </a:xfrm>
          <a:prstGeom prst="rect">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24" name="Rectangle 23">
            <a:extLst>
              <a:ext uri="{FF2B5EF4-FFF2-40B4-BE49-F238E27FC236}">
                <a16:creationId xmlns:a16="http://schemas.microsoft.com/office/drawing/2014/main" id="{61D2E4BC-C0F1-4460-8750-B3D0A76A2B02}"/>
              </a:ext>
            </a:extLst>
          </p:cNvPr>
          <p:cNvSpPr/>
          <p:nvPr/>
        </p:nvSpPr>
        <p:spPr>
          <a:xfrm>
            <a:off x="3184871" y="3868338"/>
            <a:ext cx="181933" cy="181933"/>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solidFill>
                <a:srgbClr val="D70000"/>
              </a:solidFill>
              <a:ea typeface="Verdana" pitchFamily="34" charset="0"/>
              <a:cs typeface="Verdana" pitchFamily="34" charset="0"/>
            </a:endParaRPr>
          </a:p>
        </p:txBody>
      </p:sp>
      <p:sp>
        <p:nvSpPr>
          <p:cNvPr id="25" name="TextBox 24">
            <a:extLst>
              <a:ext uri="{FF2B5EF4-FFF2-40B4-BE49-F238E27FC236}">
                <a16:creationId xmlns:a16="http://schemas.microsoft.com/office/drawing/2014/main" id="{61D50FCE-8820-4025-9923-4B34D34B8F04}"/>
              </a:ext>
            </a:extLst>
          </p:cNvPr>
          <p:cNvSpPr txBox="1"/>
          <p:nvPr/>
        </p:nvSpPr>
        <p:spPr>
          <a:xfrm>
            <a:off x="5763594" y="3586466"/>
            <a:ext cx="1155017" cy="260236"/>
          </a:xfrm>
          <a:prstGeom prst="rect">
            <a:avLst/>
          </a:prstGeom>
          <a:noFill/>
        </p:spPr>
        <p:txBody>
          <a:bodyPr wrap="square" lIns="0" tIns="0" rIns="0" bIns="0" rtlCol="0" anchor="ctr" anchorCtr="0">
            <a:noAutofit/>
          </a:bodyPr>
          <a:lstStyle/>
          <a:p>
            <a:pPr algn="ctr"/>
            <a:r>
              <a:rPr lang="en-GB" sz="800" b="1" dirty="0">
                <a:ea typeface="Verdana" pitchFamily="34" charset="0"/>
                <a:cs typeface="Verdana" pitchFamily="34" charset="0"/>
              </a:rPr>
              <a:t>Overall judgement:</a:t>
            </a:r>
          </a:p>
        </p:txBody>
      </p:sp>
      <p:sp>
        <p:nvSpPr>
          <p:cNvPr id="26" name="TextBox 25">
            <a:extLst>
              <a:ext uri="{FF2B5EF4-FFF2-40B4-BE49-F238E27FC236}">
                <a16:creationId xmlns:a16="http://schemas.microsoft.com/office/drawing/2014/main" id="{11DDE916-DC06-42BC-B891-F4E3CD1E2A3A}"/>
              </a:ext>
            </a:extLst>
          </p:cNvPr>
          <p:cNvSpPr txBox="1"/>
          <p:nvPr/>
        </p:nvSpPr>
        <p:spPr>
          <a:xfrm>
            <a:off x="6563253" y="4087907"/>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better</a:t>
            </a:r>
          </a:p>
        </p:txBody>
      </p:sp>
      <p:sp>
        <p:nvSpPr>
          <p:cNvPr id="27" name="TextBox 26">
            <a:extLst>
              <a:ext uri="{FF2B5EF4-FFF2-40B4-BE49-F238E27FC236}">
                <a16:creationId xmlns:a16="http://schemas.microsoft.com/office/drawing/2014/main" id="{43C9BF2A-738C-4A30-AE98-D52C183D1333}"/>
              </a:ext>
            </a:extLst>
          </p:cNvPr>
          <p:cNvSpPr txBox="1"/>
          <p:nvPr/>
        </p:nvSpPr>
        <p:spPr>
          <a:xfrm>
            <a:off x="6958238" y="4087907"/>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better</a:t>
            </a:r>
          </a:p>
        </p:txBody>
      </p:sp>
      <p:sp>
        <p:nvSpPr>
          <p:cNvPr id="28" name="TextBox 27">
            <a:extLst>
              <a:ext uri="{FF2B5EF4-FFF2-40B4-BE49-F238E27FC236}">
                <a16:creationId xmlns:a16="http://schemas.microsoft.com/office/drawing/2014/main" id="{5FD09AF2-ACF4-4440-B105-E5590E797CCA}"/>
              </a:ext>
            </a:extLst>
          </p:cNvPr>
          <p:cNvSpPr txBox="1"/>
          <p:nvPr/>
        </p:nvSpPr>
        <p:spPr>
          <a:xfrm>
            <a:off x="6168267" y="4087907"/>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About</a:t>
            </a:r>
          </a:p>
          <a:p>
            <a:pPr algn="ctr"/>
            <a:r>
              <a:rPr lang="en-GB" sz="800" b="1" dirty="0">
                <a:ea typeface="Verdana" pitchFamily="34" charset="0"/>
                <a:cs typeface="Verdana" pitchFamily="34" charset="0"/>
              </a:rPr>
              <a:t>the</a:t>
            </a:r>
          </a:p>
          <a:p>
            <a:pPr algn="ctr"/>
            <a:r>
              <a:rPr lang="en-GB" sz="800" b="1" dirty="0">
                <a:ea typeface="Verdana" pitchFamily="34" charset="0"/>
                <a:cs typeface="Verdana" pitchFamily="34" charset="0"/>
              </a:rPr>
              <a:t>same</a:t>
            </a:r>
          </a:p>
        </p:txBody>
      </p:sp>
      <p:sp>
        <p:nvSpPr>
          <p:cNvPr id="29" name="TextBox 28">
            <a:extLst>
              <a:ext uri="{FF2B5EF4-FFF2-40B4-BE49-F238E27FC236}">
                <a16:creationId xmlns:a16="http://schemas.microsoft.com/office/drawing/2014/main" id="{1F6F22EC-5534-4357-A1CA-77ECD30C7E5C}"/>
              </a:ext>
            </a:extLst>
          </p:cNvPr>
          <p:cNvSpPr txBox="1"/>
          <p:nvPr/>
        </p:nvSpPr>
        <p:spPr>
          <a:xfrm>
            <a:off x="5773281" y="4087907"/>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worse</a:t>
            </a:r>
          </a:p>
        </p:txBody>
      </p:sp>
      <p:sp>
        <p:nvSpPr>
          <p:cNvPr id="30" name="TextBox 29">
            <a:extLst>
              <a:ext uri="{FF2B5EF4-FFF2-40B4-BE49-F238E27FC236}">
                <a16:creationId xmlns:a16="http://schemas.microsoft.com/office/drawing/2014/main" id="{E02AAAC6-D6BB-4BBB-9E9D-55AAFBA007C5}"/>
              </a:ext>
            </a:extLst>
          </p:cNvPr>
          <p:cNvSpPr txBox="1"/>
          <p:nvPr/>
        </p:nvSpPr>
        <p:spPr>
          <a:xfrm>
            <a:off x="5378294" y="4087907"/>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worse</a:t>
            </a:r>
          </a:p>
        </p:txBody>
      </p:sp>
      <p:sp>
        <p:nvSpPr>
          <p:cNvPr id="31" name="Rectangle 30">
            <a:extLst>
              <a:ext uri="{FF2B5EF4-FFF2-40B4-BE49-F238E27FC236}">
                <a16:creationId xmlns:a16="http://schemas.microsoft.com/office/drawing/2014/main" id="{557F1169-C598-4CAA-A00C-9FC5E0B63FD2}"/>
              </a:ext>
            </a:extLst>
          </p:cNvPr>
          <p:cNvSpPr/>
          <p:nvPr/>
        </p:nvSpPr>
        <p:spPr>
          <a:xfrm>
            <a:off x="7040107" y="3868334"/>
            <a:ext cx="181933" cy="181933"/>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32" name="Rectangle 31">
            <a:extLst>
              <a:ext uri="{FF2B5EF4-FFF2-40B4-BE49-F238E27FC236}">
                <a16:creationId xmlns:a16="http://schemas.microsoft.com/office/drawing/2014/main" id="{6BFA3E77-BFFD-411F-A6A6-213DCCDDC8B5}"/>
              </a:ext>
            </a:extLst>
          </p:cNvPr>
          <p:cNvSpPr/>
          <p:nvPr/>
        </p:nvSpPr>
        <p:spPr>
          <a:xfrm>
            <a:off x="6645122" y="3868334"/>
            <a:ext cx="181933" cy="181933"/>
          </a:xfrm>
          <a:prstGeom prst="rect">
            <a:avLst/>
          </a:prstGeom>
          <a:solidFill>
            <a:srgbClr val="80F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33" name="Rectangle 32">
            <a:extLst>
              <a:ext uri="{FF2B5EF4-FFF2-40B4-BE49-F238E27FC236}">
                <a16:creationId xmlns:a16="http://schemas.microsoft.com/office/drawing/2014/main" id="{62EB6100-59DD-4FB3-87A7-8DBEFE50574D}"/>
              </a:ext>
            </a:extLst>
          </p:cNvPr>
          <p:cNvSpPr/>
          <p:nvPr/>
        </p:nvSpPr>
        <p:spPr>
          <a:xfrm>
            <a:off x="6250136" y="3868334"/>
            <a:ext cx="181933" cy="181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34" name="Rectangle 33">
            <a:extLst>
              <a:ext uri="{FF2B5EF4-FFF2-40B4-BE49-F238E27FC236}">
                <a16:creationId xmlns:a16="http://schemas.microsoft.com/office/drawing/2014/main" id="{D99C671B-95FB-49E8-BB50-7655BB023BE2}"/>
              </a:ext>
            </a:extLst>
          </p:cNvPr>
          <p:cNvSpPr/>
          <p:nvPr/>
        </p:nvSpPr>
        <p:spPr>
          <a:xfrm>
            <a:off x="5855151" y="3868334"/>
            <a:ext cx="181933" cy="181933"/>
          </a:xfrm>
          <a:prstGeom prst="rect">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35" name="Rectangle 34">
            <a:extLst>
              <a:ext uri="{FF2B5EF4-FFF2-40B4-BE49-F238E27FC236}">
                <a16:creationId xmlns:a16="http://schemas.microsoft.com/office/drawing/2014/main" id="{0BE18E89-ED88-4465-8EB0-FE4E0C88A5E9}"/>
              </a:ext>
            </a:extLst>
          </p:cNvPr>
          <p:cNvSpPr/>
          <p:nvPr/>
        </p:nvSpPr>
        <p:spPr>
          <a:xfrm>
            <a:off x="5460164" y="3868334"/>
            <a:ext cx="181933" cy="181933"/>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solidFill>
                <a:srgbClr val="D70000"/>
              </a:solidFill>
              <a:ea typeface="Verdana" pitchFamily="34" charset="0"/>
              <a:cs typeface="Verdana" pitchFamily="34" charset="0"/>
            </a:endParaRPr>
          </a:p>
        </p:txBody>
      </p:sp>
      <p:sp>
        <p:nvSpPr>
          <p:cNvPr id="36" name="TextBox 35">
            <a:extLst>
              <a:ext uri="{FF2B5EF4-FFF2-40B4-BE49-F238E27FC236}">
                <a16:creationId xmlns:a16="http://schemas.microsoft.com/office/drawing/2014/main" id="{BD46AD61-1447-4396-AEC2-7098C55FCA21}"/>
              </a:ext>
            </a:extLst>
          </p:cNvPr>
          <p:cNvSpPr txBox="1"/>
          <p:nvPr/>
        </p:nvSpPr>
        <p:spPr>
          <a:xfrm>
            <a:off x="1213015" y="3586470"/>
            <a:ext cx="1155018" cy="260237"/>
          </a:xfrm>
          <a:prstGeom prst="rect">
            <a:avLst/>
          </a:prstGeom>
          <a:noFill/>
        </p:spPr>
        <p:txBody>
          <a:bodyPr wrap="square" lIns="0" tIns="0" rIns="0" bIns="0" rtlCol="0" anchor="ctr" anchorCtr="0">
            <a:noAutofit/>
          </a:bodyPr>
          <a:lstStyle/>
          <a:p>
            <a:pPr algn="ctr"/>
            <a:r>
              <a:rPr lang="en-GB" sz="800" b="1" dirty="0">
                <a:ea typeface="Verdana" pitchFamily="34" charset="0"/>
                <a:cs typeface="Verdana" pitchFamily="34" charset="0"/>
              </a:rPr>
              <a:t>Overall judgement:</a:t>
            </a:r>
          </a:p>
        </p:txBody>
      </p:sp>
      <p:sp>
        <p:nvSpPr>
          <p:cNvPr id="37" name="TextBox 36">
            <a:extLst>
              <a:ext uri="{FF2B5EF4-FFF2-40B4-BE49-F238E27FC236}">
                <a16:creationId xmlns:a16="http://schemas.microsoft.com/office/drawing/2014/main" id="{B865073F-AA39-434A-8CB9-EF40FFDB671D}"/>
              </a:ext>
            </a:extLst>
          </p:cNvPr>
          <p:cNvSpPr txBox="1"/>
          <p:nvPr/>
        </p:nvSpPr>
        <p:spPr>
          <a:xfrm>
            <a:off x="2012674"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better</a:t>
            </a:r>
          </a:p>
        </p:txBody>
      </p:sp>
      <p:sp>
        <p:nvSpPr>
          <p:cNvPr id="38" name="TextBox 37">
            <a:extLst>
              <a:ext uri="{FF2B5EF4-FFF2-40B4-BE49-F238E27FC236}">
                <a16:creationId xmlns:a16="http://schemas.microsoft.com/office/drawing/2014/main" id="{899F0F52-58E9-4688-B1B9-7C1F9091B5BE}"/>
              </a:ext>
            </a:extLst>
          </p:cNvPr>
          <p:cNvSpPr txBox="1"/>
          <p:nvPr/>
        </p:nvSpPr>
        <p:spPr>
          <a:xfrm>
            <a:off x="2407660"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better</a:t>
            </a:r>
          </a:p>
        </p:txBody>
      </p:sp>
      <p:sp>
        <p:nvSpPr>
          <p:cNvPr id="39" name="TextBox 38">
            <a:extLst>
              <a:ext uri="{FF2B5EF4-FFF2-40B4-BE49-F238E27FC236}">
                <a16:creationId xmlns:a16="http://schemas.microsoft.com/office/drawing/2014/main" id="{8B907EA2-03AF-45BE-AFCA-57FED6BEAE08}"/>
              </a:ext>
            </a:extLst>
          </p:cNvPr>
          <p:cNvSpPr txBox="1"/>
          <p:nvPr/>
        </p:nvSpPr>
        <p:spPr>
          <a:xfrm>
            <a:off x="1617688"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About</a:t>
            </a:r>
          </a:p>
          <a:p>
            <a:pPr algn="ctr"/>
            <a:r>
              <a:rPr lang="en-GB" sz="800" b="1" dirty="0">
                <a:ea typeface="Verdana" pitchFamily="34" charset="0"/>
                <a:cs typeface="Verdana" pitchFamily="34" charset="0"/>
              </a:rPr>
              <a:t>the</a:t>
            </a:r>
          </a:p>
          <a:p>
            <a:pPr algn="ctr"/>
            <a:r>
              <a:rPr lang="en-GB" sz="800" b="1" dirty="0">
                <a:ea typeface="Verdana" pitchFamily="34" charset="0"/>
                <a:cs typeface="Verdana" pitchFamily="34" charset="0"/>
              </a:rPr>
              <a:t>same</a:t>
            </a:r>
          </a:p>
        </p:txBody>
      </p:sp>
      <p:sp>
        <p:nvSpPr>
          <p:cNvPr id="40" name="TextBox 39">
            <a:extLst>
              <a:ext uri="{FF2B5EF4-FFF2-40B4-BE49-F238E27FC236}">
                <a16:creationId xmlns:a16="http://schemas.microsoft.com/office/drawing/2014/main" id="{7BB1688C-97D0-4DE7-9F7F-8DBACB7936C6}"/>
              </a:ext>
            </a:extLst>
          </p:cNvPr>
          <p:cNvSpPr txBox="1"/>
          <p:nvPr/>
        </p:nvSpPr>
        <p:spPr>
          <a:xfrm>
            <a:off x="1222701"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worse</a:t>
            </a:r>
          </a:p>
        </p:txBody>
      </p:sp>
      <p:sp>
        <p:nvSpPr>
          <p:cNvPr id="41" name="TextBox 40">
            <a:extLst>
              <a:ext uri="{FF2B5EF4-FFF2-40B4-BE49-F238E27FC236}">
                <a16:creationId xmlns:a16="http://schemas.microsoft.com/office/drawing/2014/main" id="{53DB7EE0-CC90-47BA-82A8-6CD5E4AF79B9}"/>
              </a:ext>
            </a:extLst>
          </p:cNvPr>
          <p:cNvSpPr txBox="1"/>
          <p:nvPr/>
        </p:nvSpPr>
        <p:spPr>
          <a:xfrm>
            <a:off x="827715" y="4087913"/>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worse</a:t>
            </a:r>
          </a:p>
        </p:txBody>
      </p:sp>
      <p:sp>
        <p:nvSpPr>
          <p:cNvPr id="42" name="Rectangle 41">
            <a:extLst>
              <a:ext uri="{FF2B5EF4-FFF2-40B4-BE49-F238E27FC236}">
                <a16:creationId xmlns:a16="http://schemas.microsoft.com/office/drawing/2014/main" id="{6B31C0EB-2F1D-4139-A800-7C76C280D7C9}"/>
              </a:ext>
            </a:extLst>
          </p:cNvPr>
          <p:cNvSpPr/>
          <p:nvPr/>
        </p:nvSpPr>
        <p:spPr>
          <a:xfrm>
            <a:off x="2489530" y="3868338"/>
            <a:ext cx="181933" cy="181933"/>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43" name="Rectangle 42">
            <a:extLst>
              <a:ext uri="{FF2B5EF4-FFF2-40B4-BE49-F238E27FC236}">
                <a16:creationId xmlns:a16="http://schemas.microsoft.com/office/drawing/2014/main" id="{47D37D2B-3959-4FF1-A27C-8423845446FD}"/>
              </a:ext>
            </a:extLst>
          </p:cNvPr>
          <p:cNvSpPr/>
          <p:nvPr/>
        </p:nvSpPr>
        <p:spPr>
          <a:xfrm>
            <a:off x="2094544" y="3868338"/>
            <a:ext cx="181933" cy="181933"/>
          </a:xfrm>
          <a:prstGeom prst="rect">
            <a:avLst/>
          </a:prstGeom>
          <a:solidFill>
            <a:srgbClr val="80F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44" name="Rectangle 43">
            <a:extLst>
              <a:ext uri="{FF2B5EF4-FFF2-40B4-BE49-F238E27FC236}">
                <a16:creationId xmlns:a16="http://schemas.microsoft.com/office/drawing/2014/main" id="{BADDB797-3AD0-4C94-8B63-F3635822EF8F}"/>
              </a:ext>
            </a:extLst>
          </p:cNvPr>
          <p:cNvSpPr/>
          <p:nvPr/>
        </p:nvSpPr>
        <p:spPr>
          <a:xfrm>
            <a:off x="1699557" y="3868338"/>
            <a:ext cx="181933" cy="181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45" name="Rectangle 44">
            <a:extLst>
              <a:ext uri="{FF2B5EF4-FFF2-40B4-BE49-F238E27FC236}">
                <a16:creationId xmlns:a16="http://schemas.microsoft.com/office/drawing/2014/main" id="{7FBC878C-DDBC-4AFF-8D2D-94B5F81ECAE3}"/>
              </a:ext>
            </a:extLst>
          </p:cNvPr>
          <p:cNvSpPr/>
          <p:nvPr/>
        </p:nvSpPr>
        <p:spPr>
          <a:xfrm>
            <a:off x="1304571" y="3868338"/>
            <a:ext cx="181933" cy="181933"/>
          </a:xfrm>
          <a:prstGeom prst="rect">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46" name="Rectangle 45">
            <a:extLst>
              <a:ext uri="{FF2B5EF4-FFF2-40B4-BE49-F238E27FC236}">
                <a16:creationId xmlns:a16="http://schemas.microsoft.com/office/drawing/2014/main" id="{FF823780-F010-49AC-B8D8-307C41B23515}"/>
              </a:ext>
            </a:extLst>
          </p:cNvPr>
          <p:cNvSpPr/>
          <p:nvPr/>
        </p:nvSpPr>
        <p:spPr>
          <a:xfrm>
            <a:off x="909585" y="3868338"/>
            <a:ext cx="181933" cy="181933"/>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solidFill>
                <a:srgbClr val="D70000"/>
              </a:solidFill>
              <a:ea typeface="Verdana" pitchFamily="34" charset="0"/>
              <a:cs typeface="Verdana" pitchFamily="34" charset="0"/>
            </a:endParaRPr>
          </a:p>
        </p:txBody>
      </p:sp>
      <p:sp>
        <p:nvSpPr>
          <p:cNvPr id="47" name="TextBox 46">
            <a:extLst>
              <a:ext uri="{FF2B5EF4-FFF2-40B4-BE49-F238E27FC236}">
                <a16:creationId xmlns:a16="http://schemas.microsoft.com/office/drawing/2014/main" id="{751B3E43-A635-43CF-9E4B-F41EAA8F9DEB}"/>
              </a:ext>
            </a:extLst>
          </p:cNvPr>
          <p:cNvSpPr txBox="1"/>
          <p:nvPr/>
        </p:nvSpPr>
        <p:spPr>
          <a:xfrm>
            <a:off x="813487" y="1224351"/>
            <a:ext cx="2018253" cy="731226"/>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ADVANTAGES are:</a:t>
            </a:r>
          </a:p>
          <a:p>
            <a:pPr marL="80528" indent="-80528">
              <a:lnSpc>
                <a:spcPct val="120000"/>
              </a:lnSpc>
              <a:spcBef>
                <a:spcPts val="178"/>
              </a:spcBef>
              <a:spcAft>
                <a:spcPts val="178"/>
              </a:spcAft>
              <a:buFont typeface="Arial" pitchFamily="34" charset="0"/>
              <a:buChar char="•"/>
            </a:pPr>
            <a:endParaRPr lang="en-GB" sz="800" dirty="0">
              <a:ea typeface="Verdana" pitchFamily="34" charset="0"/>
              <a:cs typeface="MV Boli" pitchFamily="2" charset="0"/>
            </a:endParaRPr>
          </a:p>
          <a:p>
            <a:pPr marL="80528" indent="-80528">
              <a:lnSpc>
                <a:spcPct val="120000"/>
              </a:lnSpc>
              <a:spcBef>
                <a:spcPts val="178"/>
              </a:spcBef>
              <a:spcAft>
                <a:spcPts val="178"/>
              </a:spcAft>
              <a:buFont typeface="Arial" pitchFamily="34" charset="0"/>
              <a:buChar char="•"/>
            </a:pPr>
            <a:endParaRPr lang="en-GB" sz="800" dirty="0">
              <a:ea typeface="Verdana" pitchFamily="34" charset="0"/>
              <a:cs typeface="MV Boli" pitchFamily="2" charset="0"/>
            </a:endParaRPr>
          </a:p>
          <a:p>
            <a:pPr>
              <a:lnSpc>
                <a:spcPct val="120000"/>
              </a:lnSpc>
              <a:spcBef>
                <a:spcPts val="200"/>
              </a:spcBef>
              <a:spcAft>
                <a:spcPts val="200"/>
              </a:spcAft>
            </a:pPr>
            <a:endParaRPr lang="en-GB" sz="800" b="1" dirty="0">
              <a:ea typeface="Verdana" pitchFamily="34" charset="0"/>
              <a:cs typeface="Verdana" pitchFamily="34" charset="0"/>
            </a:endParaRPr>
          </a:p>
        </p:txBody>
      </p:sp>
      <p:sp>
        <p:nvSpPr>
          <p:cNvPr id="48" name="TextBox 47">
            <a:extLst>
              <a:ext uri="{FF2B5EF4-FFF2-40B4-BE49-F238E27FC236}">
                <a16:creationId xmlns:a16="http://schemas.microsoft.com/office/drawing/2014/main" id="{9534F383-148B-48FE-B7C7-699718F13700}"/>
              </a:ext>
            </a:extLst>
          </p:cNvPr>
          <p:cNvSpPr txBox="1"/>
          <p:nvPr/>
        </p:nvSpPr>
        <p:spPr>
          <a:xfrm>
            <a:off x="813487" y="1992301"/>
            <a:ext cx="2018255" cy="532197"/>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PROBLEMS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49" name="TextBox 48">
            <a:extLst>
              <a:ext uri="{FF2B5EF4-FFF2-40B4-BE49-F238E27FC236}">
                <a16:creationId xmlns:a16="http://schemas.microsoft.com/office/drawing/2014/main" id="{792C47E9-4D93-4A10-8F1E-0AE6EC771919}"/>
              </a:ext>
            </a:extLst>
          </p:cNvPr>
          <p:cNvSpPr txBox="1"/>
          <p:nvPr/>
        </p:nvSpPr>
        <p:spPr>
          <a:xfrm>
            <a:off x="813487" y="2868309"/>
            <a:ext cx="2018256" cy="532197"/>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UNKNOWNS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50" name="TextBox 49">
            <a:extLst>
              <a:ext uri="{FF2B5EF4-FFF2-40B4-BE49-F238E27FC236}">
                <a16:creationId xmlns:a16="http://schemas.microsoft.com/office/drawing/2014/main" id="{7541794C-107E-4E66-B43E-B3FB5AD49730}"/>
              </a:ext>
            </a:extLst>
          </p:cNvPr>
          <p:cNvSpPr txBox="1"/>
          <p:nvPr/>
        </p:nvSpPr>
        <p:spPr>
          <a:xfrm>
            <a:off x="3088776" y="1224351"/>
            <a:ext cx="2018253" cy="731226"/>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RISK INCREASES:</a:t>
            </a:r>
          </a:p>
          <a:p>
            <a:pPr marL="80528" indent="-80528">
              <a:lnSpc>
                <a:spcPct val="120000"/>
              </a:lnSpc>
              <a:spcBef>
                <a:spcPts val="178"/>
              </a:spcBef>
              <a:spcAft>
                <a:spcPts val="178"/>
              </a:spcAft>
              <a:buFont typeface="Arial" pitchFamily="34" charset="0"/>
              <a:buChar char="•"/>
            </a:pPr>
            <a:endParaRPr lang="en-GB" sz="800" dirty="0">
              <a:ea typeface="Verdana" pitchFamily="34" charset="0"/>
              <a:cs typeface="MV Boli" pitchFamily="2" charset="0"/>
            </a:endParaRPr>
          </a:p>
          <a:p>
            <a:pPr>
              <a:lnSpc>
                <a:spcPct val="120000"/>
              </a:lnSpc>
              <a:spcBef>
                <a:spcPts val="200"/>
              </a:spcBef>
              <a:spcAft>
                <a:spcPts val="200"/>
              </a:spcAft>
            </a:pPr>
            <a:endParaRPr lang="en-GB" sz="800" b="1" dirty="0">
              <a:ea typeface="Verdana" pitchFamily="34" charset="0"/>
              <a:cs typeface="Verdana" pitchFamily="34" charset="0"/>
            </a:endParaRPr>
          </a:p>
          <a:p>
            <a:pPr>
              <a:lnSpc>
                <a:spcPct val="120000"/>
              </a:lnSpc>
              <a:spcBef>
                <a:spcPts val="200"/>
              </a:spcBef>
              <a:spcAft>
                <a:spcPts val="200"/>
              </a:spcAft>
            </a:pPr>
            <a:endParaRPr lang="en-GB" sz="800" b="1" dirty="0">
              <a:ea typeface="Verdana" pitchFamily="34" charset="0"/>
              <a:cs typeface="Verdana" pitchFamily="34" charset="0"/>
            </a:endParaRPr>
          </a:p>
        </p:txBody>
      </p:sp>
      <p:sp>
        <p:nvSpPr>
          <p:cNvPr id="51" name="TextBox 50">
            <a:extLst>
              <a:ext uri="{FF2B5EF4-FFF2-40B4-BE49-F238E27FC236}">
                <a16:creationId xmlns:a16="http://schemas.microsoft.com/office/drawing/2014/main" id="{52351A29-7F94-4660-B2A5-17D4E21053A0}"/>
              </a:ext>
            </a:extLst>
          </p:cNvPr>
          <p:cNvSpPr txBox="1"/>
          <p:nvPr/>
        </p:nvSpPr>
        <p:spPr>
          <a:xfrm>
            <a:off x="3088776" y="1992301"/>
            <a:ext cx="2018255" cy="532197"/>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RISK REDUCTIONS:</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52" name="TextBox 51">
            <a:extLst>
              <a:ext uri="{FF2B5EF4-FFF2-40B4-BE49-F238E27FC236}">
                <a16:creationId xmlns:a16="http://schemas.microsoft.com/office/drawing/2014/main" id="{58928D4C-3702-479C-A526-213E8D973A9A}"/>
              </a:ext>
            </a:extLst>
          </p:cNvPr>
          <p:cNvSpPr txBox="1"/>
          <p:nvPr/>
        </p:nvSpPr>
        <p:spPr>
          <a:xfrm>
            <a:off x="3088776" y="2868309"/>
            <a:ext cx="2018256" cy="532197"/>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UNKNOWNS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53" name="TextBox 52">
            <a:extLst>
              <a:ext uri="{FF2B5EF4-FFF2-40B4-BE49-F238E27FC236}">
                <a16:creationId xmlns:a16="http://schemas.microsoft.com/office/drawing/2014/main" id="{7DDDF2E1-AAE7-47A8-853F-29652B76D059}"/>
              </a:ext>
            </a:extLst>
          </p:cNvPr>
          <p:cNvSpPr txBox="1"/>
          <p:nvPr/>
        </p:nvSpPr>
        <p:spPr>
          <a:xfrm>
            <a:off x="5364067" y="1224351"/>
            <a:ext cx="2018253" cy="731226"/>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ADVANTAGES are:</a:t>
            </a:r>
          </a:p>
          <a:p>
            <a:pPr marL="80528" indent="-80528">
              <a:lnSpc>
                <a:spcPct val="120000"/>
              </a:lnSpc>
              <a:spcBef>
                <a:spcPts val="178"/>
              </a:spcBef>
              <a:spcAft>
                <a:spcPts val="178"/>
              </a:spcAft>
              <a:buFont typeface="Arial" pitchFamily="34" charset="0"/>
              <a:buChar char="•"/>
            </a:pPr>
            <a:endParaRPr lang="en-GB" sz="800" dirty="0">
              <a:ea typeface="Verdana" pitchFamily="34" charset="0"/>
              <a:cs typeface="MV Boli" pitchFamily="2" charset="0"/>
            </a:endParaRPr>
          </a:p>
          <a:p>
            <a:pPr>
              <a:lnSpc>
                <a:spcPct val="120000"/>
              </a:lnSpc>
              <a:spcBef>
                <a:spcPts val="200"/>
              </a:spcBef>
              <a:spcAft>
                <a:spcPts val="200"/>
              </a:spcAft>
            </a:pPr>
            <a:endParaRPr lang="en-GB" sz="800" b="1" dirty="0">
              <a:ea typeface="Verdana" pitchFamily="34" charset="0"/>
              <a:cs typeface="Verdana" pitchFamily="34" charset="0"/>
            </a:endParaRPr>
          </a:p>
          <a:p>
            <a:pPr>
              <a:lnSpc>
                <a:spcPct val="120000"/>
              </a:lnSpc>
              <a:spcBef>
                <a:spcPts val="200"/>
              </a:spcBef>
              <a:spcAft>
                <a:spcPts val="200"/>
              </a:spcAft>
            </a:pPr>
            <a:endParaRPr lang="en-GB" sz="800" b="1" dirty="0">
              <a:ea typeface="Verdana" pitchFamily="34" charset="0"/>
              <a:cs typeface="Verdana" pitchFamily="34" charset="0"/>
            </a:endParaRPr>
          </a:p>
        </p:txBody>
      </p:sp>
      <p:sp>
        <p:nvSpPr>
          <p:cNvPr id="54" name="TextBox 53">
            <a:extLst>
              <a:ext uri="{FF2B5EF4-FFF2-40B4-BE49-F238E27FC236}">
                <a16:creationId xmlns:a16="http://schemas.microsoft.com/office/drawing/2014/main" id="{0CBF325A-1FE7-499E-A70C-9DFF0BE5B2AD}"/>
              </a:ext>
            </a:extLst>
          </p:cNvPr>
          <p:cNvSpPr txBox="1"/>
          <p:nvPr/>
        </p:nvSpPr>
        <p:spPr>
          <a:xfrm>
            <a:off x="5364067" y="1992301"/>
            <a:ext cx="2018255" cy="532197"/>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PROBLEMS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55" name="TextBox 54">
            <a:extLst>
              <a:ext uri="{FF2B5EF4-FFF2-40B4-BE49-F238E27FC236}">
                <a16:creationId xmlns:a16="http://schemas.microsoft.com/office/drawing/2014/main" id="{427B9BDF-1C4A-430B-AAB8-8BC4059EFD1D}"/>
              </a:ext>
            </a:extLst>
          </p:cNvPr>
          <p:cNvSpPr txBox="1"/>
          <p:nvPr/>
        </p:nvSpPr>
        <p:spPr>
          <a:xfrm>
            <a:off x="5364067" y="2868309"/>
            <a:ext cx="2018256" cy="532197"/>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UNKNOWNS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96" name="TextBox 95">
            <a:extLst>
              <a:ext uri="{FF2B5EF4-FFF2-40B4-BE49-F238E27FC236}">
                <a16:creationId xmlns:a16="http://schemas.microsoft.com/office/drawing/2014/main" id="{9292B65C-7AF2-4A4C-9C62-E2546E1B5E05}"/>
              </a:ext>
            </a:extLst>
          </p:cNvPr>
          <p:cNvSpPr txBox="1"/>
          <p:nvPr/>
        </p:nvSpPr>
        <p:spPr>
          <a:xfrm>
            <a:off x="749304" y="921794"/>
            <a:ext cx="2082438" cy="219131"/>
          </a:xfrm>
          <a:prstGeom prst="rect">
            <a:avLst/>
          </a:prstGeom>
          <a:solidFill>
            <a:schemeClr val="accent4"/>
          </a:solidFill>
          <a:ln w="28575">
            <a:noFill/>
          </a:ln>
        </p:spPr>
        <p:txBody>
          <a:bodyPr wrap="square" lIns="81375" tIns="40688" rIns="81375" bIns="40688" rtlCol="0">
            <a:spAutoFit/>
          </a:bodyPr>
          <a:lstStyle/>
          <a:p>
            <a:pPr algn="ctr"/>
            <a:r>
              <a:rPr lang="en-GB" sz="890" b="1" dirty="0">
                <a:solidFill>
                  <a:schemeClr val="bg1"/>
                </a:solidFill>
                <a:ea typeface="Verdana" pitchFamily="34" charset="0"/>
                <a:cs typeface="Verdana" pitchFamily="34" charset="0"/>
              </a:rPr>
              <a:t>CFO (Financial)</a:t>
            </a:r>
          </a:p>
        </p:txBody>
      </p:sp>
      <p:sp>
        <p:nvSpPr>
          <p:cNvPr id="97" name="TextBox 96">
            <a:extLst>
              <a:ext uri="{FF2B5EF4-FFF2-40B4-BE49-F238E27FC236}">
                <a16:creationId xmlns:a16="http://schemas.microsoft.com/office/drawing/2014/main" id="{4E9CF6A3-905E-4F35-A4DA-490AA87BBD4A}"/>
              </a:ext>
            </a:extLst>
          </p:cNvPr>
          <p:cNvSpPr txBox="1"/>
          <p:nvPr/>
        </p:nvSpPr>
        <p:spPr>
          <a:xfrm>
            <a:off x="5299885" y="921794"/>
            <a:ext cx="2082436" cy="219131"/>
          </a:xfrm>
          <a:prstGeom prst="rect">
            <a:avLst/>
          </a:prstGeom>
          <a:solidFill>
            <a:schemeClr val="accent4"/>
          </a:solidFill>
          <a:ln w="28575">
            <a:noFill/>
          </a:ln>
        </p:spPr>
        <p:txBody>
          <a:bodyPr wrap="square" lIns="81375" tIns="40688" rIns="81375" bIns="40688" rtlCol="0">
            <a:spAutoFit/>
          </a:bodyPr>
          <a:lstStyle/>
          <a:p>
            <a:pPr algn="ctr"/>
            <a:r>
              <a:rPr lang="en-GB" sz="890" b="1" dirty="0">
                <a:solidFill>
                  <a:schemeClr val="bg1"/>
                </a:solidFill>
                <a:ea typeface="Verdana" pitchFamily="34" charset="0"/>
                <a:cs typeface="Verdana" pitchFamily="34" charset="0"/>
              </a:rPr>
              <a:t>COO (Operations)</a:t>
            </a:r>
          </a:p>
        </p:txBody>
      </p:sp>
      <p:sp>
        <p:nvSpPr>
          <p:cNvPr id="98" name="TextBox 97">
            <a:extLst>
              <a:ext uri="{FF2B5EF4-FFF2-40B4-BE49-F238E27FC236}">
                <a16:creationId xmlns:a16="http://schemas.microsoft.com/office/drawing/2014/main" id="{9CCF1FA6-355B-428F-B7DE-5FD4B6F2AC74}"/>
              </a:ext>
            </a:extLst>
          </p:cNvPr>
          <p:cNvSpPr txBox="1"/>
          <p:nvPr/>
        </p:nvSpPr>
        <p:spPr>
          <a:xfrm>
            <a:off x="3024593" y="921794"/>
            <a:ext cx="2082435" cy="219131"/>
          </a:xfrm>
          <a:prstGeom prst="rect">
            <a:avLst/>
          </a:prstGeom>
          <a:solidFill>
            <a:schemeClr val="accent4"/>
          </a:solidFill>
          <a:ln w="28575">
            <a:noFill/>
          </a:ln>
        </p:spPr>
        <p:txBody>
          <a:bodyPr wrap="square" lIns="81375" tIns="40688" rIns="81375" bIns="40688" rtlCol="0">
            <a:spAutoFit/>
          </a:bodyPr>
          <a:lstStyle/>
          <a:p>
            <a:pPr algn="ctr"/>
            <a:r>
              <a:rPr lang="en-GB" sz="890" b="1" dirty="0">
                <a:solidFill>
                  <a:schemeClr val="bg1"/>
                </a:solidFill>
                <a:ea typeface="Verdana" pitchFamily="34" charset="0"/>
                <a:cs typeface="Verdana" pitchFamily="34" charset="0"/>
              </a:rPr>
              <a:t>CTO (Technical)</a:t>
            </a:r>
          </a:p>
        </p:txBody>
      </p:sp>
      <p:sp>
        <p:nvSpPr>
          <p:cNvPr id="13" name="Rectangle 12">
            <a:extLst>
              <a:ext uri="{FF2B5EF4-FFF2-40B4-BE49-F238E27FC236}">
                <a16:creationId xmlns:a16="http://schemas.microsoft.com/office/drawing/2014/main" id="{ADE89EE7-D55C-415A-A063-70A886CD0FF0}"/>
              </a:ext>
            </a:extLst>
          </p:cNvPr>
          <p:cNvSpPr/>
          <p:nvPr/>
        </p:nvSpPr>
        <p:spPr>
          <a:xfrm>
            <a:off x="9873681" y="921795"/>
            <a:ext cx="2082434" cy="287272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700">
              <a:ea typeface="Verdana" pitchFamily="34" charset="0"/>
              <a:cs typeface="Verdana" pitchFamily="34" charset="0"/>
            </a:endParaRPr>
          </a:p>
        </p:txBody>
      </p:sp>
      <p:sp>
        <p:nvSpPr>
          <p:cNvPr id="57" name="TextBox 56">
            <a:extLst>
              <a:ext uri="{FF2B5EF4-FFF2-40B4-BE49-F238E27FC236}">
                <a16:creationId xmlns:a16="http://schemas.microsoft.com/office/drawing/2014/main" id="{A6FD0295-F615-4B8C-BAFC-6923F5A6B270}"/>
              </a:ext>
            </a:extLst>
          </p:cNvPr>
          <p:cNvSpPr txBox="1"/>
          <p:nvPr/>
        </p:nvSpPr>
        <p:spPr>
          <a:xfrm>
            <a:off x="8062103" y="3586471"/>
            <a:ext cx="1155018" cy="260237"/>
          </a:xfrm>
          <a:prstGeom prst="rect">
            <a:avLst/>
          </a:prstGeom>
          <a:noFill/>
        </p:spPr>
        <p:txBody>
          <a:bodyPr wrap="square" lIns="0" tIns="0" rIns="0" bIns="0" rtlCol="0" anchor="ctr" anchorCtr="0">
            <a:noAutofit/>
          </a:bodyPr>
          <a:lstStyle/>
          <a:p>
            <a:pPr algn="ctr"/>
            <a:r>
              <a:rPr lang="en-GB" sz="800" b="1" dirty="0">
                <a:ea typeface="Verdana" pitchFamily="34" charset="0"/>
                <a:cs typeface="Verdana" pitchFamily="34" charset="0"/>
              </a:rPr>
              <a:t>Overall judgement:</a:t>
            </a:r>
          </a:p>
        </p:txBody>
      </p:sp>
      <p:sp>
        <p:nvSpPr>
          <p:cNvPr id="58" name="TextBox 57">
            <a:extLst>
              <a:ext uri="{FF2B5EF4-FFF2-40B4-BE49-F238E27FC236}">
                <a16:creationId xmlns:a16="http://schemas.microsoft.com/office/drawing/2014/main" id="{7276481A-3394-4172-8913-0CCBC73010F9}"/>
              </a:ext>
            </a:extLst>
          </p:cNvPr>
          <p:cNvSpPr txBox="1"/>
          <p:nvPr/>
        </p:nvSpPr>
        <p:spPr>
          <a:xfrm>
            <a:off x="8861763" y="4087914"/>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better</a:t>
            </a:r>
          </a:p>
        </p:txBody>
      </p:sp>
      <p:sp>
        <p:nvSpPr>
          <p:cNvPr id="59" name="TextBox 58">
            <a:extLst>
              <a:ext uri="{FF2B5EF4-FFF2-40B4-BE49-F238E27FC236}">
                <a16:creationId xmlns:a16="http://schemas.microsoft.com/office/drawing/2014/main" id="{5C36C885-FCE9-49D1-AD88-99B2110469C7}"/>
              </a:ext>
            </a:extLst>
          </p:cNvPr>
          <p:cNvSpPr txBox="1"/>
          <p:nvPr/>
        </p:nvSpPr>
        <p:spPr>
          <a:xfrm>
            <a:off x="9256748" y="4087914"/>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better</a:t>
            </a:r>
          </a:p>
        </p:txBody>
      </p:sp>
      <p:sp>
        <p:nvSpPr>
          <p:cNvPr id="60" name="TextBox 59">
            <a:extLst>
              <a:ext uri="{FF2B5EF4-FFF2-40B4-BE49-F238E27FC236}">
                <a16:creationId xmlns:a16="http://schemas.microsoft.com/office/drawing/2014/main" id="{286B8A54-8D3A-4735-B9E6-00B504599414}"/>
              </a:ext>
            </a:extLst>
          </p:cNvPr>
          <p:cNvSpPr txBox="1"/>
          <p:nvPr/>
        </p:nvSpPr>
        <p:spPr>
          <a:xfrm>
            <a:off x="8466776" y="4087914"/>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About</a:t>
            </a:r>
          </a:p>
          <a:p>
            <a:pPr algn="ctr"/>
            <a:r>
              <a:rPr lang="en-GB" sz="800" b="1" dirty="0">
                <a:ea typeface="Verdana" pitchFamily="34" charset="0"/>
                <a:cs typeface="Verdana" pitchFamily="34" charset="0"/>
              </a:rPr>
              <a:t>the</a:t>
            </a:r>
          </a:p>
          <a:p>
            <a:pPr algn="ctr"/>
            <a:r>
              <a:rPr lang="en-GB" sz="800" b="1" dirty="0">
                <a:ea typeface="Verdana" pitchFamily="34" charset="0"/>
                <a:cs typeface="Verdana" pitchFamily="34" charset="0"/>
              </a:rPr>
              <a:t>same</a:t>
            </a:r>
          </a:p>
        </p:txBody>
      </p:sp>
      <p:sp>
        <p:nvSpPr>
          <p:cNvPr id="61" name="TextBox 60">
            <a:extLst>
              <a:ext uri="{FF2B5EF4-FFF2-40B4-BE49-F238E27FC236}">
                <a16:creationId xmlns:a16="http://schemas.microsoft.com/office/drawing/2014/main" id="{4D42D223-7F14-4402-821D-DF5D580EB4A2}"/>
              </a:ext>
            </a:extLst>
          </p:cNvPr>
          <p:cNvSpPr txBox="1"/>
          <p:nvPr/>
        </p:nvSpPr>
        <p:spPr>
          <a:xfrm>
            <a:off x="8071789" y="4087914"/>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worse</a:t>
            </a:r>
          </a:p>
        </p:txBody>
      </p:sp>
      <p:sp>
        <p:nvSpPr>
          <p:cNvPr id="62" name="TextBox 61">
            <a:extLst>
              <a:ext uri="{FF2B5EF4-FFF2-40B4-BE49-F238E27FC236}">
                <a16:creationId xmlns:a16="http://schemas.microsoft.com/office/drawing/2014/main" id="{E455F2AF-85EA-49F1-9615-D8A6559B4263}"/>
              </a:ext>
            </a:extLst>
          </p:cNvPr>
          <p:cNvSpPr txBox="1"/>
          <p:nvPr/>
        </p:nvSpPr>
        <p:spPr>
          <a:xfrm>
            <a:off x="7676803" y="4087914"/>
            <a:ext cx="345673"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worse</a:t>
            </a:r>
          </a:p>
        </p:txBody>
      </p:sp>
      <p:sp>
        <p:nvSpPr>
          <p:cNvPr id="63" name="Rectangle 62">
            <a:extLst>
              <a:ext uri="{FF2B5EF4-FFF2-40B4-BE49-F238E27FC236}">
                <a16:creationId xmlns:a16="http://schemas.microsoft.com/office/drawing/2014/main" id="{7999C82B-563B-4405-80FE-6A5CE3283351}"/>
              </a:ext>
            </a:extLst>
          </p:cNvPr>
          <p:cNvSpPr/>
          <p:nvPr/>
        </p:nvSpPr>
        <p:spPr>
          <a:xfrm>
            <a:off x="9338618" y="3868339"/>
            <a:ext cx="181933" cy="181933"/>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64" name="Rectangle 63">
            <a:extLst>
              <a:ext uri="{FF2B5EF4-FFF2-40B4-BE49-F238E27FC236}">
                <a16:creationId xmlns:a16="http://schemas.microsoft.com/office/drawing/2014/main" id="{231C4CC4-93C2-4CB0-AB0F-C3B24B585119}"/>
              </a:ext>
            </a:extLst>
          </p:cNvPr>
          <p:cNvSpPr/>
          <p:nvPr/>
        </p:nvSpPr>
        <p:spPr>
          <a:xfrm>
            <a:off x="8943633" y="3868339"/>
            <a:ext cx="181933" cy="181933"/>
          </a:xfrm>
          <a:prstGeom prst="rect">
            <a:avLst/>
          </a:prstGeom>
          <a:solidFill>
            <a:srgbClr val="80F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65" name="Rectangle 64">
            <a:extLst>
              <a:ext uri="{FF2B5EF4-FFF2-40B4-BE49-F238E27FC236}">
                <a16:creationId xmlns:a16="http://schemas.microsoft.com/office/drawing/2014/main" id="{A003B2CB-418B-4A34-8218-2D91C5B425F7}"/>
              </a:ext>
            </a:extLst>
          </p:cNvPr>
          <p:cNvSpPr/>
          <p:nvPr/>
        </p:nvSpPr>
        <p:spPr>
          <a:xfrm>
            <a:off x="8548646" y="3868339"/>
            <a:ext cx="181933" cy="181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66" name="Rectangle 65">
            <a:extLst>
              <a:ext uri="{FF2B5EF4-FFF2-40B4-BE49-F238E27FC236}">
                <a16:creationId xmlns:a16="http://schemas.microsoft.com/office/drawing/2014/main" id="{E0D14A48-AE22-4FCE-B872-F95DD27ABDB4}"/>
              </a:ext>
            </a:extLst>
          </p:cNvPr>
          <p:cNvSpPr/>
          <p:nvPr/>
        </p:nvSpPr>
        <p:spPr>
          <a:xfrm>
            <a:off x="8153660" y="3868339"/>
            <a:ext cx="181933" cy="181933"/>
          </a:xfrm>
          <a:prstGeom prst="rect">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67" name="Rectangle 66">
            <a:extLst>
              <a:ext uri="{FF2B5EF4-FFF2-40B4-BE49-F238E27FC236}">
                <a16:creationId xmlns:a16="http://schemas.microsoft.com/office/drawing/2014/main" id="{ADF9FA71-CF72-4BD6-9A6E-A612E5F8BDC6}"/>
              </a:ext>
            </a:extLst>
          </p:cNvPr>
          <p:cNvSpPr/>
          <p:nvPr/>
        </p:nvSpPr>
        <p:spPr>
          <a:xfrm>
            <a:off x="7758673" y="3868339"/>
            <a:ext cx="181933" cy="181933"/>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solidFill>
                <a:srgbClr val="D70000"/>
              </a:solidFill>
              <a:ea typeface="Verdana" pitchFamily="34" charset="0"/>
              <a:cs typeface="Verdana" pitchFamily="34" charset="0"/>
            </a:endParaRPr>
          </a:p>
        </p:txBody>
      </p:sp>
      <p:sp>
        <p:nvSpPr>
          <p:cNvPr id="75" name="TextBox 74">
            <a:extLst>
              <a:ext uri="{FF2B5EF4-FFF2-40B4-BE49-F238E27FC236}">
                <a16:creationId xmlns:a16="http://schemas.microsoft.com/office/drawing/2014/main" id="{55949A73-BF3D-490C-B614-F90283A3E699}"/>
              </a:ext>
            </a:extLst>
          </p:cNvPr>
          <p:cNvSpPr txBox="1"/>
          <p:nvPr/>
        </p:nvSpPr>
        <p:spPr>
          <a:xfrm>
            <a:off x="9937865" y="1224351"/>
            <a:ext cx="2018253" cy="532197"/>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ADVANTAGES are:</a:t>
            </a:r>
          </a:p>
          <a:p>
            <a:pPr marL="80528" indent="-80528">
              <a:lnSpc>
                <a:spcPct val="120000"/>
              </a:lnSpc>
              <a:spcBef>
                <a:spcPts val="178"/>
              </a:spcBef>
              <a:spcAft>
                <a:spcPts val="178"/>
              </a:spcAft>
              <a:buFont typeface="Arial" pitchFamily="34" charset="0"/>
              <a:buChar char="•"/>
            </a:pPr>
            <a:endParaRPr lang="en-GB" sz="800" dirty="0">
              <a:ea typeface="Verdana" pitchFamily="34" charset="0"/>
              <a:cs typeface="MV Boli" pitchFamily="2" charset="0"/>
            </a:endParaRPr>
          </a:p>
          <a:p>
            <a:pPr>
              <a:lnSpc>
                <a:spcPct val="120000"/>
              </a:lnSpc>
              <a:spcBef>
                <a:spcPts val="200"/>
              </a:spcBef>
              <a:spcAft>
                <a:spcPts val="200"/>
              </a:spcAft>
            </a:pPr>
            <a:endParaRPr lang="en-GB" sz="800" b="1" dirty="0">
              <a:ea typeface="Verdana" pitchFamily="34" charset="0"/>
              <a:cs typeface="Verdana" pitchFamily="34" charset="0"/>
            </a:endParaRPr>
          </a:p>
        </p:txBody>
      </p:sp>
      <p:sp>
        <p:nvSpPr>
          <p:cNvPr id="76" name="TextBox 75">
            <a:extLst>
              <a:ext uri="{FF2B5EF4-FFF2-40B4-BE49-F238E27FC236}">
                <a16:creationId xmlns:a16="http://schemas.microsoft.com/office/drawing/2014/main" id="{C2384796-BFD7-4C7D-80AD-A38FFBD553D0}"/>
              </a:ext>
            </a:extLst>
          </p:cNvPr>
          <p:cNvSpPr txBox="1"/>
          <p:nvPr/>
        </p:nvSpPr>
        <p:spPr>
          <a:xfrm>
            <a:off x="9937865" y="1992302"/>
            <a:ext cx="2018255" cy="333168"/>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PROBLEMS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77" name="TextBox 76">
            <a:extLst>
              <a:ext uri="{FF2B5EF4-FFF2-40B4-BE49-F238E27FC236}">
                <a16:creationId xmlns:a16="http://schemas.microsoft.com/office/drawing/2014/main" id="{BDA3D2BF-58C2-4F88-9E3A-7EE77A07909A}"/>
              </a:ext>
            </a:extLst>
          </p:cNvPr>
          <p:cNvSpPr txBox="1"/>
          <p:nvPr/>
        </p:nvSpPr>
        <p:spPr>
          <a:xfrm>
            <a:off x="9937865" y="2876936"/>
            <a:ext cx="2018256" cy="333168"/>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UNKNOWNS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78" name="TextBox 77">
            <a:extLst>
              <a:ext uri="{FF2B5EF4-FFF2-40B4-BE49-F238E27FC236}">
                <a16:creationId xmlns:a16="http://schemas.microsoft.com/office/drawing/2014/main" id="{51AF015C-8754-42BF-BC09-F82B756F7F0E}"/>
              </a:ext>
            </a:extLst>
          </p:cNvPr>
          <p:cNvSpPr txBox="1"/>
          <p:nvPr/>
        </p:nvSpPr>
        <p:spPr>
          <a:xfrm>
            <a:off x="10337391" y="3586467"/>
            <a:ext cx="1155017" cy="260236"/>
          </a:xfrm>
          <a:prstGeom prst="rect">
            <a:avLst/>
          </a:prstGeom>
          <a:noFill/>
        </p:spPr>
        <p:txBody>
          <a:bodyPr wrap="square" lIns="0" tIns="0" rIns="0" bIns="0" rtlCol="0" anchor="ctr" anchorCtr="0">
            <a:noAutofit/>
          </a:bodyPr>
          <a:lstStyle/>
          <a:p>
            <a:pPr algn="ctr"/>
            <a:r>
              <a:rPr lang="en-GB" sz="800" b="1" dirty="0">
                <a:ea typeface="Verdana" pitchFamily="34" charset="0"/>
                <a:cs typeface="Verdana" pitchFamily="34" charset="0"/>
              </a:rPr>
              <a:t>Overall judgement:</a:t>
            </a:r>
          </a:p>
        </p:txBody>
      </p:sp>
      <p:sp>
        <p:nvSpPr>
          <p:cNvPr id="79" name="TextBox 78">
            <a:extLst>
              <a:ext uri="{FF2B5EF4-FFF2-40B4-BE49-F238E27FC236}">
                <a16:creationId xmlns:a16="http://schemas.microsoft.com/office/drawing/2014/main" id="{822969B7-DB00-4CFA-8ADA-E1F5D0FED0F3}"/>
              </a:ext>
            </a:extLst>
          </p:cNvPr>
          <p:cNvSpPr txBox="1"/>
          <p:nvPr/>
        </p:nvSpPr>
        <p:spPr>
          <a:xfrm>
            <a:off x="11137050" y="4087908"/>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better</a:t>
            </a:r>
          </a:p>
        </p:txBody>
      </p:sp>
      <p:sp>
        <p:nvSpPr>
          <p:cNvPr id="80" name="TextBox 79">
            <a:extLst>
              <a:ext uri="{FF2B5EF4-FFF2-40B4-BE49-F238E27FC236}">
                <a16:creationId xmlns:a16="http://schemas.microsoft.com/office/drawing/2014/main" id="{0357B1BC-16A8-419D-8678-E968B135626A}"/>
              </a:ext>
            </a:extLst>
          </p:cNvPr>
          <p:cNvSpPr txBox="1"/>
          <p:nvPr/>
        </p:nvSpPr>
        <p:spPr>
          <a:xfrm>
            <a:off x="11532035" y="4087908"/>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better</a:t>
            </a:r>
          </a:p>
        </p:txBody>
      </p:sp>
      <p:sp>
        <p:nvSpPr>
          <p:cNvPr id="81" name="TextBox 80">
            <a:extLst>
              <a:ext uri="{FF2B5EF4-FFF2-40B4-BE49-F238E27FC236}">
                <a16:creationId xmlns:a16="http://schemas.microsoft.com/office/drawing/2014/main" id="{6DEB7EF2-EAD5-47DE-A66A-D1421AF8899B}"/>
              </a:ext>
            </a:extLst>
          </p:cNvPr>
          <p:cNvSpPr txBox="1"/>
          <p:nvPr/>
        </p:nvSpPr>
        <p:spPr>
          <a:xfrm>
            <a:off x="10742064" y="4087908"/>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About</a:t>
            </a:r>
          </a:p>
          <a:p>
            <a:pPr algn="ctr"/>
            <a:r>
              <a:rPr lang="en-GB" sz="800" b="1" dirty="0">
                <a:ea typeface="Verdana" pitchFamily="34" charset="0"/>
                <a:cs typeface="Verdana" pitchFamily="34" charset="0"/>
              </a:rPr>
              <a:t>the</a:t>
            </a:r>
          </a:p>
          <a:p>
            <a:pPr algn="ctr"/>
            <a:r>
              <a:rPr lang="en-GB" sz="800" b="1" dirty="0">
                <a:ea typeface="Verdana" pitchFamily="34" charset="0"/>
                <a:cs typeface="Verdana" pitchFamily="34" charset="0"/>
              </a:rPr>
              <a:t>same</a:t>
            </a:r>
          </a:p>
        </p:txBody>
      </p:sp>
      <p:sp>
        <p:nvSpPr>
          <p:cNvPr id="82" name="TextBox 81">
            <a:extLst>
              <a:ext uri="{FF2B5EF4-FFF2-40B4-BE49-F238E27FC236}">
                <a16:creationId xmlns:a16="http://schemas.microsoft.com/office/drawing/2014/main" id="{83642123-6580-4FFC-A777-3AA9D2534EC1}"/>
              </a:ext>
            </a:extLst>
          </p:cNvPr>
          <p:cNvSpPr txBox="1"/>
          <p:nvPr/>
        </p:nvSpPr>
        <p:spPr>
          <a:xfrm>
            <a:off x="10347078" y="4087908"/>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A bit</a:t>
            </a:r>
          </a:p>
          <a:p>
            <a:pPr algn="ctr"/>
            <a:r>
              <a:rPr lang="en-GB" sz="800" b="1" dirty="0">
                <a:ea typeface="Verdana" pitchFamily="34" charset="0"/>
                <a:cs typeface="Verdana" pitchFamily="34" charset="0"/>
              </a:rPr>
              <a:t>worse</a:t>
            </a:r>
          </a:p>
        </p:txBody>
      </p:sp>
      <p:sp>
        <p:nvSpPr>
          <p:cNvPr id="83" name="TextBox 82">
            <a:extLst>
              <a:ext uri="{FF2B5EF4-FFF2-40B4-BE49-F238E27FC236}">
                <a16:creationId xmlns:a16="http://schemas.microsoft.com/office/drawing/2014/main" id="{93475E72-1D20-4B70-84D9-2407747D6780}"/>
              </a:ext>
            </a:extLst>
          </p:cNvPr>
          <p:cNvSpPr txBox="1"/>
          <p:nvPr/>
        </p:nvSpPr>
        <p:spPr>
          <a:xfrm>
            <a:off x="9952092" y="4087908"/>
            <a:ext cx="345672" cy="345672"/>
          </a:xfrm>
          <a:prstGeom prst="rect">
            <a:avLst/>
          </a:prstGeom>
          <a:noFill/>
          <a:ln w="12700">
            <a:noFill/>
          </a:ln>
        </p:spPr>
        <p:txBody>
          <a:bodyPr wrap="none" lIns="0" tIns="0" rIns="0" bIns="0" rtlCol="0" anchor="t" anchorCtr="0">
            <a:noAutofit/>
          </a:bodyPr>
          <a:lstStyle/>
          <a:p>
            <a:pPr algn="ctr"/>
            <a:r>
              <a:rPr lang="en-GB" sz="800" b="1" dirty="0">
                <a:ea typeface="Verdana" pitchFamily="34" charset="0"/>
                <a:cs typeface="Verdana" pitchFamily="34" charset="0"/>
              </a:rPr>
              <a:t>Much</a:t>
            </a:r>
          </a:p>
          <a:p>
            <a:pPr algn="ctr"/>
            <a:r>
              <a:rPr lang="en-GB" sz="800" b="1" dirty="0">
                <a:ea typeface="Verdana" pitchFamily="34" charset="0"/>
                <a:cs typeface="Verdana" pitchFamily="34" charset="0"/>
              </a:rPr>
              <a:t>worse</a:t>
            </a:r>
          </a:p>
        </p:txBody>
      </p:sp>
      <p:sp>
        <p:nvSpPr>
          <p:cNvPr id="84" name="Rectangle 83">
            <a:extLst>
              <a:ext uri="{FF2B5EF4-FFF2-40B4-BE49-F238E27FC236}">
                <a16:creationId xmlns:a16="http://schemas.microsoft.com/office/drawing/2014/main" id="{39609DDF-9AA5-4AFC-840B-2DE70381720C}"/>
              </a:ext>
            </a:extLst>
          </p:cNvPr>
          <p:cNvSpPr/>
          <p:nvPr/>
        </p:nvSpPr>
        <p:spPr>
          <a:xfrm>
            <a:off x="11613905" y="3868335"/>
            <a:ext cx="181933" cy="181933"/>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85" name="Rectangle 84">
            <a:extLst>
              <a:ext uri="{FF2B5EF4-FFF2-40B4-BE49-F238E27FC236}">
                <a16:creationId xmlns:a16="http://schemas.microsoft.com/office/drawing/2014/main" id="{094F7F6F-4C08-43A7-98DD-FD3F6A030253}"/>
              </a:ext>
            </a:extLst>
          </p:cNvPr>
          <p:cNvSpPr/>
          <p:nvPr/>
        </p:nvSpPr>
        <p:spPr>
          <a:xfrm>
            <a:off x="11218920" y="3868335"/>
            <a:ext cx="181933" cy="181933"/>
          </a:xfrm>
          <a:prstGeom prst="rect">
            <a:avLst/>
          </a:prstGeom>
          <a:solidFill>
            <a:srgbClr val="80F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86" name="Rectangle 85">
            <a:extLst>
              <a:ext uri="{FF2B5EF4-FFF2-40B4-BE49-F238E27FC236}">
                <a16:creationId xmlns:a16="http://schemas.microsoft.com/office/drawing/2014/main" id="{A5063F9A-86CF-461D-8B1E-CE60BF26AF49}"/>
              </a:ext>
            </a:extLst>
          </p:cNvPr>
          <p:cNvSpPr/>
          <p:nvPr/>
        </p:nvSpPr>
        <p:spPr>
          <a:xfrm>
            <a:off x="10823934" y="3868335"/>
            <a:ext cx="181933" cy="181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87" name="Rectangle 86">
            <a:extLst>
              <a:ext uri="{FF2B5EF4-FFF2-40B4-BE49-F238E27FC236}">
                <a16:creationId xmlns:a16="http://schemas.microsoft.com/office/drawing/2014/main" id="{0229B50C-7103-46EC-8663-AF848386E57F}"/>
              </a:ext>
            </a:extLst>
          </p:cNvPr>
          <p:cNvSpPr/>
          <p:nvPr/>
        </p:nvSpPr>
        <p:spPr>
          <a:xfrm>
            <a:off x="10428947" y="3868335"/>
            <a:ext cx="181933" cy="181933"/>
          </a:xfrm>
          <a:prstGeom prst="rect">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ea typeface="Verdana" pitchFamily="34" charset="0"/>
              <a:cs typeface="Verdana" pitchFamily="34" charset="0"/>
            </a:endParaRPr>
          </a:p>
        </p:txBody>
      </p:sp>
      <p:sp>
        <p:nvSpPr>
          <p:cNvPr id="88" name="Rectangle 87">
            <a:extLst>
              <a:ext uri="{FF2B5EF4-FFF2-40B4-BE49-F238E27FC236}">
                <a16:creationId xmlns:a16="http://schemas.microsoft.com/office/drawing/2014/main" id="{4FD685BD-43F9-48CD-845A-BC7241417E79}"/>
              </a:ext>
            </a:extLst>
          </p:cNvPr>
          <p:cNvSpPr/>
          <p:nvPr/>
        </p:nvSpPr>
        <p:spPr>
          <a:xfrm>
            <a:off x="10033962" y="3868335"/>
            <a:ext cx="181933" cy="181933"/>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solidFill>
                <a:srgbClr val="D70000"/>
              </a:solidFill>
              <a:ea typeface="Verdana" pitchFamily="34" charset="0"/>
              <a:cs typeface="Verdana" pitchFamily="34" charset="0"/>
            </a:endParaRPr>
          </a:p>
        </p:txBody>
      </p:sp>
      <p:sp>
        <p:nvSpPr>
          <p:cNvPr id="89" name="TextBox 88">
            <a:extLst>
              <a:ext uri="{FF2B5EF4-FFF2-40B4-BE49-F238E27FC236}">
                <a16:creationId xmlns:a16="http://schemas.microsoft.com/office/drawing/2014/main" id="{6CEF972A-6A91-4C86-B1CD-E08784236ED1}"/>
              </a:ext>
            </a:extLst>
          </p:cNvPr>
          <p:cNvSpPr txBox="1"/>
          <p:nvPr/>
        </p:nvSpPr>
        <p:spPr>
          <a:xfrm>
            <a:off x="7662575" y="1224351"/>
            <a:ext cx="2018253" cy="532197"/>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ADVANTAGES are:</a:t>
            </a:r>
          </a:p>
          <a:p>
            <a:pPr marL="80528" indent="-80528">
              <a:lnSpc>
                <a:spcPct val="120000"/>
              </a:lnSpc>
              <a:spcBef>
                <a:spcPts val="178"/>
              </a:spcBef>
              <a:spcAft>
                <a:spcPts val="178"/>
              </a:spcAft>
              <a:buFont typeface="Arial" pitchFamily="34" charset="0"/>
              <a:buChar char="•"/>
            </a:pPr>
            <a:endParaRPr lang="en-GB" sz="800" dirty="0">
              <a:ea typeface="Verdana" pitchFamily="34" charset="0"/>
              <a:cs typeface="MV Boli" pitchFamily="2" charset="0"/>
            </a:endParaRPr>
          </a:p>
          <a:p>
            <a:pPr>
              <a:lnSpc>
                <a:spcPct val="120000"/>
              </a:lnSpc>
              <a:spcBef>
                <a:spcPts val="200"/>
              </a:spcBef>
              <a:spcAft>
                <a:spcPts val="200"/>
              </a:spcAft>
            </a:pPr>
            <a:endParaRPr lang="en-GB" sz="800" b="1" dirty="0">
              <a:ea typeface="Verdana" pitchFamily="34" charset="0"/>
              <a:cs typeface="Verdana" pitchFamily="34" charset="0"/>
            </a:endParaRPr>
          </a:p>
        </p:txBody>
      </p:sp>
      <p:sp>
        <p:nvSpPr>
          <p:cNvPr id="90" name="TextBox 89">
            <a:extLst>
              <a:ext uri="{FF2B5EF4-FFF2-40B4-BE49-F238E27FC236}">
                <a16:creationId xmlns:a16="http://schemas.microsoft.com/office/drawing/2014/main" id="{5EE3C35D-1822-440F-8AF6-E36B6E41DA0F}"/>
              </a:ext>
            </a:extLst>
          </p:cNvPr>
          <p:cNvSpPr txBox="1"/>
          <p:nvPr/>
        </p:nvSpPr>
        <p:spPr>
          <a:xfrm>
            <a:off x="7662575" y="1992302"/>
            <a:ext cx="2018255" cy="333168"/>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PROBLEMS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91" name="TextBox 90">
            <a:extLst>
              <a:ext uri="{FF2B5EF4-FFF2-40B4-BE49-F238E27FC236}">
                <a16:creationId xmlns:a16="http://schemas.microsoft.com/office/drawing/2014/main" id="{4F012D4F-B06B-4F2E-965E-D82210C82878}"/>
              </a:ext>
            </a:extLst>
          </p:cNvPr>
          <p:cNvSpPr txBox="1"/>
          <p:nvPr/>
        </p:nvSpPr>
        <p:spPr>
          <a:xfrm>
            <a:off x="7662575" y="2876936"/>
            <a:ext cx="2018256" cy="333168"/>
          </a:xfrm>
          <a:prstGeom prst="rect">
            <a:avLst/>
          </a:prstGeom>
          <a:noFill/>
        </p:spPr>
        <p:txBody>
          <a:bodyPr wrap="square" lIns="0" tIns="0" rIns="0" bIns="0" rtlCol="0" anchor="t" anchorCtr="0">
            <a:spAutoFit/>
          </a:bodyPr>
          <a:lstStyle/>
          <a:p>
            <a:pPr>
              <a:lnSpc>
                <a:spcPct val="120000"/>
              </a:lnSpc>
              <a:spcBef>
                <a:spcPts val="178"/>
              </a:spcBef>
              <a:spcAft>
                <a:spcPts val="178"/>
              </a:spcAft>
            </a:pPr>
            <a:r>
              <a:rPr lang="en-GB" sz="800" b="1" dirty="0">
                <a:ea typeface="Verdana" pitchFamily="34" charset="0"/>
                <a:cs typeface="Verdana" pitchFamily="34" charset="0"/>
              </a:rPr>
              <a:t>The most significant UNKNOWNS are:</a:t>
            </a:r>
          </a:p>
          <a:p>
            <a:pPr marL="92075" indent="-92075">
              <a:lnSpc>
                <a:spcPct val="120000"/>
              </a:lnSpc>
              <a:spcBef>
                <a:spcPts val="200"/>
              </a:spcBef>
              <a:spcAft>
                <a:spcPts val="200"/>
              </a:spcAft>
              <a:buFont typeface="Arial" pitchFamily="34" charset="0"/>
              <a:buChar char="•"/>
            </a:pPr>
            <a:endParaRPr lang="en-GB" sz="800" dirty="0">
              <a:ea typeface="Verdana" pitchFamily="34" charset="0"/>
              <a:cs typeface="MV Boli" pitchFamily="2" charset="0"/>
            </a:endParaRPr>
          </a:p>
        </p:txBody>
      </p:sp>
      <p:sp>
        <p:nvSpPr>
          <p:cNvPr id="99" name="TextBox 98">
            <a:extLst>
              <a:ext uri="{FF2B5EF4-FFF2-40B4-BE49-F238E27FC236}">
                <a16:creationId xmlns:a16="http://schemas.microsoft.com/office/drawing/2014/main" id="{C90D4CC7-B636-4ADC-BED3-BF7DE6087BBB}"/>
              </a:ext>
            </a:extLst>
          </p:cNvPr>
          <p:cNvSpPr txBox="1"/>
          <p:nvPr/>
        </p:nvSpPr>
        <p:spPr>
          <a:xfrm>
            <a:off x="7598390" y="921795"/>
            <a:ext cx="2082438" cy="219131"/>
          </a:xfrm>
          <a:prstGeom prst="rect">
            <a:avLst/>
          </a:prstGeom>
          <a:solidFill>
            <a:schemeClr val="accent4"/>
          </a:solidFill>
          <a:ln w="28575">
            <a:noFill/>
          </a:ln>
        </p:spPr>
        <p:txBody>
          <a:bodyPr wrap="square" lIns="81375" tIns="40688" rIns="81375" bIns="40688" rtlCol="0">
            <a:spAutoFit/>
          </a:bodyPr>
          <a:lstStyle/>
          <a:p>
            <a:pPr algn="ctr"/>
            <a:r>
              <a:rPr lang="en-GB" sz="890" b="1" dirty="0">
                <a:solidFill>
                  <a:schemeClr val="bg1"/>
                </a:solidFill>
                <a:ea typeface="Verdana" pitchFamily="34" charset="0"/>
                <a:cs typeface="Verdana" pitchFamily="34" charset="0"/>
              </a:rPr>
              <a:t>CMO (Marketing / User perspective)</a:t>
            </a:r>
          </a:p>
        </p:txBody>
      </p:sp>
      <p:sp>
        <p:nvSpPr>
          <p:cNvPr id="101" name="TextBox 100">
            <a:extLst>
              <a:ext uri="{FF2B5EF4-FFF2-40B4-BE49-F238E27FC236}">
                <a16:creationId xmlns:a16="http://schemas.microsoft.com/office/drawing/2014/main" id="{8656A961-DD2E-4420-8824-846257DE0924}"/>
              </a:ext>
            </a:extLst>
          </p:cNvPr>
          <p:cNvSpPr txBox="1"/>
          <p:nvPr/>
        </p:nvSpPr>
        <p:spPr>
          <a:xfrm>
            <a:off x="9873681" y="921795"/>
            <a:ext cx="2082435" cy="219131"/>
          </a:xfrm>
          <a:prstGeom prst="rect">
            <a:avLst/>
          </a:prstGeom>
          <a:solidFill>
            <a:schemeClr val="accent4"/>
          </a:solidFill>
          <a:ln w="28575">
            <a:noFill/>
          </a:ln>
        </p:spPr>
        <p:txBody>
          <a:bodyPr wrap="square" lIns="81375" tIns="40688" rIns="81375" bIns="40688" rtlCol="0">
            <a:spAutoFit/>
          </a:bodyPr>
          <a:lstStyle/>
          <a:p>
            <a:pPr algn="ctr"/>
            <a:r>
              <a:rPr lang="en-GB" sz="890" b="1" dirty="0">
                <a:solidFill>
                  <a:schemeClr val="bg1"/>
                </a:solidFill>
                <a:ea typeface="Verdana" pitchFamily="34" charset="0"/>
                <a:cs typeface="Verdana" pitchFamily="34" charset="0"/>
              </a:rPr>
              <a:t>CSO (Sustainability)</a:t>
            </a:r>
          </a:p>
        </p:txBody>
      </p:sp>
      <mc:AlternateContent xmlns:mc="http://schemas.openxmlformats.org/markup-compatibility/2006" xmlns:pslz="http://schemas.microsoft.com/office/powerpoint/2016/slidezoom">
        <mc:Choice Requires="pslz">
          <p:graphicFrame>
            <p:nvGraphicFramePr>
              <p:cNvPr id="103" name="Slide Zoom 102">
                <a:extLst>
                  <a:ext uri="{FF2B5EF4-FFF2-40B4-BE49-F238E27FC236}">
                    <a16:creationId xmlns:a16="http://schemas.microsoft.com/office/drawing/2014/main" id="{D2220214-5487-4B88-998E-2EC8351A3D24}"/>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3" name="Slide Zoom 102">
                <a:hlinkClick r:id="rId6" action="ppaction://hlinksldjump"/>
                <a:extLst>
                  <a:ext uri="{FF2B5EF4-FFF2-40B4-BE49-F238E27FC236}">
                    <a16:creationId xmlns:a16="http://schemas.microsoft.com/office/drawing/2014/main" id="{D2220214-5487-4B88-998E-2EC8351A3D24}"/>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04" name="Slide Zoom 103">
                <a:extLst>
                  <a:ext uri="{FF2B5EF4-FFF2-40B4-BE49-F238E27FC236}">
                    <a16:creationId xmlns:a16="http://schemas.microsoft.com/office/drawing/2014/main" id="{70E80F07-171D-4C77-A669-37D88523A4E9}"/>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04" name="Slide Zoom 103">
                <a:hlinkClick r:id="rId9" action="ppaction://hlinksldjump"/>
                <a:extLst>
                  <a:ext uri="{FF2B5EF4-FFF2-40B4-BE49-F238E27FC236}">
                    <a16:creationId xmlns:a16="http://schemas.microsoft.com/office/drawing/2014/main" id="{70E80F07-171D-4C77-A669-37D88523A4E9}"/>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5" name="TextBox 104">
            <a:extLst>
              <a:ext uri="{FF2B5EF4-FFF2-40B4-BE49-F238E27FC236}">
                <a16:creationId xmlns:a16="http://schemas.microsoft.com/office/drawing/2014/main" id="{2430A0C6-A5E7-4443-9226-206E583DD6FA}"/>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06" name="TextBox 105">
            <a:extLst>
              <a:ext uri="{FF2B5EF4-FFF2-40B4-BE49-F238E27FC236}">
                <a16:creationId xmlns:a16="http://schemas.microsoft.com/office/drawing/2014/main" id="{4F42C40E-583B-49D8-967D-F5211C1EFF1F}"/>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635349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00100" y="648181"/>
            <a:ext cx="11115676" cy="1839931"/>
          </a:xfrm>
          <a:prstGeom prst="roundRect">
            <a:avLst>
              <a:gd name="adj" fmla="val 10345"/>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Project aims, objectives &amp; scope</a:t>
            </a:r>
          </a:p>
          <a:p>
            <a:endParaRPr lang="en-GB" sz="1200" dirty="0">
              <a:solidFill>
                <a:schemeClr val="tx1">
                  <a:lumMod val="75000"/>
                  <a:lumOff val="25000"/>
                </a:schemeClr>
              </a:solidFill>
            </a:endParaRPr>
          </a:p>
          <a:p>
            <a:r>
              <a:rPr lang="en-GB" sz="1200" dirty="0">
                <a:solidFill>
                  <a:schemeClr val="tx1">
                    <a:lumMod val="75000"/>
                    <a:lumOff val="25000"/>
                  </a:schemeClr>
                </a:solidFill>
              </a:rPr>
              <a:t>Improve access to the transport service in the region, especially for people with disabilities, older people and those with a low-income. More specifically, improve the ATMA app and website by developing new functionalities in order to overcome the current deficiencies reported by our target groups. In addition, produce a recommendation guide for actions (including non-digital solutions) that </a:t>
            </a:r>
            <a:r>
              <a:rPr lang="en-US" sz="1200" dirty="0">
                <a:solidFill>
                  <a:schemeClr val="tx1">
                    <a:lumMod val="75000"/>
                    <a:lumOff val="25000"/>
                  </a:schemeClr>
                </a:solidFill>
              </a:rPr>
              <a:t>support the daily trip (and more) of those commuters who are less familiar with digital tools.</a:t>
            </a:r>
            <a:endParaRPr lang="en-GB" sz="1200" dirty="0">
              <a:solidFill>
                <a:schemeClr val="tx1">
                  <a:lumMod val="75000"/>
                  <a:lumOff val="25000"/>
                </a:schemeClr>
              </a:solidFill>
            </a:endParaRPr>
          </a:p>
        </p:txBody>
      </p:sp>
      <p:sp>
        <p:nvSpPr>
          <p:cNvPr id="6" name="Rounded Rectangle 5"/>
          <p:cNvSpPr/>
          <p:nvPr/>
        </p:nvSpPr>
        <p:spPr>
          <a:xfrm>
            <a:off x="4592595" y="277792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Project plan, deliverables, timescales</a:t>
            </a:r>
          </a:p>
          <a:p>
            <a:endParaRPr lang="en-GB" sz="1200" dirty="0">
              <a:solidFill>
                <a:schemeClr val="tx1">
                  <a:lumMod val="75000"/>
                  <a:lumOff val="25000"/>
                </a:schemeClr>
              </a:solidFill>
            </a:endParaRPr>
          </a:p>
        </p:txBody>
      </p:sp>
      <p:sp>
        <p:nvSpPr>
          <p:cNvPr id="5" name="Rounded Rectangle 4"/>
          <p:cNvSpPr/>
          <p:nvPr/>
        </p:nvSpPr>
        <p:spPr>
          <a:xfrm>
            <a:off x="800100" y="277792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Project risks &amp; unknowns</a:t>
            </a:r>
          </a:p>
          <a:p>
            <a:endParaRPr lang="en-GB" sz="1200" dirty="0">
              <a:solidFill>
                <a:schemeClr val="tx1">
                  <a:lumMod val="75000"/>
                  <a:lumOff val="25000"/>
                </a:schemeClr>
              </a:solidFill>
            </a:endParaRPr>
          </a:p>
          <a:p>
            <a:r>
              <a:rPr lang="en-GB" sz="1200" dirty="0">
                <a:solidFill>
                  <a:schemeClr val="tx1">
                    <a:lumMod val="75000"/>
                    <a:lumOff val="25000"/>
                  </a:schemeClr>
                </a:solidFill>
              </a:rPr>
              <a:t>Misunderstanding the user’s needs</a:t>
            </a:r>
          </a:p>
          <a:p>
            <a:r>
              <a:rPr lang="en-GB" sz="1200" dirty="0">
                <a:solidFill>
                  <a:schemeClr val="tx1">
                    <a:lumMod val="75000"/>
                    <a:lumOff val="25000"/>
                  </a:schemeClr>
                </a:solidFill>
              </a:rPr>
              <a:t>Underestimating the amount of effort needed to develop the new functionalities</a:t>
            </a:r>
          </a:p>
        </p:txBody>
      </p:sp>
      <p:sp>
        <p:nvSpPr>
          <p:cNvPr id="7" name="Rounded Rectangle 6"/>
          <p:cNvSpPr/>
          <p:nvPr/>
        </p:nvSpPr>
        <p:spPr>
          <a:xfrm>
            <a:off x="8385089" y="277792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Project costs &amp; benefits</a:t>
            </a:r>
          </a:p>
          <a:p>
            <a:endParaRPr lang="en-GB" sz="1200" b="1" dirty="0">
              <a:solidFill>
                <a:schemeClr val="tx1">
                  <a:lumMod val="75000"/>
                  <a:lumOff val="25000"/>
                </a:schemeClr>
              </a:solidFill>
            </a:endParaRPr>
          </a:p>
          <a:p>
            <a:r>
              <a:rPr lang="en-GB" sz="1200" b="1" dirty="0">
                <a:solidFill>
                  <a:schemeClr val="tx1">
                    <a:lumMod val="75000"/>
                    <a:lumOff val="25000"/>
                  </a:schemeClr>
                </a:solidFill>
              </a:rPr>
              <a:t>Costs:</a:t>
            </a:r>
            <a:r>
              <a:rPr lang="en-GB" sz="1200" dirty="0">
                <a:solidFill>
                  <a:schemeClr val="tx1">
                    <a:lumMod val="75000"/>
                    <a:lumOff val="25000"/>
                  </a:schemeClr>
                </a:solidFill>
              </a:rPr>
              <a:t> Between 70K – 80K €</a:t>
            </a:r>
          </a:p>
          <a:p>
            <a:endParaRPr lang="en-GB" sz="1200" dirty="0">
              <a:solidFill>
                <a:schemeClr val="tx1">
                  <a:lumMod val="75000"/>
                  <a:lumOff val="25000"/>
                </a:schemeClr>
              </a:solidFill>
            </a:endParaRPr>
          </a:p>
          <a:p>
            <a:endParaRPr lang="en-GB" sz="1200" dirty="0">
              <a:solidFill>
                <a:schemeClr val="tx1">
                  <a:lumMod val="75000"/>
                  <a:lumOff val="25000"/>
                </a:schemeClr>
              </a:solidFill>
            </a:endParaRPr>
          </a:p>
          <a:p>
            <a:r>
              <a:rPr lang="en-GB" sz="1200" b="1" dirty="0">
                <a:solidFill>
                  <a:schemeClr val="tx1">
                    <a:lumMod val="75000"/>
                    <a:lumOff val="25000"/>
                  </a:schemeClr>
                </a:solidFill>
              </a:rPr>
              <a:t>Benefits:</a:t>
            </a:r>
          </a:p>
          <a:p>
            <a:endParaRPr lang="en-GB" sz="1200" dirty="0">
              <a:solidFill>
                <a:schemeClr val="tx1">
                  <a:lumMod val="75000"/>
                  <a:lumOff val="25000"/>
                </a:schemeClr>
              </a:solidFill>
            </a:endParaRPr>
          </a:p>
          <a:p>
            <a:r>
              <a:rPr lang="en-GB" sz="1200" dirty="0">
                <a:solidFill>
                  <a:schemeClr val="tx1">
                    <a:lumMod val="75000"/>
                    <a:lumOff val="25000"/>
                  </a:schemeClr>
                </a:solidFill>
              </a:rPr>
              <a:t>The public entities have a growing need to make their services increasingly smart and accessible for a large part of the population, with a specific focus on vulnerable-to-exclusion groups. An effective achievement of the needs will eventually affect the public image but also it will directly impact in their citizens’ life quality</a:t>
            </a:r>
          </a:p>
        </p:txBody>
      </p:sp>
      <p:sp>
        <p:nvSpPr>
          <p:cNvPr id="8" name="TextBox 7">
            <a:hlinkClick r:id="rId3" action="ppaction://hlinksldjump"/>
            <a:extLst>
              <a:ext uri="{FF2B5EF4-FFF2-40B4-BE49-F238E27FC236}">
                <a16:creationId xmlns:a16="http://schemas.microsoft.com/office/drawing/2014/main" id="{DA587F61-9784-4A5A-8505-C3F82312BAD6}"/>
              </a:ext>
            </a:extLst>
          </p:cNvPr>
          <p:cNvSpPr txBox="1"/>
          <p:nvPr/>
        </p:nvSpPr>
        <p:spPr>
          <a:xfrm rot="16200000">
            <a:off x="-3167390" y="3167391"/>
            <a:ext cx="6858001" cy="523220"/>
          </a:xfrm>
          <a:prstGeom prst="rect">
            <a:avLst/>
          </a:prstGeom>
          <a:solidFill>
            <a:schemeClr val="tx2"/>
          </a:solidFill>
        </p:spPr>
        <p:txBody>
          <a:bodyPr wrap="square" rtlCol="0" anchor="ctr">
            <a:noAutofit/>
          </a:bodyPr>
          <a:lstStyle/>
          <a:p>
            <a:pPr algn="ctr"/>
            <a:r>
              <a:rPr lang="en-GB" sz="2000" b="1" dirty="0">
                <a:solidFill>
                  <a:schemeClr val="bg1"/>
                </a:solidFill>
              </a:rPr>
              <a:t>Refine project proposition (EXAMPLE)</a:t>
            </a:r>
          </a:p>
        </p:txBody>
      </p:sp>
      <p:sp>
        <p:nvSpPr>
          <p:cNvPr id="9" name="Oval 8">
            <a:hlinkClick r:id="rId4" tooltip="View web guidance for this activity"/>
            <a:extLst>
              <a:ext uri="{FF2B5EF4-FFF2-40B4-BE49-F238E27FC236}">
                <a16:creationId xmlns:a16="http://schemas.microsoft.com/office/drawing/2014/main" id="{F33673C8-58C8-432E-BCC1-0412AAAF6023}"/>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11" name="TextBox 10">
            <a:extLst>
              <a:ext uri="{FF2B5EF4-FFF2-40B4-BE49-F238E27FC236}">
                <a16:creationId xmlns:a16="http://schemas.microsoft.com/office/drawing/2014/main" id="{37549476-8B46-406E-80D1-9C9D9DE640BF}"/>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5"/>
              </a:rPr>
              <a:t>https://www.dignity-project.eu/wp-content/uploads/2022/07/Dignity-Deliverable-3.3-final.pdf</a:t>
            </a:r>
            <a:endParaRPr lang="en-GB" sz="1400" dirty="0"/>
          </a:p>
        </p:txBody>
      </p:sp>
      <p:sp>
        <p:nvSpPr>
          <p:cNvPr id="10" name="Title 42">
            <a:extLst>
              <a:ext uri="{FF2B5EF4-FFF2-40B4-BE49-F238E27FC236}">
                <a16:creationId xmlns:a16="http://schemas.microsoft.com/office/drawing/2014/main" id="{924AF808-E4A7-DA33-9431-769D9CEC70F2}"/>
              </a:ext>
            </a:extLst>
          </p:cNvPr>
          <p:cNvSpPr txBox="1">
            <a:spLocks/>
          </p:cNvSpPr>
          <p:nvPr/>
        </p:nvSpPr>
        <p:spPr>
          <a:xfrm>
            <a:off x="546099" y="141834"/>
            <a:ext cx="11603365" cy="358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tx2"/>
                </a:solidFill>
              </a:rPr>
              <a:t>Project proposition example </a:t>
            </a:r>
            <a:r>
              <a:rPr lang="nl-BE" sz="2000" b="1" dirty="0">
                <a:solidFill>
                  <a:schemeClr val="tx2"/>
                </a:solidFill>
              </a:rPr>
              <a:t>(based on DIGNITY pilot - Ancona)</a:t>
            </a:r>
            <a:endParaRPr lang="en-GB" sz="2000" b="1" dirty="0">
              <a:solidFill>
                <a:schemeClr val="tx2"/>
              </a:solidFill>
            </a:endParaRP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43CA48D5-0D8F-4532-84E7-B52282597100}"/>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2" name="Slide Zoom 11">
                <a:hlinkClick r:id="rId7" action="ppaction://hlinksldjump"/>
                <a:extLst>
                  <a:ext uri="{FF2B5EF4-FFF2-40B4-BE49-F238E27FC236}">
                    <a16:creationId xmlns:a16="http://schemas.microsoft.com/office/drawing/2014/main" id="{43CA48D5-0D8F-4532-84E7-B52282597100}"/>
                  </a:ext>
                </a:extLst>
              </p:cNvPr>
              <p:cNvPicPr>
                <a:picLocks noGrp="1" noRot="1" noChangeAspect="1" noMove="1" noResize="1" noEditPoints="1" noAdjustHandles="1" noChangeArrowheads="1" noChangeShapeType="1"/>
              </p:cNvPicPr>
              <p:nvPr/>
            </p:nvPicPr>
            <p:blipFill>
              <a:blip r:embed="rId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93CB2741-A804-4F76-84BF-C6728C46D674}"/>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3" name="Slide Zoom 12">
                <a:hlinkClick r:id="rId10" action="ppaction://hlinksldjump"/>
                <a:extLst>
                  <a:ext uri="{FF2B5EF4-FFF2-40B4-BE49-F238E27FC236}">
                    <a16:creationId xmlns:a16="http://schemas.microsoft.com/office/drawing/2014/main" id="{93CB2741-A804-4F76-84BF-C6728C46D674}"/>
                  </a:ext>
                </a:extLst>
              </p:cNvPr>
              <p:cNvPicPr>
                <a:picLocks noGrp="1" noRot="1" noChangeAspect="1" noMove="1" noResize="1" noEditPoints="1" noAdjustHandles="1" noChangeArrowheads="1" noChangeShapeType="1"/>
              </p:cNvPicPr>
              <p:nvPr/>
            </p:nvPicPr>
            <p:blipFill>
              <a:blip r:embed="rId1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4" name="TextBox 13">
            <a:extLst>
              <a:ext uri="{FF2B5EF4-FFF2-40B4-BE49-F238E27FC236}">
                <a16:creationId xmlns:a16="http://schemas.microsoft.com/office/drawing/2014/main" id="{ED72F369-1C8F-4B4F-AC82-940A560412C8}"/>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5" name="TextBox 14">
            <a:extLst>
              <a:ext uri="{FF2B5EF4-FFF2-40B4-BE49-F238E27FC236}">
                <a16:creationId xmlns:a16="http://schemas.microsoft.com/office/drawing/2014/main" id="{D79B8B66-3BE8-4334-91F3-950A6785225D}"/>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13705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hlinkClick r:id="rId3" action="ppaction://hlinksldjump" tooltip="Return to EXAMPLES BOARD"/>
            <a:extLst>
              <a:ext uri="{FF2B5EF4-FFF2-40B4-BE49-F238E27FC236}">
                <a16:creationId xmlns:a16="http://schemas.microsoft.com/office/drawing/2014/main" id="{FF0C793C-8EB8-477A-827F-7626B0DD1956}"/>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dirty="0">
                <a:solidFill>
                  <a:schemeClr val="bg1"/>
                </a:solidFill>
              </a:rPr>
              <a:t>Explore stakeholders &amp; context (EXAMPLE)</a:t>
            </a:r>
          </a:p>
        </p:txBody>
      </p:sp>
      <p:sp>
        <p:nvSpPr>
          <p:cNvPr id="49" name="Oval 48">
            <a:hlinkClick r:id="rId4" tooltip="View web guidance for this activity"/>
            <a:extLst>
              <a:ext uri="{FF2B5EF4-FFF2-40B4-BE49-F238E27FC236}">
                <a16:creationId xmlns:a16="http://schemas.microsoft.com/office/drawing/2014/main" id="{5031102E-60F9-4A44-843B-EB9EE773E006}"/>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2" name="Rettangolo con angoli arrotondati 19">
            <a:extLst>
              <a:ext uri="{FF2B5EF4-FFF2-40B4-BE49-F238E27FC236}">
                <a16:creationId xmlns:a16="http://schemas.microsoft.com/office/drawing/2014/main" id="{F6676807-F183-4E90-A65A-E0DA9A1EB0E4}"/>
              </a:ext>
            </a:extLst>
          </p:cNvPr>
          <p:cNvSpPr/>
          <p:nvPr/>
        </p:nvSpPr>
        <p:spPr>
          <a:xfrm>
            <a:off x="1731534" y="1295577"/>
            <a:ext cx="1331873" cy="1484536"/>
          </a:xfrm>
          <a:prstGeom prst="roundRect">
            <a:avLst/>
          </a:prstGeom>
          <a:solidFill>
            <a:sysClr val="window" lastClr="FFFFFF"/>
          </a:solidFill>
          <a:ln w="42863" cap="flat" cmpd="sng" algn="ctr">
            <a:solidFill>
              <a:schemeClr val="accent3"/>
            </a:solidFill>
            <a:prstDash val="solid"/>
            <a:miter lim="800000"/>
          </a:ln>
          <a:effectLst/>
        </p:spPr>
        <p:txBody>
          <a:bodyPr lIns="68580" tIns="34290" rIns="68580" bIns="34290" rtlCol="0" anchor="ctr"/>
          <a:lstStyle/>
          <a:p>
            <a:pPr marR="0" lvl="0" algn="ctr" defTabSz="914400" eaLnBrk="1" fontAlgn="auto" latinLnBrk="0" hangingPunct="1">
              <a:lnSpc>
                <a:spcPct val="100000"/>
              </a:lnSpc>
              <a:buClrTx/>
              <a:buSzTx/>
              <a:buFontTx/>
              <a:buNone/>
              <a:tabLst/>
              <a:defRPr/>
            </a:pPr>
            <a:endParaRPr kumimoji="0" lang="en-AU" sz="1350" b="1" i="0" u="none" strike="noStrike" kern="0" cap="none" spc="0" normalizeH="0" baseline="0" noProof="0" dirty="0">
              <a:ln>
                <a:noFill/>
              </a:ln>
              <a:solidFill>
                <a:prstClr val="black"/>
              </a:solidFill>
              <a:effectLst/>
              <a:uLnTx/>
              <a:uFillTx/>
            </a:endParaRPr>
          </a:p>
          <a:p>
            <a:pPr marR="0" lvl="0" algn="ctr" defTabSz="914400" eaLnBrk="1" fontAlgn="auto" latinLnBrk="0" hangingPunct="1">
              <a:lnSpc>
                <a:spcPct val="100000"/>
              </a:lnSpc>
              <a:buClrTx/>
              <a:buSzTx/>
              <a:buFontTx/>
              <a:buNone/>
              <a:tabLst/>
              <a:defRPr/>
            </a:pPr>
            <a:r>
              <a:rPr kumimoji="0" lang="en-AU" sz="1350" b="1" i="0" u="none" strike="noStrike" kern="0" cap="none" spc="0" normalizeH="0" baseline="0" noProof="0" dirty="0">
                <a:ln>
                  <a:noFill/>
                </a:ln>
                <a:solidFill>
                  <a:prstClr val="black"/>
                </a:solidFill>
                <a:effectLst/>
                <a:uLnTx/>
                <a:uFillTx/>
              </a:rPr>
              <a:t>Ancona municipality</a:t>
            </a: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endParaRPr>
          </a:p>
        </p:txBody>
      </p:sp>
      <p:pic>
        <p:nvPicPr>
          <p:cNvPr id="3" name="Immagine 20">
            <a:extLst>
              <a:ext uri="{FF2B5EF4-FFF2-40B4-BE49-F238E27FC236}">
                <a16:creationId xmlns:a16="http://schemas.microsoft.com/office/drawing/2014/main" id="{495F8BCB-EEC7-446D-A2AB-97B4EAC10EDD}"/>
              </a:ext>
            </a:extLst>
          </p:cNvPr>
          <p:cNvPicPr>
            <a:picLocks noChangeAspect="1"/>
          </p:cNvPicPr>
          <p:nvPr/>
        </p:nvPicPr>
        <p:blipFill>
          <a:blip r:embed="rId5"/>
          <a:stretch>
            <a:fillRect/>
          </a:stretch>
        </p:blipFill>
        <p:spPr>
          <a:xfrm>
            <a:off x="2079509" y="1877274"/>
            <a:ext cx="501176" cy="791712"/>
          </a:xfrm>
          <a:prstGeom prst="rect">
            <a:avLst/>
          </a:prstGeom>
        </p:spPr>
      </p:pic>
      <p:sp>
        <p:nvSpPr>
          <p:cNvPr id="4" name="Rettangolo con angoli arrotondati 21">
            <a:extLst>
              <a:ext uri="{FF2B5EF4-FFF2-40B4-BE49-F238E27FC236}">
                <a16:creationId xmlns:a16="http://schemas.microsoft.com/office/drawing/2014/main" id="{B86B7F77-D717-46C4-9DCB-77043689405F}"/>
              </a:ext>
            </a:extLst>
          </p:cNvPr>
          <p:cNvSpPr/>
          <p:nvPr/>
        </p:nvSpPr>
        <p:spPr>
          <a:xfrm>
            <a:off x="9076127" y="2350171"/>
            <a:ext cx="1319759" cy="1076542"/>
          </a:xfrm>
          <a:prstGeom prst="roundRect">
            <a:avLst/>
          </a:prstGeom>
          <a:solidFill>
            <a:sysClr val="window" lastClr="FFFFFF"/>
          </a:solidFill>
          <a:ln w="42863" cap="flat" cmpd="sng" algn="ctr">
            <a:solidFill>
              <a:schemeClr val="accent3"/>
            </a:solidFill>
            <a:prstDash val="solid"/>
            <a:miter lim="800000"/>
          </a:ln>
          <a:effectLst/>
        </p:spPr>
        <p:txBody>
          <a:bodyPr lIns="68580" tIns="34290" rIns="68580" bIns="34290" rtlCol="0" anchor="ctr"/>
          <a:lstStyle/>
          <a:p>
            <a:pPr marR="0" lvl="0" algn="ctr" defTabSz="914400" eaLnBrk="1" fontAlgn="auto" latinLnBrk="0" hangingPunct="1">
              <a:lnSpc>
                <a:spcPct val="100000"/>
              </a:lnSpc>
              <a:buClrTx/>
              <a:buSzTx/>
              <a:buFontTx/>
              <a:buNone/>
              <a:tabLst/>
              <a:defRPr/>
            </a:pPr>
            <a:r>
              <a:rPr kumimoji="0" lang="en-AU" sz="1350" b="1" i="0" u="none" strike="noStrike" kern="0" cap="none" spc="0" normalizeH="0" baseline="0" noProof="0" dirty="0">
                <a:ln>
                  <a:noFill/>
                </a:ln>
                <a:solidFill>
                  <a:prstClr val="black"/>
                </a:solidFill>
                <a:effectLst/>
                <a:uLnTx/>
                <a:uFillTx/>
              </a:rPr>
              <a:t>myCicero</a:t>
            </a:r>
          </a:p>
          <a:p>
            <a:pPr marR="0" lvl="0" algn="ctr" defTabSz="914400" eaLnBrk="1" fontAlgn="auto" latinLnBrk="0" hangingPunct="1">
              <a:lnSpc>
                <a:spcPct val="100000"/>
              </a:lnSpc>
              <a:buClrTx/>
              <a:buSzTx/>
              <a:buFontTx/>
              <a:buNone/>
              <a:tabLst/>
              <a:defRPr/>
            </a:pPr>
            <a:endParaRPr kumimoji="0" lang="en-AU" sz="1350" b="1" i="0" u="none" strike="noStrike" kern="0" cap="none" spc="0" normalizeH="0" baseline="0" noProof="0" dirty="0">
              <a:ln>
                <a:noFill/>
              </a:ln>
              <a:solidFill>
                <a:prstClr val="black"/>
              </a:solidFill>
              <a:effectLst/>
              <a:uLnTx/>
              <a:uFillTx/>
            </a:endParaRPr>
          </a:p>
          <a:p>
            <a:pPr marR="0" lvl="0" algn="ctr" defTabSz="914400" eaLnBrk="1" fontAlgn="auto" latinLnBrk="0" hangingPunct="1">
              <a:lnSpc>
                <a:spcPct val="100000"/>
              </a:lnSpc>
              <a:buClrTx/>
              <a:buSzTx/>
              <a:buFontTx/>
              <a:buNone/>
              <a:tabLst/>
              <a:defRPr/>
            </a:pPr>
            <a:endParaRPr kumimoji="0" lang="en-AU" sz="1350" b="1" i="0" u="none" strike="noStrike" kern="0" cap="none" spc="0" normalizeH="0" baseline="0" noProof="0" dirty="0">
              <a:ln>
                <a:noFill/>
              </a:ln>
              <a:solidFill>
                <a:prstClr val="black"/>
              </a:solidFill>
              <a:effectLst/>
              <a:uLnTx/>
              <a:uFillTx/>
            </a:endParaRPr>
          </a:p>
          <a:p>
            <a:pPr marR="0" lvl="0" algn="ctr" defTabSz="914400" eaLnBrk="1" fontAlgn="auto" latinLnBrk="0" hangingPunct="1">
              <a:lnSpc>
                <a:spcPct val="100000"/>
              </a:lnSpc>
              <a:buClrTx/>
              <a:buSzTx/>
              <a:buFontTx/>
              <a:buNone/>
              <a:tabLst/>
              <a:defRPr/>
            </a:pPr>
            <a:endParaRPr kumimoji="0" lang="en-AU" sz="135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dirty="0">
              <a:ln>
                <a:noFill/>
              </a:ln>
              <a:solidFill>
                <a:prstClr val="black"/>
              </a:solidFill>
              <a:effectLst/>
              <a:uLnTx/>
              <a:uFillTx/>
            </a:endParaRPr>
          </a:p>
        </p:txBody>
      </p:sp>
      <p:pic>
        <p:nvPicPr>
          <p:cNvPr id="5" name="Picture 2" descr="myCicero] L&amp;#39;unica app che ti porta dove vuoi.">
            <a:extLst>
              <a:ext uri="{FF2B5EF4-FFF2-40B4-BE49-F238E27FC236}">
                <a16:creationId xmlns:a16="http://schemas.microsoft.com/office/drawing/2014/main" id="{F6FD7867-8383-419D-879B-BD510DE0EC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1295" y="2644434"/>
            <a:ext cx="1041441" cy="742243"/>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23">
            <a:extLst>
              <a:ext uri="{FF2B5EF4-FFF2-40B4-BE49-F238E27FC236}">
                <a16:creationId xmlns:a16="http://schemas.microsoft.com/office/drawing/2014/main" id="{FE1E9315-FA94-4929-A1E5-E639DF32FDD6}"/>
              </a:ext>
            </a:extLst>
          </p:cNvPr>
          <p:cNvSpPr/>
          <p:nvPr/>
        </p:nvSpPr>
        <p:spPr>
          <a:xfrm>
            <a:off x="9076127" y="3742867"/>
            <a:ext cx="1384341" cy="1076542"/>
          </a:xfrm>
          <a:prstGeom prst="roundRect">
            <a:avLst/>
          </a:prstGeom>
          <a:solidFill>
            <a:sysClr val="window" lastClr="FFFFFF"/>
          </a:solidFill>
          <a:ln w="42863" cap="flat" cmpd="sng" algn="ctr">
            <a:solidFill>
              <a:schemeClr val="accent3"/>
            </a:solidFill>
            <a:prstDash val="solid"/>
            <a:miter lim="800000"/>
          </a:ln>
          <a:effectLst/>
        </p:spPr>
        <p:txBody>
          <a:bodyPr lIns="68580" tIns="34290" rIns="68580" bIns="34290" rtlCol="0" anchor="ctr"/>
          <a:lstStyle/>
          <a:p>
            <a:pPr marR="0" lvl="0" algn="ctr" defTabSz="914400" eaLnBrk="1" fontAlgn="auto" latinLnBrk="0" hangingPunct="1">
              <a:lnSpc>
                <a:spcPct val="100000"/>
              </a:lnSpc>
              <a:buClrTx/>
              <a:buSzTx/>
              <a:buFontTx/>
              <a:buNone/>
              <a:tabLst/>
              <a:defRPr/>
            </a:pPr>
            <a:r>
              <a:rPr kumimoji="0" lang="en-AU" sz="1350" b="1" i="0" u="none" strike="noStrike" kern="0" cap="none" spc="0" normalizeH="0" baseline="0" noProof="0" dirty="0">
                <a:ln>
                  <a:noFill/>
                </a:ln>
                <a:solidFill>
                  <a:prstClr val="black"/>
                </a:solidFill>
                <a:effectLst/>
                <a:uLnTx/>
                <a:uFillTx/>
              </a:rPr>
              <a:t>Conerobus</a:t>
            </a:r>
          </a:p>
          <a:p>
            <a:pPr marR="0" lvl="0" algn="ctr" defTabSz="914400" eaLnBrk="1" fontAlgn="auto" latinLnBrk="0" hangingPunct="1">
              <a:lnSpc>
                <a:spcPct val="100000"/>
              </a:lnSpc>
              <a:buClrTx/>
              <a:buSzTx/>
              <a:buFontTx/>
              <a:buNone/>
              <a:tabLst/>
              <a:defRPr/>
            </a:pPr>
            <a:endParaRPr kumimoji="0" lang="en-AU" sz="1350" b="1" i="0" u="none" strike="noStrike" kern="0" cap="none" spc="0" normalizeH="0" baseline="0" noProof="0" dirty="0">
              <a:ln>
                <a:noFill/>
              </a:ln>
              <a:solidFill>
                <a:prstClr val="black"/>
              </a:solidFill>
              <a:effectLst/>
              <a:uLnTx/>
              <a:uFillTx/>
            </a:endParaRPr>
          </a:p>
          <a:p>
            <a:pPr marR="0" lvl="0" algn="ctr" defTabSz="914400" eaLnBrk="1" fontAlgn="auto" latinLnBrk="0" hangingPunct="1">
              <a:lnSpc>
                <a:spcPct val="100000"/>
              </a:lnSpc>
              <a:buClrTx/>
              <a:buSzTx/>
              <a:buFontTx/>
              <a:buNone/>
              <a:tabLst/>
              <a:defRPr/>
            </a:pPr>
            <a:endParaRPr kumimoji="0" lang="en-AU" sz="1350" b="1" i="0" u="none" strike="noStrike" kern="0" cap="none" spc="0" normalizeH="0" baseline="0" noProof="0" dirty="0">
              <a:ln>
                <a:noFill/>
              </a:ln>
              <a:solidFill>
                <a:prstClr val="black"/>
              </a:solidFill>
              <a:effectLst/>
              <a:uLnTx/>
              <a:uFillTx/>
            </a:endParaRPr>
          </a:p>
          <a:p>
            <a:pPr marR="0" lvl="0" algn="ctr" defTabSz="914400" eaLnBrk="1" fontAlgn="auto" latinLnBrk="0" hangingPunct="1">
              <a:lnSpc>
                <a:spcPct val="100000"/>
              </a:lnSpc>
              <a:buClrTx/>
              <a:buSzTx/>
              <a:buFontTx/>
              <a:buNone/>
              <a:tabLst/>
              <a:defRPr/>
            </a:pPr>
            <a:endParaRPr kumimoji="0" lang="en-AU" sz="135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1" i="0" u="none" strike="noStrike" kern="0" cap="none" spc="0" normalizeH="0" baseline="0" noProof="0" dirty="0">
              <a:ln>
                <a:noFill/>
              </a:ln>
              <a:solidFill>
                <a:prstClr val="black"/>
              </a:solidFill>
              <a:effectLst/>
              <a:uLnTx/>
              <a:uFillTx/>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3788" y="4044559"/>
            <a:ext cx="1149017" cy="722239"/>
          </a:xfrm>
          <a:prstGeom prst="rect">
            <a:avLst/>
          </a:prstGeom>
        </p:spPr>
      </p:pic>
      <p:pic>
        <p:nvPicPr>
          <p:cNvPr id="8" name="Immagine 25">
            <a:extLst>
              <a:ext uri="{FF2B5EF4-FFF2-40B4-BE49-F238E27FC236}">
                <a16:creationId xmlns:a16="http://schemas.microsoft.com/office/drawing/2014/main" id="{EB2E9653-7094-4F77-92C7-52E471E09640}"/>
              </a:ext>
            </a:extLst>
          </p:cNvPr>
          <p:cNvPicPr>
            <a:picLocks noChangeAspect="1"/>
          </p:cNvPicPr>
          <p:nvPr/>
        </p:nvPicPr>
        <p:blipFill>
          <a:blip r:embed="rId8"/>
          <a:stretch>
            <a:fillRect/>
          </a:stretch>
        </p:blipFill>
        <p:spPr>
          <a:xfrm>
            <a:off x="1995549" y="3896996"/>
            <a:ext cx="395048" cy="396811"/>
          </a:xfrm>
          <a:prstGeom prst="rect">
            <a:avLst/>
          </a:prstGeom>
        </p:spPr>
      </p:pic>
      <p:pic>
        <p:nvPicPr>
          <p:cNvPr id="9" name="Picture 8" descr="Settore industriale: CGIL, CISL e UIL proclamano lo stato di agitazione -  Sardegna Reporter">
            <a:extLst>
              <a:ext uri="{FF2B5EF4-FFF2-40B4-BE49-F238E27FC236}">
                <a16:creationId xmlns:a16="http://schemas.microsoft.com/office/drawing/2014/main" id="{98262962-8C34-4DAE-B93B-8A27B1A75C4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969" t="26705" r="15000" b="18938"/>
          <a:stretch/>
        </p:blipFill>
        <p:spPr bwMode="auto">
          <a:xfrm>
            <a:off x="1927637" y="4528082"/>
            <a:ext cx="668204" cy="245319"/>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27">
            <a:extLst>
              <a:ext uri="{FF2B5EF4-FFF2-40B4-BE49-F238E27FC236}">
                <a16:creationId xmlns:a16="http://schemas.microsoft.com/office/drawing/2014/main" id="{BD48968C-DAC2-48F4-8C64-02A3D0318474}"/>
              </a:ext>
            </a:extLst>
          </p:cNvPr>
          <p:cNvPicPr>
            <a:picLocks noChangeAspect="1"/>
          </p:cNvPicPr>
          <p:nvPr/>
        </p:nvPicPr>
        <p:blipFill>
          <a:blip r:embed="rId10"/>
          <a:stretch>
            <a:fillRect/>
          </a:stretch>
        </p:blipFill>
        <p:spPr>
          <a:xfrm>
            <a:off x="2011917" y="4942150"/>
            <a:ext cx="543965" cy="558774"/>
          </a:xfrm>
          <a:prstGeom prst="rect">
            <a:avLst/>
          </a:prstGeom>
        </p:spPr>
      </p:pic>
      <p:sp>
        <p:nvSpPr>
          <p:cNvPr id="11" name="CasellaDiTesto 28">
            <a:extLst>
              <a:ext uri="{FF2B5EF4-FFF2-40B4-BE49-F238E27FC236}">
                <a16:creationId xmlns:a16="http://schemas.microsoft.com/office/drawing/2014/main" id="{D26C8078-EF5C-421E-9C8D-9C174708BD2D}"/>
              </a:ext>
            </a:extLst>
          </p:cNvPr>
          <p:cNvSpPr txBox="1"/>
          <p:nvPr/>
        </p:nvSpPr>
        <p:spPr>
          <a:xfrm>
            <a:off x="2591748" y="3870589"/>
            <a:ext cx="2417495" cy="484747"/>
          </a:xfrm>
          <a:prstGeom prst="rect">
            <a:avLst/>
          </a:prstGeom>
          <a:noFill/>
        </p:spPr>
        <p:txBody>
          <a:bodyPr wrap="square" lIns="68580" tIns="34290" rIns="68580" bIns="34290">
            <a:spAutoFit/>
          </a:bodyPr>
          <a:lstStyle/>
          <a:p>
            <a:pPr marR="0" lvl="0" algn="just" defTabSz="914400" eaLnBrk="1" fontAlgn="auto" latinLnBrk="0" hangingPunct="1">
              <a:lnSpc>
                <a:spcPct val="100000"/>
              </a:lnSpc>
              <a:buClrTx/>
              <a:buSzTx/>
              <a:buFontTx/>
              <a:buNone/>
              <a:tabLst/>
              <a:defRPr/>
            </a:pPr>
            <a:r>
              <a:rPr kumimoji="0" lang="en-AU" sz="1350" b="1" i="0" u="none" strike="noStrike" kern="0" cap="none" spc="0" normalizeH="0" baseline="0" noProof="0" dirty="0">
                <a:ln>
                  <a:noFill/>
                </a:ln>
                <a:solidFill>
                  <a:prstClr val="black"/>
                </a:solidFill>
                <a:effectLst/>
                <a:uLnTx/>
                <a:uFillTx/>
              </a:rPr>
              <a:t>ENS</a:t>
            </a:r>
          </a:p>
          <a:p>
            <a:pPr marR="0" lvl="0" algn="just" defTabSz="914400" eaLnBrk="1" fontAlgn="auto" latinLnBrk="0" hangingPunct="1">
              <a:lnSpc>
                <a:spcPct val="100000"/>
              </a:lnSpc>
              <a:buClrTx/>
              <a:buSzTx/>
              <a:buFontTx/>
              <a:buNone/>
              <a:tabLst/>
              <a:defRPr/>
            </a:pPr>
            <a:r>
              <a:rPr kumimoji="0" lang="en-AU" sz="1350" b="0" i="0" u="none" strike="noStrike" kern="0" cap="none" spc="0" normalizeH="0" baseline="0" noProof="0" dirty="0">
                <a:ln>
                  <a:noFill/>
                </a:ln>
                <a:solidFill>
                  <a:prstClr val="black"/>
                </a:solidFill>
                <a:effectLst/>
                <a:uLnTx/>
                <a:uFillTx/>
              </a:rPr>
              <a:t>National Deaf Organization</a:t>
            </a:r>
          </a:p>
        </p:txBody>
      </p:sp>
      <p:sp>
        <p:nvSpPr>
          <p:cNvPr id="12" name="CasellaDiTesto 29">
            <a:extLst>
              <a:ext uri="{FF2B5EF4-FFF2-40B4-BE49-F238E27FC236}">
                <a16:creationId xmlns:a16="http://schemas.microsoft.com/office/drawing/2014/main" id="{2F070CC0-8F77-4E9D-963C-BDC4BC65B599}"/>
              </a:ext>
            </a:extLst>
          </p:cNvPr>
          <p:cNvSpPr txBox="1"/>
          <p:nvPr/>
        </p:nvSpPr>
        <p:spPr>
          <a:xfrm>
            <a:off x="2555883" y="4441561"/>
            <a:ext cx="3294848" cy="484747"/>
          </a:xfrm>
          <a:prstGeom prst="rect">
            <a:avLst/>
          </a:prstGeom>
          <a:noFill/>
        </p:spPr>
        <p:txBody>
          <a:bodyPr wrap="square" lIns="68580" tIns="34290" rIns="68580" bIns="34290">
            <a:spAutoFit/>
          </a:bodyPr>
          <a:lstStyle/>
          <a:p>
            <a:pPr marR="0" lvl="0" algn="just" defTabSz="914400" eaLnBrk="1" fontAlgn="auto" latinLnBrk="0" hangingPunct="1">
              <a:lnSpc>
                <a:spcPct val="100000"/>
              </a:lnSpc>
              <a:buClrTx/>
              <a:buSzTx/>
              <a:buFontTx/>
              <a:buNone/>
              <a:tabLst/>
              <a:defRPr/>
            </a:pPr>
            <a:r>
              <a:rPr kumimoji="0" lang="it-IT" sz="1350" b="1" i="0" u="none" strike="noStrike" kern="0" cap="none" spc="0" normalizeH="0" baseline="0" noProof="0" dirty="0">
                <a:ln>
                  <a:noFill/>
                </a:ln>
                <a:solidFill>
                  <a:prstClr val="black"/>
                </a:solidFill>
                <a:effectLst/>
                <a:uLnTx/>
                <a:uFillTx/>
              </a:rPr>
              <a:t>CISL</a:t>
            </a:r>
          </a:p>
          <a:p>
            <a:pPr marR="0" lvl="0" algn="just" defTabSz="914400" eaLnBrk="1" fontAlgn="auto" latinLnBrk="0" hangingPunct="1">
              <a:lnSpc>
                <a:spcPct val="100000"/>
              </a:lnSpc>
              <a:buClrTx/>
              <a:buSzTx/>
              <a:buFontTx/>
              <a:buNone/>
              <a:tabLst/>
              <a:defRPr/>
            </a:pPr>
            <a:r>
              <a:rPr kumimoji="0" lang="en-US" sz="1350" b="0" i="0" u="none" strike="noStrike" kern="0" cap="none" spc="0" normalizeH="0" baseline="0" noProof="0" dirty="0">
                <a:ln>
                  <a:noFill/>
                </a:ln>
                <a:solidFill>
                  <a:prstClr val="black"/>
                </a:solidFill>
                <a:effectLst/>
                <a:uLnTx/>
                <a:uFillTx/>
              </a:rPr>
              <a:t>Italian Confederation of Labor Unions</a:t>
            </a:r>
            <a:endParaRPr kumimoji="0" lang="it-IT" sz="1350" b="0" i="0" u="none" strike="noStrike" kern="0" cap="none" spc="0" normalizeH="0" baseline="0" noProof="0" dirty="0">
              <a:ln>
                <a:noFill/>
              </a:ln>
              <a:solidFill>
                <a:prstClr val="black"/>
              </a:solidFill>
              <a:effectLst/>
              <a:uLnTx/>
              <a:uFillTx/>
            </a:endParaRPr>
          </a:p>
        </p:txBody>
      </p:sp>
      <p:sp>
        <p:nvSpPr>
          <p:cNvPr id="13" name="CasellaDiTesto 30">
            <a:extLst>
              <a:ext uri="{FF2B5EF4-FFF2-40B4-BE49-F238E27FC236}">
                <a16:creationId xmlns:a16="http://schemas.microsoft.com/office/drawing/2014/main" id="{CD9A841A-2EE7-4E92-B487-A440E2FFCD11}"/>
              </a:ext>
            </a:extLst>
          </p:cNvPr>
          <p:cNvSpPr txBox="1"/>
          <p:nvPr/>
        </p:nvSpPr>
        <p:spPr>
          <a:xfrm>
            <a:off x="2555882" y="4922689"/>
            <a:ext cx="4066373" cy="484747"/>
          </a:xfrm>
          <a:prstGeom prst="rect">
            <a:avLst/>
          </a:prstGeom>
          <a:noFill/>
        </p:spPr>
        <p:txBody>
          <a:bodyPr wrap="square" lIns="68580" tIns="34290" rIns="68580" bIns="34290">
            <a:spAutoFit/>
          </a:bodyPr>
          <a:lstStyle/>
          <a:p>
            <a:pPr marR="0" lvl="0" algn="just" defTabSz="914400" eaLnBrk="1" fontAlgn="auto" latinLnBrk="0" hangingPunct="1">
              <a:lnSpc>
                <a:spcPct val="100000"/>
              </a:lnSpc>
              <a:buClrTx/>
              <a:buSzTx/>
              <a:buFontTx/>
              <a:buNone/>
              <a:tabLst/>
              <a:defRPr/>
            </a:pPr>
            <a:r>
              <a:rPr kumimoji="0" lang="en-AU" sz="1350" b="1" i="0" u="none" strike="noStrike" kern="0" cap="none" spc="0" normalizeH="0" baseline="0" noProof="0" dirty="0">
                <a:ln>
                  <a:noFill/>
                </a:ln>
                <a:solidFill>
                  <a:prstClr val="black"/>
                </a:solidFill>
                <a:effectLst/>
                <a:uLnTx/>
                <a:uFillTx/>
              </a:rPr>
              <a:t>UICI</a:t>
            </a:r>
          </a:p>
          <a:p>
            <a:pPr marR="0" lvl="0" algn="just" defTabSz="914400" eaLnBrk="1" fontAlgn="auto" latinLnBrk="0" hangingPunct="1">
              <a:lnSpc>
                <a:spcPct val="100000"/>
              </a:lnSpc>
              <a:buClrTx/>
              <a:buSzTx/>
              <a:buFontTx/>
              <a:buNone/>
              <a:tabLst/>
              <a:defRPr/>
            </a:pPr>
            <a:r>
              <a:rPr kumimoji="0" lang="en-US" sz="1350" b="0" i="0" u="none" strike="noStrike" kern="0" cap="none" spc="0" normalizeH="0" baseline="0" noProof="0" dirty="0">
                <a:ln>
                  <a:noFill/>
                </a:ln>
                <a:solidFill>
                  <a:prstClr val="black"/>
                </a:solidFill>
                <a:effectLst/>
                <a:uLnTx/>
                <a:uFillTx/>
              </a:rPr>
              <a:t>Italian Union of the Blind and Visually Impaired</a:t>
            </a:r>
          </a:p>
        </p:txBody>
      </p:sp>
      <p:sp>
        <p:nvSpPr>
          <p:cNvPr id="14" name="Rettangolo con angoli arrotondati 31">
            <a:extLst>
              <a:ext uri="{FF2B5EF4-FFF2-40B4-BE49-F238E27FC236}">
                <a16:creationId xmlns:a16="http://schemas.microsoft.com/office/drawing/2014/main" id="{E366A0B3-76AE-4879-B817-C7A4C3BA4A3B}"/>
              </a:ext>
            </a:extLst>
          </p:cNvPr>
          <p:cNvSpPr/>
          <p:nvPr/>
        </p:nvSpPr>
        <p:spPr>
          <a:xfrm>
            <a:off x="1869666" y="3845500"/>
            <a:ext cx="4638288" cy="1716919"/>
          </a:xfrm>
          <a:prstGeom prst="roundRect">
            <a:avLst/>
          </a:prstGeom>
          <a:noFill/>
          <a:ln w="9525" cap="flat" cmpd="sng" algn="ctr">
            <a:solidFill>
              <a:srgbClr val="4472C4">
                <a:shade val="50000"/>
              </a:srgbClr>
            </a:solidFill>
            <a:prstDash val="solid"/>
            <a:miter lim="800000"/>
          </a:ln>
          <a:effectLst/>
        </p:spPr>
        <p:txBody>
          <a:bodyPr lIns="68580" tIns="34290" rIns="68580" bIns="34290" rtlCol="0" anchor="ctr"/>
          <a:lstStyle/>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endParaRPr>
          </a:p>
        </p:txBody>
      </p:sp>
      <p:cxnSp>
        <p:nvCxnSpPr>
          <p:cNvPr id="15" name="Connettore a gomito 32">
            <a:extLst>
              <a:ext uri="{FF2B5EF4-FFF2-40B4-BE49-F238E27FC236}">
                <a16:creationId xmlns:a16="http://schemas.microsoft.com/office/drawing/2014/main" id="{88ECA73D-1286-4A4A-A7C8-EB8456F57540}"/>
              </a:ext>
            </a:extLst>
          </p:cNvPr>
          <p:cNvCxnSpPr>
            <a:cxnSpLocks/>
            <a:stCxn id="2" idx="2"/>
            <a:endCxn id="14" idx="0"/>
          </p:cNvCxnSpPr>
          <p:nvPr/>
        </p:nvCxnSpPr>
        <p:spPr>
          <a:xfrm rot="16200000" flipH="1">
            <a:off x="2760447" y="2417135"/>
            <a:ext cx="1065387" cy="1791339"/>
          </a:xfrm>
          <a:prstGeom prst="bentConnector3">
            <a:avLst>
              <a:gd name="adj1" fmla="val 50000"/>
            </a:avLst>
          </a:prstGeom>
          <a:noFill/>
          <a:ln w="4763" cap="flat" cmpd="sng" algn="ctr">
            <a:solidFill>
              <a:srgbClr val="008000"/>
            </a:solidFill>
            <a:prstDash val="solid"/>
            <a:miter lim="800000"/>
            <a:tailEnd type="triangle"/>
          </a:ln>
          <a:effectLst/>
        </p:spPr>
      </p:cxnSp>
      <p:pic>
        <p:nvPicPr>
          <p:cNvPr id="16" name="Immagine 34">
            <a:extLst>
              <a:ext uri="{FF2B5EF4-FFF2-40B4-BE49-F238E27FC236}">
                <a16:creationId xmlns:a16="http://schemas.microsoft.com/office/drawing/2014/main" id="{B9FB3E6C-E8E2-431B-8C8D-72B4B6AC35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2876" y="2711950"/>
            <a:ext cx="314190" cy="484749"/>
          </a:xfrm>
          <a:prstGeom prst="rect">
            <a:avLst/>
          </a:prstGeom>
        </p:spPr>
      </p:pic>
      <p:pic>
        <p:nvPicPr>
          <p:cNvPr id="17" name="Picture 2" descr="Bus stop free icon">
            <a:extLst>
              <a:ext uri="{FF2B5EF4-FFF2-40B4-BE49-F238E27FC236}">
                <a16:creationId xmlns:a16="http://schemas.microsoft.com/office/drawing/2014/main" id="{9AE472F8-412A-464F-A0E8-35D6B037D8E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97947" y="3451312"/>
            <a:ext cx="488987" cy="4889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Refugee free icon">
            <a:extLst>
              <a:ext uri="{FF2B5EF4-FFF2-40B4-BE49-F238E27FC236}">
                <a16:creationId xmlns:a16="http://schemas.microsoft.com/office/drawing/2014/main" id="{C3C03232-532D-412B-9486-B4101191F61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6375" y="1334736"/>
            <a:ext cx="450516" cy="450516"/>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3">
            <a:extLst>
              <a:ext uri="{FF2B5EF4-FFF2-40B4-BE49-F238E27FC236}">
                <a16:creationId xmlns:a16="http://schemas.microsoft.com/office/drawing/2014/main" id="{4591ED7C-DCCD-442B-93FD-AF0470999725}"/>
              </a:ext>
            </a:extLst>
          </p:cNvPr>
          <p:cNvSpPr txBox="1"/>
          <p:nvPr/>
        </p:nvSpPr>
        <p:spPr>
          <a:xfrm>
            <a:off x="4920842" y="1354945"/>
            <a:ext cx="1254768" cy="276999"/>
          </a:xfrm>
          <a:prstGeom prst="rect">
            <a:avLst/>
          </a:prstGeom>
          <a:noFill/>
          <a:ln w="12700" cap="flat" cmpd="sng" algn="ctr">
            <a:noFill/>
            <a:prstDash val="solid"/>
            <a:miter lim="800000"/>
          </a:ln>
          <a:effectLst/>
        </p:spPr>
        <p:txBody>
          <a:bodyPr lIns="68580" tIns="34290" rIns="68580" bIns="34290" rtlCol="0" anchor="ctr"/>
          <a:lstStyle>
            <a:defPPr>
              <a:defRPr lang="it-IT"/>
            </a:defPPr>
            <a:lvl1pPr algn="ctr">
              <a:defRPr>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ctr" defTabSz="914400" eaLnBrk="1" fontAlgn="auto" latinLnBrk="0" hangingPunct="1">
              <a:lnSpc>
                <a:spcPct val="100000"/>
              </a:lnSpc>
              <a:buClrTx/>
              <a:buSzTx/>
              <a:buFontTx/>
              <a:buNone/>
              <a:tabLst/>
              <a:defRPr/>
            </a:pPr>
            <a:r>
              <a:rPr kumimoji="0" lang="en-AU" sz="1350" b="0" i="0" u="none" strike="noStrike" kern="0" cap="none" spc="0" normalizeH="0" baseline="0" noProof="0" dirty="0">
                <a:ln>
                  <a:noFill/>
                </a:ln>
                <a:solidFill>
                  <a:prstClr val="black"/>
                </a:solidFill>
                <a:effectLst/>
                <a:uLnTx/>
                <a:uFillTx/>
              </a:rPr>
              <a:t>Migrant Users</a:t>
            </a:r>
          </a:p>
        </p:txBody>
      </p:sp>
      <p:sp>
        <p:nvSpPr>
          <p:cNvPr id="20" name="CasellaDiTesto 42">
            <a:extLst>
              <a:ext uri="{FF2B5EF4-FFF2-40B4-BE49-F238E27FC236}">
                <a16:creationId xmlns:a16="http://schemas.microsoft.com/office/drawing/2014/main" id="{5DB9B921-1EC1-4217-BCE0-C2EBCC24AE57}"/>
              </a:ext>
            </a:extLst>
          </p:cNvPr>
          <p:cNvSpPr txBox="1"/>
          <p:nvPr/>
        </p:nvSpPr>
        <p:spPr>
          <a:xfrm>
            <a:off x="4920842" y="1890349"/>
            <a:ext cx="1254768" cy="276999"/>
          </a:xfrm>
          <a:prstGeom prst="rect">
            <a:avLst/>
          </a:prstGeom>
          <a:noFill/>
          <a:ln w="12700" cap="flat" cmpd="sng" algn="ctr">
            <a:noFill/>
            <a:prstDash val="solid"/>
            <a:miter lim="800000"/>
          </a:ln>
          <a:effectLst/>
        </p:spPr>
        <p:txBody>
          <a:bodyPr lIns="68580" tIns="34290" rIns="68580" bIns="34290" rtlCol="0" anchor="ctr"/>
          <a:lstStyle>
            <a:defPPr>
              <a:defRPr lang="it-IT"/>
            </a:defPPr>
            <a:lvl1pPr algn="ctr">
              <a:defRPr>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ctr" defTabSz="914400" eaLnBrk="1" fontAlgn="auto" latinLnBrk="0" hangingPunct="1">
              <a:lnSpc>
                <a:spcPct val="100000"/>
              </a:lnSpc>
              <a:buClrTx/>
              <a:buSzTx/>
              <a:buFontTx/>
              <a:buNone/>
              <a:tabLst/>
              <a:defRPr/>
            </a:pPr>
            <a:r>
              <a:rPr kumimoji="0" lang="en-AU" sz="1350" b="0" i="0" u="none" strike="noStrike" kern="0" cap="none" spc="0" normalizeH="0" baseline="0" noProof="0" dirty="0">
                <a:ln>
                  <a:noFill/>
                </a:ln>
                <a:solidFill>
                  <a:prstClr val="black"/>
                </a:solidFill>
                <a:effectLst/>
                <a:uLnTx/>
                <a:uFillTx/>
              </a:rPr>
              <a:t>Women Users</a:t>
            </a:r>
          </a:p>
        </p:txBody>
      </p:sp>
      <p:pic>
        <p:nvPicPr>
          <p:cNvPr id="21" name="Picture 4" descr="User free icon">
            <a:extLst>
              <a:ext uri="{FF2B5EF4-FFF2-40B4-BE49-F238E27FC236}">
                <a16:creationId xmlns:a16="http://schemas.microsoft.com/office/drawing/2014/main" id="{BCFFD66A-0025-462B-BE4F-F1101F0E4B2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28885" y="1843837"/>
            <a:ext cx="450516" cy="4505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hild free icon">
            <a:extLst>
              <a:ext uri="{FF2B5EF4-FFF2-40B4-BE49-F238E27FC236}">
                <a16:creationId xmlns:a16="http://schemas.microsoft.com/office/drawing/2014/main" id="{8875AAC7-FDE7-41D8-97C8-67525E6A1F5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32962" y="2352940"/>
            <a:ext cx="399285" cy="399285"/>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45">
            <a:extLst>
              <a:ext uri="{FF2B5EF4-FFF2-40B4-BE49-F238E27FC236}">
                <a16:creationId xmlns:a16="http://schemas.microsoft.com/office/drawing/2014/main" id="{6550A168-DA43-49AE-8D01-6EA0B86A8954}"/>
              </a:ext>
            </a:extLst>
          </p:cNvPr>
          <p:cNvSpPr txBox="1"/>
          <p:nvPr/>
        </p:nvSpPr>
        <p:spPr>
          <a:xfrm>
            <a:off x="4896890" y="2383269"/>
            <a:ext cx="1254768" cy="276999"/>
          </a:xfrm>
          <a:prstGeom prst="rect">
            <a:avLst/>
          </a:prstGeom>
          <a:noFill/>
          <a:ln w="12700" cap="flat" cmpd="sng" algn="ctr">
            <a:noFill/>
            <a:prstDash val="solid"/>
            <a:miter lim="800000"/>
          </a:ln>
          <a:effectLst/>
        </p:spPr>
        <p:txBody>
          <a:bodyPr lIns="68580" tIns="34290" rIns="68580" bIns="34290" rtlCol="0" anchor="ctr"/>
          <a:lstStyle>
            <a:defPPr>
              <a:defRPr lang="it-IT"/>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ctr" defTabSz="914400" eaLnBrk="1" fontAlgn="auto" latinLnBrk="0" hangingPunct="1">
              <a:lnSpc>
                <a:spcPct val="100000"/>
              </a:lnSpc>
              <a:buClrTx/>
              <a:buSzTx/>
              <a:buFontTx/>
              <a:buNone/>
              <a:tabLst/>
              <a:defRPr/>
            </a:pPr>
            <a:r>
              <a:rPr kumimoji="0" lang="en-AU" sz="1350" b="0" i="0" u="none" strike="noStrike" kern="0" cap="none" spc="0" normalizeH="0" baseline="0" noProof="0" dirty="0">
                <a:ln>
                  <a:noFill/>
                </a:ln>
                <a:solidFill>
                  <a:prstClr val="black"/>
                </a:solidFill>
                <a:effectLst/>
                <a:uLnTx/>
                <a:uFillTx/>
              </a:rPr>
              <a:t>Youth Users</a:t>
            </a:r>
            <a:endParaRPr kumimoji="0" lang="en-AU" sz="1350" b="0" i="0" u="none" strike="noStrike" kern="0" cap="none" spc="0" normalizeH="0" baseline="0" noProof="0" dirty="0">
              <a:ln>
                <a:noFill/>
              </a:ln>
              <a:solidFill>
                <a:prstClr val="white"/>
              </a:solidFill>
              <a:effectLst/>
              <a:uLnTx/>
              <a:uFillTx/>
            </a:endParaRPr>
          </a:p>
        </p:txBody>
      </p:sp>
      <p:sp>
        <p:nvSpPr>
          <p:cNvPr id="24" name="Rettangolo con angoli arrotondati 46">
            <a:extLst>
              <a:ext uri="{FF2B5EF4-FFF2-40B4-BE49-F238E27FC236}">
                <a16:creationId xmlns:a16="http://schemas.microsoft.com/office/drawing/2014/main" id="{7CFF0134-0E32-4856-8D16-F03E24286CF3}"/>
              </a:ext>
            </a:extLst>
          </p:cNvPr>
          <p:cNvSpPr/>
          <p:nvPr/>
        </p:nvSpPr>
        <p:spPr>
          <a:xfrm>
            <a:off x="4288335" y="1295578"/>
            <a:ext cx="2216544" cy="1894839"/>
          </a:xfrm>
          <a:prstGeom prst="roundRect">
            <a:avLst/>
          </a:prstGeom>
          <a:noFill/>
          <a:ln w="9525" cap="flat" cmpd="sng" algn="ctr">
            <a:solidFill>
              <a:srgbClr val="4472C4">
                <a:shade val="50000"/>
              </a:srgbClr>
            </a:solidFill>
            <a:prstDash val="solid"/>
            <a:miter lim="800000"/>
          </a:ln>
          <a:effectLst/>
        </p:spPr>
        <p:txBody>
          <a:bodyPr lIns="68580" tIns="34290" rIns="68580" bIns="34290" rtlCol="0" anchor="ctr"/>
          <a:lstStyle/>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endParaRPr>
          </a:p>
        </p:txBody>
      </p:sp>
      <p:sp>
        <p:nvSpPr>
          <p:cNvPr id="25" name="CasellaDiTesto 33">
            <a:extLst>
              <a:ext uri="{FF2B5EF4-FFF2-40B4-BE49-F238E27FC236}">
                <a16:creationId xmlns:a16="http://schemas.microsoft.com/office/drawing/2014/main" id="{815659F8-7C99-4F18-86D4-4501DE41ED43}"/>
              </a:ext>
            </a:extLst>
          </p:cNvPr>
          <p:cNvSpPr txBox="1"/>
          <p:nvPr/>
        </p:nvSpPr>
        <p:spPr>
          <a:xfrm>
            <a:off x="2390597" y="2920869"/>
            <a:ext cx="1753331" cy="438582"/>
          </a:xfrm>
          <a:prstGeom prst="rect">
            <a:avLst/>
          </a:prstGeom>
          <a:noFill/>
        </p:spPr>
        <p:txBody>
          <a:bodyPr wrap="square" lIns="68580" tIns="34290" rIns="68580" bIns="34290" rtlCol="0">
            <a:spAutoFit/>
          </a:bodyPr>
          <a:lstStyle/>
          <a:p>
            <a:pPr marR="0" lvl="0" algn="ctr" defTabSz="914400" eaLnBrk="1" fontAlgn="auto" latinLnBrk="0" hangingPunct="1">
              <a:lnSpc>
                <a:spcPct val="100000"/>
              </a:lnSpc>
              <a:buClrTx/>
              <a:buSzTx/>
              <a:buFontTx/>
              <a:buNone/>
              <a:tabLst/>
              <a:defRPr/>
            </a:pPr>
            <a:r>
              <a:rPr kumimoji="0" lang="en-AU" sz="1200" b="0" i="0" u="none" strike="noStrike" kern="0" cap="none" spc="0" normalizeH="0" baseline="0" noProof="0" dirty="0">
                <a:ln>
                  <a:noFill/>
                </a:ln>
                <a:solidFill>
                  <a:prstClr val="black"/>
                </a:solidFill>
                <a:effectLst/>
                <a:uLnTx/>
                <a:uFillTx/>
              </a:rPr>
              <a:t>Direct Communication and coordination</a:t>
            </a:r>
          </a:p>
        </p:txBody>
      </p:sp>
      <p:sp>
        <p:nvSpPr>
          <p:cNvPr id="26" name="Rettangolo con angoli arrotondati 48">
            <a:extLst>
              <a:ext uri="{FF2B5EF4-FFF2-40B4-BE49-F238E27FC236}">
                <a16:creationId xmlns:a16="http://schemas.microsoft.com/office/drawing/2014/main" id="{E9CF8627-68FD-4F1E-86B6-AA298037F3DF}"/>
              </a:ext>
            </a:extLst>
          </p:cNvPr>
          <p:cNvSpPr/>
          <p:nvPr/>
        </p:nvSpPr>
        <p:spPr>
          <a:xfrm>
            <a:off x="7614738" y="2568900"/>
            <a:ext cx="817235" cy="1519512"/>
          </a:xfrm>
          <a:prstGeom prst="roundRect">
            <a:avLst/>
          </a:prstGeom>
          <a:noFill/>
          <a:ln w="9525" cap="flat" cmpd="sng" algn="ctr">
            <a:solidFill>
              <a:srgbClr val="4472C4">
                <a:shade val="50000"/>
              </a:srgbClr>
            </a:solidFill>
            <a:prstDash val="solid"/>
            <a:miter lim="800000"/>
          </a:ln>
          <a:effectLst/>
        </p:spPr>
        <p:txBody>
          <a:bodyPr lIns="68580" tIns="34290" rIns="68580" bIns="34290" rtlCol="0" anchor="ctr"/>
          <a:lstStyle/>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R="0" lvl="0" algn="ctr" defTabSz="914400" eaLnBrk="1" fontAlgn="auto" latinLnBrk="0" hangingPunct="1">
              <a:lnSpc>
                <a:spcPct val="100000"/>
              </a:lnSpc>
              <a:buClrTx/>
              <a:buSzTx/>
              <a:buFontTx/>
              <a:buNone/>
              <a:tabLst/>
              <a:defRPr/>
            </a:pPr>
            <a:endParaRPr kumimoji="0" lang="en-AU" sz="1350" b="0"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endParaRPr>
          </a:p>
        </p:txBody>
      </p:sp>
      <p:pic>
        <p:nvPicPr>
          <p:cNvPr id="27" name="Picture 8" descr="Producer free icon">
            <a:extLst>
              <a:ext uri="{FF2B5EF4-FFF2-40B4-BE49-F238E27FC236}">
                <a16:creationId xmlns:a16="http://schemas.microsoft.com/office/drawing/2014/main" id="{20B28BE7-BF35-4326-8E88-D117DB43359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73863" y="2788195"/>
            <a:ext cx="348809" cy="348808"/>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51">
            <a:extLst>
              <a:ext uri="{FF2B5EF4-FFF2-40B4-BE49-F238E27FC236}">
                <a16:creationId xmlns:a16="http://schemas.microsoft.com/office/drawing/2014/main" id="{2D8E9A7D-C367-43EF-BB0F-EE7F5E6CBE35}"/>
              </a:ext>
            </a:extLst>
          </p:cNvPr>
          <p:cNvSpPr txBox="1"/>
          <p:nvPr/>
        </p:nvSpPr>
        <p:spPr>
          <a:xfrm>
            <a:off x="4852866" y="2862439"/>
            <a:ext cx="1706726" cy="274564"/>
          </a:xfrm>
          <a:prstGeom prst="rect">
            <a:avLst/>
          </a:prstGeom>
          <a:noFill/>
          <a:ln w="12700" cap="flat" cmpd="sng" algn="ctr">
            <a:noFill/>
            <a:prstDash val="solid"/>
            <a:miter lim="800000"/>
          </a:ln>
          <a:effectLst/>
        </p:spPr>
        <p:txBody>
          <a:bodyPr lIns="68580" tIns="34290" rIns="68580" bIns="34290" rtlCol="0" anchor="ctr"/>
          <a:lstStyle>
            <a:defPPr>
              <a:defRPr lang="it-IT"/>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ctr" defTabSz="914400" eaLnBrk="1" fontAlgn="auto" latinLnBrk="0" hangingPunct="1">
              <a:lnSpc>
                <a:spcPct val="100000"/>
              </a:lnSpc>
              <a:buClrTx/>
              <a:buSzTx/>
              <a:buFontTx/>
              <a:buNone/>
              <a:tabLst/>
              <a:defRPr/>
            </a:pPr>
            <a:r>
              <a:rPr kumimoji="0" lang="en-AU" sz="1350" b="0" i="0" u="none" strike="noStrike" kern="0" cap="none" spc="0" normalizeH="0" baseline="0" noProof="0" dirty="0">
                <a:ln>
                  <a:noFill/>
                </a:ln>
                <a:solidFill>
                  <a:prstClr val="black"/>
                </a:solidFill>
                <a:effectLst/>
                <a:uLnTx/>
                <a:uFillTx/>
              </a:rPr>
              <a:t>Low income Users</a:t>
            </a:r>
            <a:endParaRPr kumimoji="0" lang="en-AU" sz="1350" b="0" i="0" u="none" strike="noStrike" kern="0" cap="none" spc="0" normalizeH="0" baseline="0" noProof="0" dirty="0">
              <a:ln>
                <a:noFill/>
              </a:ln>
              <a:solidFill>
                <a:prstClr val="white"/>
              </a:solidFill>
              <a:effectLst/>
              <a:uLnTx/>
              <a:uFillTx/>
            </a:endParaRPr>
          </a:p>
        </p:txBody>
      </p:sp>
      <p:cxnSp>
        <p:nvCxnSpPr>
          <p:cNvPr id="29" name="Connettore a gomito 57">
            <a:extLst>
              <a:ext uri="{FF2B5EF4-FFF2-40B4-BE49-F238E27FC236}">
                <a16:creationId xmlns:a16="http://schemas.microsoft.com/office/drawing/2014/main" id="{1621970B-59F6-450B-9982-1DDD762307A3}"/>
              </a:ext>
            </a:extLst>
          </p:cNvPr>
          <p:cNvCxnSpPr>
            <a:cxnSpLocks/>
            <a:stCxn id="2" idx="3"/>
            <a:endCxn id="24" idx="1"/>
          </p:cNvCxnSpPr>
          <p:nvPr/>
        </p:nvCxnSpPr>
        <p:spPr>
          <a:xfrm>
            <a:off x="3063407" y="2037844"/>
            <a:ext cx="1224929" cy="205153"/>
          </a:xfrm>
          <a:prstGeom prst="bentConnector3">
            <a:avLst>
              <a:gd name="adj1" fmla="val 50000"/>
            </a:avLst>
          </a:prstGeom>
          <a:noFill/>
          <a:ln w="4763" cap="flat" cmpd="sng" algn="ctr">
            <a:solidFill>
              <a:srgbClr val="006600"/>
            </a:solidFill>
            <a:prstDash val="dash"/>
            <a:miter lim="800000"/>
            <a:tailEnd type="triangle"/>
          </a:ln>
          <a:effectLst/>
        </p:spPr>
      </p:cxnSp>
      <p:cxnSp>
        <p:nvCxnSpPr>
          <p:cNvPr id="30" name="Connettore a gomito 59">
            <a:extLst>
              <a:ext uri="{FF2B5EF4-FFF2-40B4-BE49-F238E27FC236}">
                <a16:creationId xmlns:a16="http://schemas.microsoft.com/office/drawing/2014/main" id="{C714A962-2C70-44D9-B6E0-C3860F8CAA9B}"/>
              </a:ext>
            </a:extLst>
          </p:cNvPr>
          <p:cNvCxnSpPr>
            <a:stCxn id="4" idx="1"/>
            <a:endCxn id="26" idx="3"/>
          </p:cNvCxnSpPr>
          <p:nvPr/>
        </p:nvCxnSpPr>
        <p:spPr>
          <a:xfrm rot="10800000" flipV="1">
            <a:off x="8431973" y="2888442"/>
            <a:ext cx="644156" cy="440214"/>
          </a:xfrm>
          <a:prstGeom prst="bentConnector3">
            <a:avLst/>
          </a:prstGeom>
          <a:noFill/>
          <a:ln w="4763" cap="flat" cmpd="sng" algn="ctr">
            <a:solidFill>
              <a:srgbClr val="4472C4"/>
            </a:solidFill>
            <a:prstDash val="solid"/>
            <a:miter lim="800000"/>
            <a:tailEnd type="triangle"/>
          </a:ln>
          <a:effectLst/>
        </p:spPr>
      </p:cxnSp>
      <p:cxnSp>
        <p:nvCxnSpPr>
          <p:cNvPr id="31" name="Connettore a gomito 65">
            <a:extLst>
              <a:ext uri="{FF2B5EF4-FFF2-40B4-BE49-F238E27FC236}">
                <a16:creationId xmlns:a16="http://schemas.microsoft.com/office/drawing/2014/main" id="{E2F0EC35-8DFA-42C0-BA50-2122C9EEAA06}"/>
              </a:ext>
            </a:extLst>
          </p:cNvPr>
          <p:cNvCxnSpPr>
            <a:cxnSpLocks/>
            <a:stCxn id="6" idx="1"/>
            <a:endCxn id="26" idx="3"/>
          </p:cNvCxnSpPr>
          <p:nvPr/>
        </p:nvCxnSpPr>
        <p:spPr>
          <a:xfrm rot="10800000">
            <a:off x="8431973" y="3328656"/>
            <a:ext cx="644156" cy="952482"/>
          </a:xfrm>
          <a:prstGeom prst="bentConnector3">
            <a:avLst>
              <a:gd name="adj1" fmla="val 50000"/>
            </a:avLst>
          </a:prstGeom>
          <a:noFill/>
          <a:ln w="4763" cap="flat" cmpd="sng" algn="ctr">
            <a:solidFill>
              <a:srgbClr val="4472C4"/>
            </a:solidFill>
            <a:prstDash val="solid"/>
            <a:miter lim="800000"/>
            <a:tailEnd type="triangle"/>
          </a:ln>
          <a:effectLst/>
        </p:spPr>
      </p:cxnSp>
      <p:sp>
        <p:nvSpPr>
          <p:cNvPr id="32" name="CasellaDiTesto 68">
            <a:extLst>
              <a:ext uri="{FF2B5EF4-FFF2-40B4-BE49-F238E27FC236}">
                <a16:creationId xmlns:a16="http://schemas.microsoft.com/office/drawing/2014/main" id="{9808C085-0DD4-4B52-9FD9-A15C4AC188C9}"/>
              </a:ext>
            </a:extLst>
          </p:cNvPr>
          <p:cNvSpPr txBox="1"/>
          <p:nvPr/>
        </p:nvSpPr>
        <p:spPr>
          <a:xfrm>
            <a:off x="9172505" y="1737547"/>
            <a:ext cx="1287963" cy="484747"/>
          </a:xfrm>
          <a:prstGeom prst="rect">
            <a:avLst/>
          </a:prstGeom>
          <a:noFill/>
        </p:spPr>
        <p:txBody>
          <a:bodyPr wrap="square" lIns="68580" tIns="34290" rIns="68580" bIns="34290" rtlCol="0">
            <a:spAutoFit/>
          </a:bodyPr>
          <a:lstStyle/>
          <a:p>
            <a:pPr marR="0" lvl="0" algn="ctr" defTabSz="914400" eaLnBrk="1" fontAlgn="auto" latinLnBrk="0" hangingPunct="1">
              <a:lnSpc>
                <a:spcPct val="100000"/>
              </a:lnSpc>
              <a:buClrTx/>
              <a:buSzTx/>
              <a:buFontTx/>
              <a:buNone/>
              <a:tabLst/>
              <a:defRPr/>
            </a:pPr>
            <a:r>
              <a:rPr kumimoji="0" lang="en-AU" sz="1350" b="0" i="0" u="none" strike="noStrike" kern="0" cap="none" spc="0" normalizeH="0" baseline="0" noProof="0" dirty="0">
                <a:ln>
                  <a:noFill/>
                </a:ln>
                <a:solidFill>
                  <a:prstClr val="black"/>
                </a:solidFill>
                <a:effectLst/>
                <a:uLnTx/>
                <a:uFillTx/>
              </a:rPr>
              <a:t>Services providers</a:t>
            </a:r>
          </a:p>
        </p:txBody>
      </p:sp>
      <p:cxnSp>
        <p:nvCxnSpPr>
          <p:cNvPr id="33" name="Connettore a gomito 78">
            <a:extLst>
              <a:ext uri="{FF2B5EF4-FFF2-40B4-BE49-F238E27FC236}">
                <a16:creationId xmlns:a16="http://schemas.microsoft.com/office/drawing/2014/main" id="{A3019C84-FCD4-4415-ACE9-7693B2ACE336}"/>
              </a:ext>
            </a:extLst>
          </p:cNvPr>
          <p:cNvCxnSpPr>
            <a:stCxn id="26" idx="0"/>
            <a:endCxn id="24" idx="3"/>
          </p:cNvCxnSpPr>
          <p:nvPr/>
        </p:nvCxnSpPr>
        <p:spPr>
          <a:xfrm rot="16200000" flipV="1">
            <a:off x="7101167" y="1646710"/>
            <a:ext cx="325902" cy="1518477"/>
          </a:xfrm>
          <a:prstGeom prst="bentConnector2">
            <a:avLst/>
          </a:prstGeom>
          <a:noFill/>
          <a:ln w="4763" cap="flat" cmpd="sng" algn="ctr">
            <a:solidFill>
              <a:srgbClr val="4472C4"/>
            </a:solidFill>
            <a:prstDash val="solid"/>
            <a:miter lim="800000"/>
            <a:tailEnd type="triangle"/>
          </a:ln>
          <a:effectLst/>
        </p:spPr>
      </p:cxnSp>
      <p:cxnSp>
        <p:nvCxnSpPr>
          <p:cNvPr id="34" name="Connettore a gomito 85">
            <a:extLst>
              <a:ext uri="{FF2B5EF4-FFF2-40B4-BE49-F238E27FC236}">
                <a16:creationId xmlns:a16="http://schemas.microsoft.com/office/drawing/2014/main" id="{141996DF-FBFD-48C5-85D0-6900254D6BC9}"/>
              </a:ext>
            </a:extLst>
          </p:cNvPr>
          <p:cNvCxnSpPr>
            <a:cxnSpLocks/>
            <a:stCxn id="26" idx="2"/>
            <a:endCxn id="14" idx="3"/>
          </p:cNvCxnSpPr>
          <p:nvPr/>
        </p:nvCxnSpPr>
        <p:spPr>
          <a:xfrm rot="5400000">
            <a:off x="6957881" y="3638485"/>
            <a:ext cx="615549" cy="1515401"/>
          </a:xfrm>
          <a:prstGeom prst="bentConnector2">
            <a:avLst/>
          </a:prstGeom>
          <a:noFill/>
          <a:ln w="4763" cap="flat" cmpd="sng" algn="ctr">
            <a:solidFill>
              <a:srgbClr val="4472C4"/>
            </a:solidFill>
            <a:prstDash val="solid"/>
            <a:miter lim="800000"/>
            <a:tailEnd type="triangle"/>
          </a:ln>
          <a:effectLst/>
        </p:spPr>
      </p:cxnSp>
      <p:sp>
        <p:nvSpPr>
          <p:cNvPr id="35" name="CasellaDiTesto 88">
            <a:extLst>
              <a:ext uri="{FF2B5EF4-FFF2-40B4-BE49-F238E27FC236}">
                <a16:creationId xmlns:a16="http://schemas.microsoft.com/office/drawing/2014/main" id="{064AB1BF-8586-4709-A4D9-23A0ACA5E1D3}"/>
              </a:ext>
            </a:extLst>
          </p:cNvPr>
          <p:cNvSpPr txBox="1"/>
          <p:nvPr/>
        </p:nvSpPr>
        <p:spPr>
          <a:xfrm>
            <a:off x="6434997" y="4730843"/>
            <a:ext cx="2251460" cy="253915"/>
          </a:xfrm>
          <a:prstGeom prst="rect">
            <a:avLst/>
          </a:prstGeom>
          <a:noFill/>
        </p:spPr>
        <p:txBody>
          <a:bodyPr wrap="square" lIns="68580" tIns="34290" rIns="68580" bIns="34290" rtlCol="0">
            <a:spAutoFit/>
          </a:bodyPr>
          <a:lstStyle/>
          <a:p>
            <a:pPr marR="0" lvl="0" algn="ctr" defTabSz="914400" eaLnBrk="1" fontAlgn="auto" latinLnBrk="0" hangingPunct="1">
              <a:lnSpc>
                <a:spcPct val="100000"/>
              </a:lnSpc>
              <a:buClrTx/>
              <a:buSzTx/>
              <a:buFontTx/>
              <a:buNone/>
              <a:tabLst/>
              <a:defRPr/>
            </a:pPr>
            <a:r>
              <a:rPr kumimoji="0" lang="en-AU" sz="1200" b="0" i="0" u="none" strike="noStrike" kern="0" cap="none" spc="0" normalizeH="0" baseline="0" noProof="0" dirty="0">
                <a:ln>
                  <a:noFill/>
                </a:ln>
                <a:solidFill>
                  <a:prstClr val="black"/>
                </a:solidFill>
                <a:effectLst/>
                <a:uLnTx/>
                <a:uFillTx/>
              </a:rPr>
              <a:t>Services</a:t>
            </a:r>
          </a:p>
        </p:txBody>
      </p:sp>
      <p:sp>
        <p:nvSpPr>
          <p:cNvPr id="36" name="CasellaDiTesto 89">
            <a:extLst>
              <a:ext uri="{FF2B5EF4-FFF2-40B4-BE49-F238E27FC236}">
                <a16:creationId xmlns:a16="http://schemas.microsoft.com/office/drawing/2014/main" id="{212F233A-8C4E-45B2-9DDF-438C82F82C35}"/>
              </a:ext>
            </a:extLst>
          </p:cNvPr>
          <p:cNvSpPr txBox="1"/>
          <p:nvPr/>
        </p:nvSpPr>
        <p:spPr>
          <a:xfrm>
            <a:off x="6445350" y="1875924"/>
            <a:ext cx="2251460" cy="253915"/>
          </a:xfrm>
          <a:prstGeom prst="rect">
            <a:avLst/>
          </a:prstGeom>
          <a:noFill/>
        </p:spPr>
        <p:txBody>
          <a:bodyPr wrap="square" lIns="68580" tIns="34290" rIns="68580" bIns="34290" rtlCol="0">
            <a:spAutoFit/>
          </a:bodyPr>
          <a:lstStyle/>
          <a:p>
            <a:pPr marR="0" lvl="0" algn="ctr" defTabSz="914400" eaLnBrk="1" fontAlgn="auto" latinLnBrk="0" hangingPunct="1">
              <a:lnSpc>
                <a:spcPct val="100000"/>
              </a:lnSpc>
              <a:buClrTx/>
              <a:buSzTx/>
              <a:buFontTx/>
              <a:buNone/>
              <a:tabLst/>
              <a:defRPr/>
            </a:pPr>
            <a:r>
              <a:rPr kumimoji="0" lang="en-AU" sz="1200" b="0" i="0" u="none" strike="noStrike" kern="0" cap="none" spc="0" normalizeH="0" baseline="0" noProof="0" dirty="0">
                <a:ln>
                  <a:noFill/>
                </a:ln>
                <a:solidFill>
                  <a:prstClr val="black"/>
                </a:solidFill>
                <a:effectLst/>
                <a:uLnTx/>
                <a:uFillTx/>
              </a:rPr>
              <a:t>Services</a:t>
            </a:r>
          </a:p>
        </p:txBody>
      </p:sp>
      <p:cxnSp>
        <p:nvCxnSpPr>
          <p:cNvPr id="37" name="Connettore a gomito 90">
            <a:extLst>
              <a:ext uri="{FF2B5EF4-FFF2-40B4-BE49-F238E27FC236}">
                <a16:creationId xmlns:a16="http://schemas.microsoft.com/office/drawing/2014/main" id="{D75A8965-C25E-4928-B5A7-59DCAF24FBFF}"/>
              </a:ext>
            </a:extLst>
          </p:cNvPr>
          <p:cNvCxnSpPr>
            <a:cxnSpLocks/>
            <a:stCxn id="24" idx="3"/>
            <a:endCxn id="26" idx="1"/>
          </p:cNvCxnSpPr>
          <p:nvPr/>
        </p:nvCxnSpPr>
        <p:spPr>
          <a:xfrm>
            <a:off x="6504879" y="2242998"/>
            <a:ext cx="1109859" cy="1085658"/>
          </a:xfrm>
          <a:prstGeom prst="bentConnector3">
            <a:avLst>
              <a:gd name="adj1" fmla="val 50000"/>
            </a:avLst>
          </a:prstGeom>
          <a:noFill/>
          <a:ln w="4763" cap="flat" cmpd="sng" algn="ctr">
            <a:solidFill>
              <a:srgbClr val="4472C4"/>
            </a:solidFill>
            <a:prstDash val="solid"/>
            <a:miter lim="800000"/>
            <a:tailEnd type="triangle"/>
          </a:ln>
          <a:effectLst/>
        </p:spPr>
      </p:cxnSp>
      <p:cxnSp>
        <p:nvCxnSpPr>
          <p:cNvPr id="38" name="Connettore a gomito 94">
            <a:extLst>
              <a:ext uri="{FF2B5EF4-FFF2-40B4-BE49-F238E27FC236}">
                <a16:creationId xmlns:a16="http://schemas.microsoft.com/office/drawing/2014/main" id="{917DF57D-88A3-47EC-B9DA-D39DE6CC9A28}"/>
              </a:ext>
            </a:extLst>
          </p:cNvPr>
          <p:cNvCxnSpPr>
            <a:cxnSpLocks/>
            <a:stCxn id="14" idx="3"/>
            <a:endCxn id="26" idx="1"/>
          </p:cNvCxnSpPr>
          <p:nvPr/>
        </p:nvCxnSpPr>
        <p:spPr>
          <a:xfrm flipV="1">
            <a:off x="6507954" y="3328656"/>
            <a:ext cx="1106784" cy="1375305"/>
          </a:xfrm>
          <a:prstGeom prst="bentConnector3">
            <a:avLst>
              <a:gd name="adj1" fmla="val 50000"/>
            </a:avLst>
          </a:prstGeom>
          <a:noFill/>
          <a:ln w="4763" cap="flat" cmpd="sng" algn="ctr">
            <a:solidFill>
              <a:srgbClr val="4472C4"/>
            </a:solidFill>
            <a:prstDash val="solid"/>
            <a:miter lim="800000"/>
            <a:tailEnd type="triangle"/>
          </a:ln>
          <a:effectLst/>
        </p:spPr>
      </p:cxnSp>
      <p:pic>
        <p:nvPicPr>
          <p:cNvPr id="39" name="Picture 12" descr="Feedback free icon">
            <a:extLst>
              <a:ext uri="{FF2B5EF4-FFF2-40B4-BE49-F238E27FC236}">
                <a16:creationId xmlns:a16="http://schemas.microsoft.com/office/drawing/2014/main" id="{35817B6C-6053-409F-AA21-E8B8A4D04CB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53017" y="3181380"/>
            <a:ext cx="454509" cy="454509"/>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98">
            <a:extLst>
              <a:ext uri="{FF2B5EF4-FFF2-40B4-BE49-F238E27FC236}">
                <a16:creationId xmlns:a16="http://schemas.microsoft.com/office/drawing/2014/main" id="{E55BF7A2-2832-4438-BF08-8066559D6609}"/>
              </a:ext>
            </a:extLst>
          </p:cNvPr>
          <p:cNvSpPr txBox="1"/>
          <p:nvPr/>
        </p:nvSpPr>
        <p:spPr>
          <a:xfrm>
            <a:off x="5271462" y="3362446"/>
            <a:ext cx="2251460" cy="253915"/>
          </a:xfrm>
          <a:prstGeom prst="rect">
            <a:avLst/>
          </a:prstGeom>
          <a:noFill/>
        </p:spPr>
        <p:txBody>
          <a:bodyPr wrap="square" lIns="68580" tIns="34290" rIns="68580" bIns="34290" rtlCol="0">
            <a:spAutoFit/>
          </a:bodyPr>
          <a:lstStyle/>
          <a:p>
            <a:pPr marR="0" lvl="0" algn="ctr" defTabSz="914400" eaLnBrk="1" fontAlgn="auto" latinLnBrk="0" hangingPunct="1">
              <a:lnSpc>
                <a:spcPct val="100000"/>
              </a:lnSpc>
              <a:buClrTx/>
              <a:buSzTx/>
              <a:buFontTx/>
              <a:buNone/>
              <a:tabLst/>
              <a:defRPr/>
            </a:pPr>
            <a:r>
              <a:rPr kumimoji="0" lang="en-AU" sz="1200" b="0" i="0" u="none" strike="noStrike" kern="0" cap="none" spc="0" normalizeH="0" baseline="0" noProof="0" dirty="0">
                <a:ln>
                  <a:noFill/>
                </a:ln>
                <a:solidFill>
                  <a:prstClr val="black"/>
                </a:solidFill>
                <a:effectLst/>
                <a:uLnTx/>
                <a:uFillTx/>
              </a:rPr>
              <a:t>Feedbacks</a:t>
            </a:r>
          </a:p>
        </p:txBody>
      </p:sp>
      <p:sp>
        <p:nvSpPr>
          <p:cNvPr id="41" name="CasellaDiTesto 100">
            <a:extLst>
              <a:ext uri="{FF2B5EF4-FFF2-40B4-BE49-F238E27FC236}">
                <a16:creationId xmlns:a16="http://schemas.microsoft.com/office/drawing/2014/main" id="{D7DED769-10FF-4545-8682-D6CD95836D20}"/>
              </a:ext>
            </a:extLst>
          </p:cNvPr>
          <p:cNvSpPr txBox="1"/>
          <p:nvPr/>
        </p:nvSpPr>
        <p:spPr>
          <a:xfrm>
            <a:off x="3050867" y="1425301"/>
            <a:ext cx="1328256" cy="623248"/>
          </a:xfrm>
          <a:prstGeom prst="rect">
            <a:avLst/>
          </a:prstGeom>
          <a:noFill/>
        </p:spPr>
        <p:txBody>
          <a:bodyPr wrap="square" lIns="68580" tIns="34290" rIns="68580" bIns="34290">
            <a:spAutoFit/>
          </a:bodyPr>
          <a:lstStyle/>
          <a:p>
            <a:pPr marR="0" lvl="0" algn="ctr" defTabSz="914400" eaLnBrk="1" fontAlgn="auto" latinLnBrk="0" hangingPunct="1">
              <a:lnSpc>
                <a:spcPct val="100000"/>
              </a:lnSpc>
              <a:buClrTx/>
              <a:buSzTx/>
              <a:buFontTx/>
              <a:buNone/>
              <a:tabLst/>
              <a:defRPr/>
            </a:pPr>
            <a:r>
              <a:rPr kumimoji="0" lang="en-AU" sz="1200" b="0" i="0" u="none" strike="noStrike" kern="0" cap="none" spc="0" normalizeH="0" baseline="0" noProof="0" dirty="0">
                <a:ln>
                  <a:noFill/>
                </a:ln>
                <a:solidFill>
                  <a:prstClr val="black"/>
                </a:solidFill>
                <a:effectLst/>
                <a:uLnTx/>
                <a:uFillTx/>
              </a:rPr>
              <a:t>Indirect Communication and coordination</a:t>
            </a:r>
          </a:p>
        </p:txBody>
      </p:sp>
      <p:sp>
        <p:nvSpPr>
          <p:cNvPr id="43" name="Title 42">
            <a:extLst>
              <a:ext uri="{FF2B5EF4-FFF2-40B4-BE49-F238E27FC236}">
                <a16:creationId xmlns:a16="http://schemas.microsoft.com/office/drawing/2014/main" id="{593EA2A1-7720-49EC-B742-A1CDFFA94733}"/>
              </a:ext>
            </a:extLst>
          </p:cNvPr>
          <p:cNvSpPr>
            <a:spLocks noGrp="1"/>
          </p:cNvSpPr>
          <p:nvPr>
            <p:ph type="title"/>
          </p:nvPr>
        </p:nvSpPr>
        <p:spPr/>
        <p:txBody>
          <a:bodyPr/>
          <a:lstStyle/>
          <a:p>
            <a:r>
              <a:rPr lang="en-GB" dirty="0"/>
              <a:t>Stakeholder map </a:t>
            </a:r>
            <a:r>
              <a:rPr lang="nl-BE" dirty="0"/>
              <a:t>(adapted from DIGNITY pilot - Ancona)</a:t>
            </a:r>
            <a:endParaRPr lang="en-GB" dirty="0"/>
          </a:p>
        </p:txBody>
      </p:sp>
      <p:sp>
        <p:nvSpPr>
          <p:cNvPr id="42" name="TextBox 41">
            <a:extLst>
              <a:ext uri="{FF2B5EF4-FFF2-40B4-BE49-F238E27FC236}">
                <a16:creationId xmlns:a16="http://schemas.microsoft.com/office/drawing/2014/main" id="{71AFECDB-0432-6BF9-9852-36B28DF371B8}"/>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18"/>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47" name="Slide Zoom 46">
                <a:extLst>
                  <a:ext uri="{FF2B5EF4-FFF2-40B4-BE49-F238E27FC236}">
                    <a16:creationId xmlns:a16="http://schemas.microsoft.com/office/drawing/2014/main" id="{F37A525A-96CE-45FD-863F-9C2B9D8417BB}"/>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9"/>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47" name="Slide Zoom 46">
                <a:hlinkClick r:id="rId20" action="ppaction://hlinksldjump"/>
                <a:extLst>
                  <a:ext uri="{FF2B5EF4-FFF2-40B4-BE49-F238E27FC236}">
                    <a16:creationId xmlns:a16="http://schemas.microsoft.com/office/drawing/2014/main" id="{F37A525A-96CE-45FD-863F-9C2B9D8417BB}"/>
                  </a:ext>
                </a:extLst>
              </p:cNvPr>
              <p:cNvPicPr>
                <a:picLocks noGrp="1" noRot="1" noChangeAspect="1" noMove="1" noResize="1" noEditPoints="1" noAdjustHandles="1" noChangeArrowheads="1" noChangeShapeType="1"/>
              </p:cNvPicPr>
              <p:nvPr/>
            </p:nvPicPr>
            <p:blipFill>
              <a:blip r:embed="rId21"/>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BDCFAB2F-E9D2-4A6A-9AEB-074160DE94D2}"/>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22"/>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51" name="Slide Zoom 50">
                <a:hlinkClick r:id="rId23" action="ppaction://hlinksldjump"/>
                <a:extLst>
                  <a:ext uri="{FF2B5EF4-FFF2-40B4-BE49-F238E27FC236}">
                    <a16:creationId xmlns:a16="http://schemas.microsoft.com/office/drawing/2014/main" id="{BDCFAB2F-E9D2-4A6A-9AEB-074160DE94D2}"/>
                  </a:ext>
                </a:extLst>
              </p:cNvPr>
              <p:cNvPicPr>
                <a:picLocks noGrp="1" noRot="1" noChangeAspect="1" noMove="1" noResize="1" noEditPoints="1" noAdjustHandles="1" noChangeArrowheads="1" noChangeShapeType="1"/>
              </p:cNvPicPr>
              <p:nvPr/>
            </p:nvPicPr>
            <p:blipFill>
              <a:blip r:embed="rId24"/>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52" name="TextBox 51">
            <a:extLst>
              <a:ext uri="{FF2B5EF4-FFF2-40B4-BE49-F238E27FC236}">
                <a16:creationId xmlns:a16="http://schemas.microsoft.com/office/drawing/2014/main" id="{87661C63-6792-44AA-A3D4-683D32552B1F}"/>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53" name="TextBox 52">
            <a:extLst>
              <a:ext uri="{FF2B5EF4-FFF2-40B4-BE49-F238E27FC236}">
                <a16:creationId xmlns:a16="http://schemas.microsoft.com/office/drawing/2014/main" id="{F7D86A59-9BE9-4DF0-B3FC-8C40470B77F8}"/>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907866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505B-C6FC-438D-A3CD-F868411F51F3}"/>
              </a:ext>
            </a:extLst>
          </p:cNvPr>
          <p:cNvSpPr>
            <a:spLocks noGrp="1"/>
          </p:cNvSpPr>
          <p:nvPr>
            <p:ph type="title"/>
          </p:nvPr>
        </p:nvSpPr>
        <p:spPr/>
        <p:txBody>
          <a:bodyPr/>
          <a:lstStyle/>
          <a:p>
            <a:r>
              <a:rPr lang="nl-BE" dirty="0"/>
              <a:t>Stakeholder map (adapted from DIGNITY pilot - Flanders)</a:t>
            </a:r>
          </a:p>
        </p:txBody>
      </p:sp>
      <p:sp>
        <p:nvSpPr>
          <p:cNvPr id="4" name="Rechthoek 3">
            <a:extLst>
              <a:ext uri="{FF2B5EF4-FFF2-40B4-BE49-F238E27FC236}">
                <a16:creationId xmlns:a16="http://schemas.microsoft.com/office/drawing/2014/main" id="{9EF4467C-31ED-4FA2-B43A-D770037587EA}"/>
              </a:ext>
            </a:extLst>
          </p:cNvPr>
          <p:cNvSpPr/>
          <p:nvPr/>
        </p:nvSpPr>
        <p:spPr>
          <a:xfrm>
            <a:off x="794872" y="1776671"/>
            <a:ext cx="2502530" cy="918840"/>
          </a:xfrm>
          <a:prstGeom prst="rect">
            <a:avLst/>
          </a:prstGeom>
          <a:solidFill>
            <a:srgbClr val="D5F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Vulnerable-to-exclusion end-users</a:t>
            </a:r>
          </a:p>
        </p:txBody>
      </p:sp>
      <p:sp>
        <p:nvSpPr>
          <p:cNvPr id="5" name="Rechthoek 4">
            <a:extLst>
              <a:ext uri="{FF2B5EF4-FFF2-40B4-BE49-F238E27FC236}">
                <a16:creationId xmlns:a16="http://schemas.microsoft.com/office/drawing/2014/main" id="{A4DF593C-7247-4C47-84F3-6517B01B82D2}"/>
              </a:ext>
            </a:extLst>
          </p:cNvPr>
          <p:cNvSpPr/>
          <p:nvPr/>
        </p:nvSpPr>
        <p:spPr>
          <a:xfrm>
            <a:off x="801808" y="1010928"/>
            <a:ext cx="2434423" cy="47051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chemeClr val="bg1"/>
                </a:solidFill>
                <a:effectLst/>
                <a:uLnTx/>
                <a:uFillTx/>
                <a:latin typeface="Century Gothic" panose="020F0302020204030204"/>
                <a:ea typeface="+mn-ea"/>
                <a:cs typeface="+mn-cs"/>
              </a:rPr>
              <a:t>MICRO</a:t>
            </a:r>
          </a:p>
        </p:txBody>
      </p:sp>
      <p:sp>
        <p:nvSpPr>
          <p:cNvPr id="6" name="Rechthoek 5">
            <a:extLst>
              <a:ext uri="{FF2B5EF4-FFF2-40B4-BE49-F238E27FC236}">
                <a16:creationId xmlns:a16="http://schemas.microsoft.com/office/drawing/2014/main" id="{9A27D636-B5B7-41BD-9D83-F7FBA8241264}"/>
              </a:ext>
            </a:extLst>
          </p:cNvPr>
          <p:cNvSpPr/>
          <p:nvPr/>
        </p:nvSpPr>
        <p:spPr>
          <a:xfrm>
            <a:off x="801808" y="3349615"/>
            <a:ext cx="2495594" cy="13943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entury Gothic" panose="020F0302020204030204"/>
                <a:ea typeface="+mn-ea"/>
                <a:cs typeface="+mn-cs"/>
              </a:rPr>
              <a:t>End-users’ </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families, friends and other support groups &amp; relationships</a:t>
            </a:r>
          </a:p>
        </p:txBody>
      </p:sp>
      <p:sp>
        <p:nvSpPr>
          <p:cNvPr id="7" name="Rechthoek 6">
            <a:extLst>
              <a:ext uri="{FF2B5EF4-FFF2-40B4-BE49-F238E27FC236}">
                <a16:creationId xmlns:a16="http://schemas.microsoft.com/office/drawing/2014/main" id="{E16D1D4F-FE3D-44A8-BEC7-7CBE041B7133}"/>
              </a:ext>
            </a:extLst>
          </p:cNvPr>
          <p:cNvSpPr/>
          <p:nvPr/>
        </p:nvSpPr>
        <p:spPr>
          <a:xfrm>
            <a:off x="4568021" y="1000096"/>
            <a:ext cx="2688731" cy="47051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chemeClr val="bg1"/>
                </a:solidFill>
                <a:effectLst/>
                <a:uLnTx/>
                <a:uFillTx/>
                <a:latin typeface="Century Gothic" panose="020F0302020204030204"/>
                <a:ea typeface="+mn-ea"/>
                <a:cs typeface="+mn-cs"/>
              </a:rPr>
              <a:t>MESO</a:t>
            </a:r>
          </a:p>
        </p:txBody>
      </p:sp>
      <p:sp>
        <p:nvSpPr>
          <p:cNvPr id="8" name="Rechthoek 7">
            <a:extLst>
              <a:ext uri="{FF2B5EF4-FFF2-40B4-BE49-F238E27FC236}">
                <a16:creationId xmlns:a16="http://schemas.microsoft.com/office/drawing/2014/main" id="{9D4D1491-9D93-49D7-9B1A-1934442C7A2F}"/>
              </a:ext>
            </a:extLst>
          </p:cNvPr>
          <p:cNvSpPr/>
          <p:nvPr/>
        </p:nvSpPr>
        <p:spPr>
          <a:xfrm>
            <a:off x="4579258" y="1776671"/>
            <a:ext cx="2688731" cy="9188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Public mobility providers</a:t>
            </a:r>
          </a:p>
        </p:txBody>
      </p:sp>
      <p:sp>
        <p:nvSpPr>
          <p:cNvPr id="9" name="Rechthoek 8">
            <a:extLst>
              <a:ext uri="{FF2B5EF4-FFF2-40B4-BE49-F238E27FC236}">
                <a16:creationId xmlns:a16="http://schemas.microsoft.com/office/drawing/2014/main" id="{EB462208-6EF6-4A3B-A8D5-2F877D86DB57}"/>
              </a:ext>
            </a:extLst>
          </p:cNvPr>
          <p:cNvSpPr/>
          <p:nvPr/>
        </p:nvSpPr>
        <p:spPr>
          <a:xfrm>
            <a:off x="8776916" y="1010928"/>
            <a:ext cx="3231464" cy="47051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chemeClr val="bg1"/>
                </a:solidFill>
                <a:effectLst/>
                <a:uLnTx/>
                <a:uFillTx/>
                <a:latin typeface="Century Gothic" panose="020F0302020204030204"/>
                <a:ea typeface="+mn-ea"/>
                <a:cs typeface="+mn-cs"/>
              </a:rPr>
              <a:t>MACRO</a:t>
            </a:r>
          </a:p>
        </p:txBody>
      </p:sp>
      <p:sp>
        <p:nvSpPr>
          <p:cNvPr id="10" name="Rechthoek 9">
            <a:extLst>
              <a:ext uri="{FF2B5EF4-FFF2-40B4-BE49-F238E27FC236}">
                <a16:creationId xmlns:a16="http://schemas.microsoft.com/office/drawing/2014/main" id="{ECF52D68-3868-45BE-9C42-686C477C3770}"/>
              </a:ext>
            </a:extLst>
          </p:cNvPr>
          <p:cNvSpPr/>
          <p:nvPr/>
        </p:nvSpPr>
        <p:spPr>
          <a:xfrm>
            <a:off x="8776915" y="2530612"/>
            <a:ext cx="3231466" cy="9346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Flemish government: </a:t>
            </a:r>
            <a:r>
              <a:rPr kumimoji="0" lang="en-GB" sz="1800" b="0" i="1" u="none" strike="noStrike" kern="1200" cap="none" spc="0" normalizeH="0" baseline="0" noProof="0" dirty="0">
                <a:ln>
                  <a:noFill/>
                </a:ln>
                <a:solidFill>
                  <a:prstClr val="black"/>
                </a:solidFill>
                <a:effectLst/>
                <a:uLnTx/>
                <a:uFillTx/>
                <a:latin typeface="Century Gothic" panose="020F0302020204030204"/>
                <a:ea typeface="+mn-ea"/>
                <a:cs typeface="+mn-cs"/>
              </a:rPr>
              <a:t>Hoppincentrale</a:t>
            </a:r>
          </a:p>
        </p:txBody>
      </p:sp>
      <p:sp>
        <p:nvSpPr>
          <p:cNvPr id="11" name="Rechthoek 10">
            <a:extLst>
              <a:ext uri="{FF2B5EF4-FFF2-40B4-BE49-F238E27FC236}">
                <a16:creationId xmlns:a16="http://schemas.microsoft.com/office/drawing/2014/main" id="{D352BE70-9F1A-490A-B4EA-BCADEB987DBD}"/>
              </a:ext>
            </a:extLst>
          </p:cNvPr>
          <p:cNvSpPr/>
          <p:nvPr/>
        </p:nvSpPr>
        <p:spPr>
          <a:xfrm>
            <a:off x="8776915" y="1782260"/>
            <a:ext cx="3231465" cy="592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Policy makers</a:t>
            </a:r>
          </a:p>
        </p:txBody>
      </p:sp>
      <p:sp>
        <p:nvSpPr>
          <p:cNvPr id="12" name="Tekstvak 11">
            <a:extLst>
              <a:ext uri="{FF2B5EF4-FFF2-40B4-BE49-F238E27FC236}">
                <a16:creationId xmlns:a16="http://schemas.microsoft.com/office/drawing/2014/main" id="{B5FF628A-449F-4A74-B964-7118BD519468}"/>
              </a:ext>
            </a:extLst>
          </p:cNvPr>
          <p:cNvSpPr txBox="1"/>
          <p:nvPr/>
        </p:nvSpPr>
        <p:spPr>
          <a:xfrm>
            <a:off x="10583059" y="1541562"/>
            <a:ext cx="17429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User-centred policy</a:t>
            </a:r>
          </a:p>
        </p:txBody>
      </p:sp>
      <p:sp>
        <p:nvSpPr>
          <p:cNvPr id="13" name="Rechthoek 12">
            <a:extLst>
              <a:ext uri="{FF2B5EF4-FFF2-40B4-BE49-F238E27FC236}">
                <a16:creationId xmlns:a16="http://schemas.microsoft.com/office/drawing/2014/main" id="{4E940D23-EA4B-48E7-A7BA-B4EB5F69AF56}"/>
              </a:ext>
            </a:extLst>
          </p:cNvPr>
          <p:cNvSpPr/>
          <p:nvPr/>
        </p:nvSpPr>
        <p:spPr>
          <a:xfrm>
            <a:off x="8776915" y="4344857"/>
            <a:ext cx="3245333" cy="592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15 local transport regions </a:t>
            </a:r>
          </a:p>
        </p:txBody>
      </p:sp>
      <p:sp>
        <p:nvSpPr>
          <p:cNvPr id="14" name="Tekstvak 13">
            <a:extLst>
              <a:ext uri="{FF2B5EF4-FFF2-40B4-BE49-F238E27FC236}">
                <a16:creationId xmlns:a16="http://schemas.microsoft.com/office/drawing/2014/main" id="{D05F02F2-5CB7-4E51-84AF-BDF3D1F87EA2}"/>
              </a:ext>
            </a:extLst>
          </p:cNvPr>
          <p:cNvSpPr txBox="1"/>
          <p:nvPr/>
        </p:nvSpPr>
        <p:spPr>
          <a:xfrm>
            <a:off x="1556409" y="2871225"/>
            <a:ext cx="10475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Depend on </a:t>
            </a:r>
          </a:p>
        </p:txBody>
      </p:sp>
      <p:sp>
        <p:nvSpPr>
          <p:cNvPr id="15" name="Rechthoek 14">
            <a:extLst>
              <a:ext uri="{FF2B5EF4-FFF2-40B4-BE49-F238E27FC236}">
                <a16:creationId xmlns:a16="http://schemas.microsoft.com/office/drawing/2014/main" id="{2C101BFE-B919-41BE-8CA8-B043DD407EEE}"/>
              </a:ext>
            </a:extLst>
          </p:cNvPr>
          <p:cNvSpPr/>
          <p:nvPr/>
        </p:nvSpPr>
        <p:spPr>
          <a:xfrm>
            <a:off x="6431633" y="4567544"/>
            <a:ext cx="2206839" cy="592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Interest groups</a:t>
            </a:r>
          </a:p>
        </p:txBody>
      </p:sp>
      <p:sp>
        <p:nvSpPr>
          <p:cNvPr id="16" name="Rechthoek 15">
            <a:extLst>
              <a:ext uri="{FF2B5EF4-FFF2-40B4-BE49-F238E27FC236}">
                <a16:creationId xmlns:a16="http://schemas.microsoft.com/office/drawing/2014/main" id="{77BC71F0-EA48-46BB-985D-A402797E2EBC}"/>
              </a:ext>
            </a:extLst>
          </p:cNvPr>
          <p:cNvSpPr/>
          <p:nvPr/>
        </p:nvSpPr>
        <p:spPr>
          <a:xfrm>
            <a:off x="4579258" y="5211592"/>
            <a:ext cx="2677494" cy="592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Market players</a:t>
            </a:r>
          </a:p>
        </p:txBody>
      </p:sp>
      <p:sp>
        <p:nvSpPr>
          <p:cNvPr id="17" name="Tekstvak 16">
            <a:extLst>
              <a:ext uri="{FF2B5EF4-FFF2-40B4-BE49-F238E27FC236}">
                <a16:creationId xmlns:a16="http://schemas.microsoft.com/office/drawing/2014/main" id="{6BA7ADD1-94C8-461C-8927-FC996B519140}"/>
              </a:ext>
            </a:extLst>
          </p:cNvPr>
          <p:cNvSpPr txBox="1"/>
          <p:nvPr/>
        </p:nvSpPr>
        <p:spPr>
          <a:xfrm>
            <a:off x="5401274" y="2750176"/>
            <a:ext cx="13405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Cooperation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Coordination</a:t>
            </a:r>
          </a:p>
        </p:txBody>
      </p:sp>
      <p:cxnSp>
        <p:nvCxnSpPr>
          <p:cNvPr id="19" name="Rechte verbindingslijn met pijl 18">
            <a:extLst>
              <a:ext uri="{FF2B5EF4-FFF2-40B4-BE49-F238E27FC236}">
                <a16:creationId xmlns:a16="http://schemas.microsoft.com/office/drawing/2014/main" id="{91D9940E-1315-4D0A-96F2-91AF626E32D2}"/>
              </a:ext>
            </a:extLst>
          </p:cNvPr>
          <p:cNvCxnSpPr>
            <a:cxnSpLocks/>
          </p:cNvCxnSpPr>
          <p:nvPr/>
        </p:nvCxnSpPr>
        <p:spPr>
          <a:xfrm>
            <a:off x="1369979" y="2695511"/>
            <a:ext cx="0" cy="65410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E4DD4891-B811-4853-A0FD-41B2A7DB25D3}"/>
              </a:ext>
            </a:extLst>
          </p:cNvPr>
          <p:cNvCxnSpPr>
            <a:cxnSpLocks/>
          </p:cNvCxnSpPr>
          <p:nvPr/>
        </p:nvCxnSpPr>
        <p:spPr>
          <a:xfrm flipV="1">
            <a:off x="2950483" y="2695511"/>
            <a:ext cx="0" cy="65410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2" name="Rechthoek 21">
            <a:extLst>
              <a:ext uri="{FF2B5EF4-FFF2-40B4-BE49-F238E27FC236}">
                <a16:creationId xmlns:a16="http://schemas.microsoft.com/office/drawing/2014/main" id="{2080EB67-4E3A-4F87-B767-1EF0434B559A}"/>
              </a:ext>
            </a:extLst>
          </p:cNvPr>
          <p:cNvSpPr/>
          <p:nvPr/>
        </p:nvSpPr>
        <p:spPr>
          <a:xfrm>
            <a:off x="4561874" y="3382217"/>
            <a:ext cx="2706115" cy="9188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Private mobility providers</a:t>
            </a:r>
          </a:p>
        </p:txBody>
      </p:sp>
      <p:cxnSp>
        <p:nvCxnSpPr>
          <p:cNvPr id="24" name="Rechte verbindingslijn met pijl 23">
            <a:extLst>
              <a:ext uri="{FF2B5EF4-FFF2-40B4-BE49-F238E27FC236}">
                <a16:creationId xmlns:a16="http://schemas.microsoft.com/office/drawing/2014/main" id="{C432EB9A-57B5-4011-815C-3F4A1DE5A76D}"/>
              </a:ext>
            </a:extLst>
          </p:cNvPr>
          <p:cNvCxnSpPr>
            <a:cxnSpLocks/>
          </p:cNvCxnSpPr>
          <p:nvPr/>
        </p:nvCxnSpPr>
        <p:spPr>
          <a:xfrm>
            <a:off x="4875087" y="2695511"/>
            <a:ext cx="0" cy="686181"/>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C15BAF2F-2FC6-4445-8637-287682198151}"/>
              </a:ext>
            </a:extLst>
          </p:cNvPr>
          <p:cNvCxnSpPr>
            <a:cxnSpLocks/>
          </p:cNvCxnSpPr>
          <p:nvPr/>
        </p:nvCxnSpPr>
        <p:spPr>
          <a:xfrm flipV="1">
            <a:off x="7003507" y="2695511"/>
            <a:ext cx="0" cy="66551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3DC0D6D7-084B-4A71-9DC9-55678BB7E398}"/>
              </a:ext>
            </a:extLst>
          </p:cNvPr>
          <p:cNvCxnSpPr>
            <a:cxnSpLocks/>
          </p:cNvCxnSpPr>
          <p:nvPr/>
        </p:nvCxnSpPr>
        <p:spPr>
          <a:xfrm flipH="1" flipV="1">
            <a:off x="7267989" y="1241193"/>
            <a:ext cx="1508926" cy="499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C81F4F41-D9D6-438A-9099-CC715589EF61}"/>
              </a:ext>
            </a:extLst>
          </p:cNvPr>
          <p:cNvCxnSpPr>
            <a:cxnSpLocks/>
            <a:endCxn id="7" idx="1"/>
          </p:cNvCxnSpPr>
          <p:nvPr/>
        </p:nvCxnSpPr>
        <p:spPr>
          <a:xfrm>
            <a:off x="3236232" y="1235354"/>
            <a:ext cx="1331789"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8" name="Rechthoek 37">
            <a:extLst>
              <a:ext uri="{FF2B5EF4-FFF2-40B4-BE49-F238E27FC236}">
                <a16:creationId xmlns:a16="http://schemas.microsoft.com/office/drawing/2014/main" id="{7F261BC4-C69B-4C9F-8834-917B743F3671}"/>
              </a:ext>
            </a:extLst>
          </p:cNvPr>
          <p:cNvSpPr/>
          <p:nvPr/>
        </p:nvSpPr>
        <p:spPr>
          <a:xfrm>
            <a:off x="801808" y="5020791"/>
            <a:ext cx="2495594" cy="7546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entury Gothic" panose="020F0302020204030204"/>
                <a:ea typeface="+mn-ea"/>
                <a:cs typeface="+mn-cs"/>
              </a:rPr>
              <a:t>Bus/taxi drivers, operators</a:t>
            </a:r>
          </a:p>
        </p:txBody>
      </p:sp>
      <p:sp>
        <p:nvSpPr>
          <p:cNvPr id="39" name="Rechthoek 38">
            <a:extLst>
              <a:ext uri="{FF2B5EF4-FFF2-40B4-BE49-F238E27FC236}">
                <a16:creationId xmlns:a16="http://schemas.microsoft.com/office/drawing/2014/main" id="{2E809E54-0314-43D4-ACF0-DB5C16DA58E5}"/>
              </a:ext>
            </a:extLst>
          </p:cNvPr>
          <p:cNvSpPr/>
          <p:nvPr/>
        </p:nvSpPr>
        <p:spPr>
          <a:xfrm>
            <a:off x="8776915" y="3608788"/>
            <a:ext cx="3231472" cy="592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Cities and towns</a:t>
            </a:r>
          </a:p>
        </p:txBody>
      </p:sp>
      <p:sp>
        <p:nvSpPr>
          <p:cNvPr id="29" name="TextBox 28">
            <a:hlinkClick r:id="rId3" action="ppaction://hlinksldjump" tooltip="Return to EXAMPLES BOARD"/>
            <a:extLst>
              <a:ext uri="{FF2B5EF4-FFF2-40B4-BE49-F238E27FC236}">
                <a16:creationId xmlns:a16="http://schemas.microsoft.com/office/drawing/2014/main" id="{DCC3AA0E-1057-4E55-BD9B-F925B1EDDC9E}"/>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a:solidFill>
                  <a:schemeClr val="bg1"/>
                </a:solidFill>
              </a:rPr>
              <a:t>Explore stakeholders &amp; context (EXAMPLE)</a:t>
            </a:r>
            <a:endParaRPr lang="en-GB" sz="2000" b="1" dirty="0">
              <a:solidFill>
                <a:schemeClr val="bg1"/>
              </a:solidFill>
            </a:endParaRPr>
          </a:p>
        </p:txBody>
      </p:sp>
      <p:sp>
        <p:nvSpPr>
          <p:cNvPr id="30" name="Oval 29">
            <a:hlinkClick r:id="rId4" tooltip="View web guidance for this activity"/>
            <a:extLst>
              <a:ext uri="{FF2B5EF4-FFF2-40B4-BE49-F238E27FC236}">
                <a16:creationId xmlns:a16="http://schemas.microsoft.com/office/drawing/2014/main" id="{0A353514-0DE2-435C-BD7F-AEC1AE9C2C79}"/>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extBox 2">
            <a:extLst>
              <a:ext uri="{FF2B5EF4-FFF2-40B4-BE49-F238E27FC236}">
                <a16:creationId xmlns:a16="http://schemas.microsoft.com/office/drawing/2014/main" id="{C58B3FA0-691C-509F-E189-4103972219F3}"/>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5"/>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40CD22AB-8FDB-4595-BE58-D83149693422}"/>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2" name="Slide Zoom 31">
                <a:hlinkClick r:id="rId7" action="ppaction://hlinksldjump"/>
                <a:extLst>
                  <a:ext uri="{FF2B5EF4-FFF2-40B4-BE49-F238E27FC236}">
                    <a16:creationId xmlns:a16="http://schemas.microsoft.com/office/drawing/2014/main" id="{40CD22AB-8FDB-4595-BE58-D83149693422}"/>
                  </a:ext>
                </a:extLst>
              </p:cNvPr>
              <p:cNvPicPr>
                <a:picLocks noGrp="1" noRot="1" noChangeAspect="1" noMove="1" noResize="1" noEditPoints="1" noAdjustHandles="1" noChangeArrowheads="1" noChangeShapeType="1"/>
              </p:cNvPicPr>
              <p:nvPr/>
            </p:nvPicPr>
            <p:blipFill>
              <a:blip r:embed="rId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CDD2046A-E0C5-4194-A258-F2848B7D62B2}"/>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33" name="Slide Zoom 32">
                <a:hlinkClick r:id="rId10" action="ppaction://hlinksldjump"/>
                <a:extLst>
                  <a:ext uri="{FF2B5EF4-FFF2-40B4-BE49-F238E27FC236}">
                    <a16:creationId xmlns:a16="http://schemas.microsoft.com/office/drawing/2014/main" id="{CDD2046A-E0C5-4194-A258-F2848B7D62B2}"/>
                  </a:ext>
                </a:extLst>
              </p:cNvPr>
              <p:cNvPicPr>
                <a:picLocks noGrp="1" noRot="1" noChangeAspect="1" noMove="1" noResize="1" noEditPoints="1" noAdjustHandles="1" noChangeArrowheads="1" noChangeShapeType="1"/>
              </p:cNvPicPr>
              <p:nvPr/>
            </p:nvPicPr>
            <p:blipFill>
              <a:blip r:embed="rId1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36" name="TextBox 35">
            <a:extLst>
              <a:ext uri="{FF2B5EF4-FFF2-40B4-BE49-F238E27FC236}">
                <a16:creationId xmlns:a16="http://schemas.microsoft.com/office/drawing/2014/main" id="{8EF7E44F-6FF6-4B63-84FC-17B91BA08153}"/>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37" name="TextBox 36">
            <a:extLst>
              <a:ext uri="{FF2B5EF4-FFF2-40B4-BE49-F238E27FC236}">
                <a16:creationId xmlns:a16="http://schemas.microsoft.com/office/drawing/2014/main" id="{D508BA39-28A5-4C5E-9C03-1B70591491C6}"/>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530873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505B-C6FC-438D-A3CD-F868411F51F3}"/>
              </a:ext>
            </a:extLst>
          </p:cNvPr>
          <p:cNvSpPr>
            <a:spLocks noGrp="1"/>
          </p:cNvSpPr>
          <p:nvPr>
            <p:ph type="title"/>
          </p:nvPr>
        </p:nvSpPr>
        <p:spPr/>
        <p:txBody>
          <a:bodyPr/>
          <a:lstStyle/>
          <a:p>
            <a:r>
              <a:rPr lang="nl-BE" dirty="0"/>
              <a:t>Stakeholder influence (adapted from DIGNITY pilot - Tilburg bike project)</a:t>
            </a:r>
          </a:p>
        </p:txBody>
      </p:sp>
      <p:sp>
        <p:nvSpPr>
          <p:cNvPr id="29" name="TextBox 28">
            <a:hlinkClick r:id="rId3" action="ppaction://hlinksldjump" tooltip="Return to EXAMPLES BOARD"/>
            <a:extLst>
              <a:ext uri="{FF2B5EF4-FFF2-40B4-BE49-F238E27FC236}">
                <a16:creationId xmlns:a16="http://schemas.microsoft.com/office/drawing/2014/main" id="{DCC3AA0E-1057-4E55-BD9B-F925B1EDDC9E}"/>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a:solidFill>
                  <a:schemeClr val="bg1"/>
                </a:solidFill>
              </a:rPr>
              <a:t>Explore stakeholders &amp; context (EXAMPLE)</a:t>
            </a:r>
            <a:endParaRPr lang="en-GB" sz="2000" b="1" dirty="0">
              <a:solidFill>
                <a:schemeClr val="bg1"/>
              </a:solidFill>
            </a:endParaRPr>
          </a:p>
        </p:txBody>
      </p:sp>
      <p:sp>
        <p:nvSpPr>
          <p:cNvPr id="30" name="Oval 29">
            <a:hlinkClick r:id="rId4" tooltip="View web guidance for this activity"/>
            <a:extLst>
              <a:ext uri="{FF2B5EF4-FFF2-40B4-BE49-F238E27FC236}">
                <a16:creationId xmlns:a16="http://schemas.microsoft.com/office/drawing/2014/main" id="{0A353514-0DE2-435C-BD7F-AEC1AE9C2C79}"/>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49" name="Rounded Rectangle 7">
            <a:extLst>
              <a:ext uri="{FF2B5EF4-FFF2-40B4-BE49-F238E27FC236}">
                <a16:creationId xmlns:a16="http://schemas.microsoft.com/office/drawing/2014/main" id="{4918E400-4D9C-47FE-AE3A-11799A6A4E2F}"/>
              </a:ext>
            </a:extLst>
          </p:cNvPr>
          <p:cNvSpPr>
            <a:spLocks noChangeAspect="1"/>
          </p:cNvSpPr>
          <p:nvPr/>
        </p:nvSpPr>
        <p:spPr bwMode="auto">
          <a:xfrm>
            <a:off x="711204" y="720398"/>
            <a:ext cx="5508605" cy="2823237"/>
          </a:xfrm>
          <a:prstGeom prst="roundRect">
            <a:avLst>
              <a:gd name="adj" fmla="val 3988"/>
            </a:avLst>
          </a:prstGeom>
          <a:solidFill>
            <a:schemeClr val="bg1"/>
          </a:solidFill>
          <a:ln w="28575" cap="flat" cmpd="sng" algn="ctr">
            <a:solidFill>
              <a:schemeClr val="accent3"/>
            </a:solidFill>
            <a:prstDash val="solid"/>
            <a:round/>
            <a:headEnd type="none" w="med" len="med"/>
            <a:tailEnd type="none" w="med" len="med"/>
          </a:ln>
          <a:effectLst/>
        </p:spPr>
        <p:txBody>
          <a:bodyPr vert="horz" wrap="square" lIns="144000" tIns="54000" rIns="144000" bIns="36000" numCol="1" rtlCol="0" anchor="t" anchorCtr="0" compatLnSpc="1">
            <a:prstTxWarp prst="textNoShape">
              <a:avLst/>
            </a:prstTxWarp>
            <a:normAutofit/>
          </a:bodyPr>
          <a:lstStyle/>
          <a:p>
            <a:pPr algn="ctr" defTabSz="1327317" eaLnBrk="0" fontAlgn="base" hangingPunct="0">
              <a:spcBef>
                <a:spcPct val="0"/>
              </a:spcBef>
              <a:spcAft>
                <a:spcPts val="800"/>
              </a:spcAft>
            </a:pPr>
            <a:r>
              <a:rPr lang="en-GB" sz="1400" dirty="0">
                <a:solidFill>
                  <a:schemeClr val="accent3"/>
                </a:solidFill>
                <a:cs typeface="Arial" panose="020B0604020202020204" pitchFamily="34" charset="0"/>
              </a:rPr>
              <a:t>Low Interest and High Influence (satisfy)</a:t>
            </a:r>
          </a:p>
          <a:p>
            <a:pPr marL="182563" indent="-182563" defTabSz="1327317" eaLnBrk="0" fontAlgn="base" hangingPunct="0">
              <a:spcBef>
                <a:spcPct val="0"/>
              </a:spcBef>
              <a:spcAft>
                <a:spcPts val="400"/>
              </a:spcAft>
              <a:buFont typeface="Arial" panose="020B0604020202020204" pitchFamily="34" charset="0"/>
              <a:buChar char="•"/>
            </a:pPr>
            <a:r>
              <a:rPr lang="en-GB" sz="1400" dirty="0">
                <a:solidFill>
                  <a:schemeClr val="tx1">
                    <a:lumMod val="75000"/>
                    <a:lumOff val="25000"/>
                  </a:schemeClr>
                </a:solidFill>
                <a:cs typeface="Arial" panose="020B0604020202020204" pitchFamily="34" charset="0"/>
              </a:rPr>
              <a:t>Other members of the community from which participants are drawn and in which they live – in the past, attitudes towards cycling in this community have formed a barrier to the participants’ ability to access lessons</a:t>
            </a:r>
          </a:p>
          <a:p>
            <a:pPr defTabSz="1327317" eaLnBrk="0" fontAlgn="base" hangingPunct="0">
              <a:spcBef>
                <a:spcPct val="0"/>
              </a:spcBef>
              <a:spcAft>
                <a:spcPts val="400"/>
              </a:spcAft>
            </a:pPr>
            <a:endParaRPr lang="en-US" sz="1400" dirty="0">
              <a:solidFill>
                <a:schemeClr val="tx1">
                  <a:lumMod val="75000"/>
                  <a:lumOff val="25000"/>
                </a:schemeClr>
              </a:solidFill>
              <a:cs typeface="Arial" panose="020B0604020202020204" pitchFamily="34" charset="0"/>
            </a:endParaRPr>
          </a:p>
        </p:txBody>
      </p:sp>
      <p:sp>
        <p:nvSpPr>
          <p:cNvPr id="50" name="Rounded Rectangle 9">
            <a:extLst>
              <a:ext uri="{FF2B5EF4-FFF2-40B4-BE49-F238E27FC236}">
                <a16:creationId xmlns:a16="http://schemas.microsoft.com/office/drawing/2014/main" id="{3938AD96-53D3-47DD-8D03-AD19F8A92075}"/>
              </a:ext>
            </a:extLst>
          </p:cNvPr>
          <p:cNvSpPr>
            <a:spLocks noChangeAspect="1"/>
          </p:cNvSpPr>
          <p:nvPr/>
        </p:nvSpPr>
        <p:spPr bwMode="auto">
          <a:xfrm>
            <a:off x="6407900" y="720398"/>
            <a:ext cx="5508605" cy="2823237"/>
          </a:xfrm>
          <a:prstGeom prst="roundRect">
            <a:avLst>
              <a:gd name="adj" fmla="val 3988"/>
            </a:avLst>
          </a:prstGeom>
          <a:solidFill>
            <a:schemeClr val="bg1"/>
          </a:solidFill>
          <a:ln w="28575" cap="flat" cmpd="sng" algn="ctr">
            <a:solidFill>
              <a:schemeClr val="accent3"/>
            </a:solidFill>
            <a:prstDash val="solid"/>
            <a:round/>
            <a:headEnd type="none" w="med" len="med"/>
            <a:tailEnd type="none" w="med" len="med"/>
          </a:ln>
          <a:effectLst/>
        </p:spPr>
        <p:txBody>
          <a:bodyPr vert="horz" wrap="square" lIns="144000" tIns="54000" rIns="144000" bIns="36000" numCol="1" rtlCol="0" anchor="t" anchorCtr="0" compatLnSpc="1">
            <a:prstTxWarp prst="textNoShape">
              <a:avLst/>
            </a:prstTxWarp>
            <a:normAutofit/>
          </a:bodyPr>
          <a:lstStyle/>
          <a:p>
            <a:pPr algn="ctr" defTabSz="1327317" eaLnBrk="0" fontAlgn="base" hangingPunct="0">
              <a:spcBef>
                <a:spcPct val="0"/>
              </a:spcBef>
              <a:spcAft>
                <a:spcPts val="800"/>
              </a:spcAft>
            </a:pPr>
            <a:r>
              <a:rPr lang="en-GB" sz="1400" dirty="0">
                <a:solidFill>
                  <a:schemeClr val="accent3"/>
                </a:solidFill>
                <a:cs typeface="Arial" panose="020B0604020202020204" pitchFamily="34" charset="0"/>
              </a:rPr>
              <a:t>High Interest and High Influence (manage)</a:t>
            </a:r>
          </a:p>
          <a:p>
            <a:pPr marL="182563" indent="-182563">
              <a:spcAft>
                <a:spcPts val="400"/>
              </a:spcAft>
              <a:buFont typeface="Arial" panose="020B0604020202020204" pitchFamily="34" charset="0"/>
              <a:buChar char="•"/>
            </a:pPr>
            <a:r>
              <a:rPr lang="nl-NL" sz="1400" dirty="0"/>
              <a:t>The City of Tilburg</a:t>
            </a:r>
          </a:p>
          <a:p>
            <a:pPr marL="182563" indent="-182563">
              <a:spcAft>
                <a:spcPts val="400"/>
              </a:spcAft>
              <a:buFont typeface="Arial" panose="020B0604020202020204" pitchFamily="34" charset="0"/>
              <a:buChar char="•"/>
            </a:pPr>
            <a:r>
              <a:rPr lang="nl-NL" sz="1400" dirty="0"/>
              <a:t>Other authorities with some responsibility for cycling (infrastructure, etc.), such as the Province of Noord-Brabant</a:t>
            </a:r>
          </a:p>
          <a:p>
            <a:pPr marL="182563" indent="-182563">
              <a:spcAft>
                <a:spcPts val="400"/>
              </a:spcAft>
              <a:buFont typeface="Arial" panose="020B0604020202020204" pitchFamily="34" charset="0"/>
              <a:buChar char="•"/>
            </a:pPr>
            <a:r>
              <a:rPr lang="nl-NL" sz="1400" dirty="0"/>
              <a:t>Existing and potential providers of mobility services (e.g,. Nextbike, Hopper)</a:t>
            </a:r>
          </a:p>
          <a:p>
            <a:pPr defTabSz="1327317" eaLnBrk="0" fontAlgn="base" hangingPunct="0">
              <a:spcBef>
                <a:spcPct val="0"/>
              </a:spcBef>
              <a:spcAft>
                <a:spcPts val="400"/>
              </a:spcAft>
            </a:pPr>
            <a:endParaRPr lang="en-GB" sz="1400" dirty="0">
              <a:solidFill>
                <a:schemeClr val="tx1">
                  <a:lumMod val="75000"/>
                  <a:lumOff val="25000"/>
                </a:schemeClr>
              </a:solidFill>
              <a:cs typeface="Arial" panose="020B0604020202020204" pitchFamily="34" charset="0"/>
            </a:endParaRPr>
          </a:p>
          <a:p>
            <a:pPr defTabSz="1327317" eaLnBrk="0" fontAlgn="base" hangingPunct="0">
              <a:spcBef>
                <a:spcPct val="0"/>
              </a:spcBef>
              <a:spcAft>
                <a:spcPts val="400"/>
              </a:spcAft>
            </a:pPr>
            <a:endParaRPr lang="en-US" sz="1400" dirty="0">
              <a:solidFill>
                <a:schemeClr val="tx1">
                  <a:lumMod val="75000"/>
                  <a:lumOff val="25000"/>
                </a:schemeClr>
              </a:solidFill>
              <a:cs typeface="Arial" panose="020B0604020202020204" pitchFamily="34" charset="0"/>
            </a:endParaRPr>
          </a:p>
        </p:txBody>
      </p:sp>
      <p:sp>
        <p:nvSpPr>
          <p:cNvPr id="51" name="Rounded Rectangle 11">
            <a:extLst>
              <a:ext uri="{FF2B5EF4-FFF2-40B4-BE49-F238E27FC236}">
                <a16:creationId xmlns:a16="http://schemas.microsoft.com/office/drawing/2014/main" id="{0CA076F8-F8F7-4A9D-B01D-72C6080786FF}"/>
              </a:ext>
            </a:extLst>
          </p:cNvPr>
          <p:cNvSpPr>
            <a:spLocks noChangeAspect="1"/>
          </p:cNvSpPr>
          <p:nvPr/>
        </p:nvSpPr>
        <p:spPr bwMode="auto">
          <a:xfrm>
            <a:off x="711204" y="3700654"/>
            <a:ext cx="5508605" cy="2823237"/>
          </a:xfrm>
          <a:prstGeom prst="roundRect">
            <a:avLst>
              <a:gd name="adj" fmla="val 3988"/>
            </a:avLst>
          </a:prstGeom>
          <a:solidFill>
            <a:schemeClr val="bg1"/>
          </a:solidFill>
          <a:ln w="28575" cap="flat" cmpd="sng" algn="ctr">
            <a:solidFill>
              <a:schemeClr val="accent3"/>
            </a:solidFill>
            <a:prstDash val="solid"/>
            <a:round/>
            <a:headEnd type="none" w="med" len="med"/>
            <a:tailEnd type="none" w="med" len="med"/>
          </a:ln>
          <a:effectLst/>
        </p:spPr>
        <p:txBody>
          <a:bodyPr vert="horz" wrap="square" lIns="144000" tIns="54000" rIns="144000" bIns="36000" numCol="1" rtlCol="0" anchor="t" anchorCtr="0" compatLnSpc="1">
            <a:prstTxWarp prst="textNoShape">
              <a:avLst/>
            </a:prstTxWarp>
            <a:normAutofit/>
          </a:bodyPr>
          <a:lstStyle/>
          <a:p>
            <a:pPr algn="ctr" defTabSz="1327317" eaLnBrk="0" fontAlgn="base" hangingPunct="0">
              <a:spcBef>
                <a:spcPct val="0"/>
              </a:spcBef>
              <a:spcAft>
                <a:spcPts val="800"/>
              </a:spcAft>
            </a:pPr>
            <a:r>
              <a:rPr lang="en-GB" sz="1400" dirty="0">
                <a:solidFill>
                  <a:schemeClr val="accent3"/>
                </a:solidFill>
                <a:cs typeface="Arial" panose="020B0604020202020204" pitchFamily="34" charset="0"/>
              </a:rPr>
              <a:t>Low Interest and Low Influence (monitor)</a:t>
            </a:r>
          </a:p>
          <a:p>
            <a:pPr marL="182563" indent="-182563" defTabSz="1327317" eaLnBrk="0" fontAlgn="base" hangingPunct="0">
              <a:spcBef>
                <a:spcPct val="0"/>
              </a:spcBef>
              <a:spcAft>
                <a:spcPts val="400"/>
              </a:spcAft>
              <a:buFont typeface="Arial" panose="020B0604020202020204" pitchFamily="34" charset="0"/>
              <a:buChar char="•"/>
            </a:pPr>
            <a:r>
              <a:rPr lang="nl-NL" sz="1400" dirty="0"/>
              <a:t>Other residents of Tilburg – attitudes and behaviour towards novice cyclists belonging to visible minority groups </a:t>
            </a:r>
          </a:p>
          <a:p>
            <a:pPr defTabSz="1327317" eaLnBrk="0" fontAlgn="base" hangingPunct="0">
              <a:spcBef>
                <a:spcPct val="0"/>
              </a:spcBef>
              <a:spcAft>
                <a:spcPts val="400"/>
              </a:spcAft>
            </a:pPr>
            <a:endParaRPr lang="en-GB" sz="1400" dirty="0">
              <a:solidFill>
                <a:schemeClr val="tx1">
                  <a:lumMod val="75000"/>
                  <a:lumOff val="25000"/>
                </a:schemeClr>
              </a:solidFill>
              <a:cs typeface="Arial" panose="020B0604020202020204" pitchFamily="34" charset="0"/>
            </a:endParaRPr>
          </a:p>
          <a:p>
            <a:pPr defTabSz="1327317" eaLnBrk="0" fontAlgn="base" hangingPunct="0">
              <a:spcBef>
                <a:spcPct val="0"/>
              </a:spcBef>
              <a:spcAft>
                <a:spcPts val="400"/>
              </a:spcAft>
            </a:pPr>
            <a:endParaRPr lang="en-US" sz="1400" dirty="0">
              <a:solidFill>
                <a:schemeClr val="tx1">
                  <a:lumMod val="75000"/>
                  <a:lumOff val="25000"/>
                </a:schemeClr>
              </a:solidFill>
              <a:cs typeface="Arial" panose="020B0604020202020204" pitchFamily="34" charset="0"/>
            </a:endParaRPr>
          </a:p>
        </p:txBody>
      </p:sp>
      <p:sp>
        <p:nvSpPr>
          <p:cNvPr id="52" name="Rounded Rectangle 13">
            <a:extLst>
              <a:ext uri="{FF2B5EF4-FFF2-40B4-BE49-F238E27FC236}">
                <a16:creationId xmlns:a16="http://schemas.microsoft.com/office/drawing/2014/main" id="{5F67F664-8B09-4417-9723-8AED09CA6057}"/>
              </a:ext>
            </a:extLst>
          </p:cNvPr>
          <p:cNvSpPr>
            <a:spLocks noChangeAspect="1"/>
          </p:cNvSpPr>
          <p:nvPr/>
        </p:nvSpPr>
        <p:spPr bwMode="auto">
          <a:xfrm>
            <a:off x="6407900" y="3700654"/>
            <a:ext cx="5508605" cy="2823237"/>
          </a:xfrm>
          <a:prstGeom prst="roundRect">
            <a:avLst>
              <a:gd name="adj" fmla="val 3988"/>
            </a:avLst>
          </a:prstGeom>
          <a:solidFill>
            <a:schemeClr val="bg1"/>
          </a:solidFill>
          <a:ln w="28575" cap="flat" cmpd="sng" algn="ctr">
            <a:solidFill>
              <a:schemeClr val="accent3"/>
            </a:solidFill>
            <a:prstDash val="solid"/>
            <a:round/>
            <a:headEnd type="none" w="med" len="med"/>
            <a:tailEnd type="none" w="med" len="med"/>
          </a:ln>
          <a:effectLst/>
        </p:spPr>
        <p:txBody>
          <a:bodyPr vert="horz" wrap="square" lIns="144000" tIns="54000" rIns="144000" bIns="36000" numCol="1" rtlCol="0" anchor="t" anchorCtr="0" compatLnSpc="1">
            <a:prstTxWarp prst="textNoShape">
              <a:avLst/>
            </a:prstTxWarp>
            <a:normAutofit/>
          </a:bodyPr>
          <a:lstStyle/>
          <a:p>
            <a:pPr algn="ctr">
              <a:spcAft>
                <a:spcPts val="800"/>
              </a:spcAft>
            </a:pPr>
            <a:r>
              <a:rPr lang="en-GB" sz="1400" dirty="0">
                <a:solidFill>
                  <a:schemeClr val="accent3"/>
                </a:solidFill>
              </a:rPr>
              <a:t>High Interest and Low Influence (inform)</a:t>
            </a:r>
          </a:p>
          <a:p>
            <a:pPr marL="182563" indent="-182563">
              <a:spcAft>
                <a:spcPts val="400"/>
              </a:spcAft>
              <a:buFont typeface="Arial" panose="020B0604020202020204" pitchFamily="34" charset="0"/>
              <a:buChar char="•"/>
            </a:pPr>
            <a:r>
              <a:rPr lang="en-GB" sz="1400" dirty="0"/>
              <a:t>Participants: women learning to cycle</a:t>
            </a:r>
          </a:p>
          <a:p>
            <a:pPr marL="182563" indent="-182563">
              <a:spcAft>
                <a:spcPts val="400"/>
              </a:spcAft>
              <a:buFont typeface="Arial" panose="020B0604020202020204" pitchFamily="34" charset="0"/>
              <a:buChar char="•"/>
            </a:pPr>
            <a:r>
              <a:rPr lang="en-GB" sz="1400" dirty="0"/>
              <a:t>Participants: other women at risk of exclusion from mobility services</a:t>
            </a:r>
          </a:p>
          <a:p>
            <a:pPr marL="182563" indent="-182563">
              <a:spcAft>
                <a:spcPts val="400"/>
              </a:spcAft>
              <a:buFont typeface="Arial" panose="020B0604020202020204" pitchFamily="34" charset="0"/>
              <a:buChar char="•"/>
            </a:pPr>
            <a:r>
              <a:rPr lang="en-GB" sz="1400" dirty="0"/>
              <a:t>Social workers and other professionals working within these communities and liaising between them and other actors to address mobility poverty, etc.</a:t>
            </a:r>
          </a:p>
          <a:p>
            <a:pPr algn="ctr">
              <a:spcAft>
                <a:spcPts val="400"/>
              </a:spcAft>
            </a:pPr>
            <a:endParaRPr lang="en-GB" sz="1400" dirty="0"/>
          </a:p>
        </p:txBody>
      </p:sp>
      <p:sp>
        <p:nvSpPr>
          <p:cNvPr id="3" name="TextBox 2">
            <a:extLst>
              <a:ext uri="{FF2B5EF4-FFF2-40B4-BE49-F238E27FC236}">
                <a16:creationId xmlns:a16="http://schemas.microsoft.com/office/drawing/2014/main" id="{AF028FEC-AD78-D9FA-0D2F-CEBF278623BA}"/>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5"/>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14F6124C-6A6D-4D34-9C16-56CA363553C4}"/>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1" name="Slide Zoom 10">
                <a:hlinkClick r:id="rId7" action="ppaction://hlinksldjump"/>
                <a:extLst>
                  <a:ext uri="{FF2B5EF4-FFF2-40B4-BE49-F238E27FC236}">
                    <a16:creationId xmlns:a16="http://schemas.microsoft.com/office/drawing/2014/main" id="{14F6124C-6A6D-4D34-9C16-56CA363553C4}"/>
                  </a:ext>
                </a:extLst>
              </p:cNvPr>
              <p:cNvPicPr>
                <a:picLocks noGrp="1" noRot="1" noChangeAspect="1" noMove="1" noResize="1" noEditPoints="1" noAdjustHandles="1" noChangeArrowheads="1" noChangeShapeType="1"/>
              </p:cNvPicPr>
              <p:nvPr/>
            </p:nvPicPr>
            <p:blipFill>
              <a:blip r:embed="rId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8E15FD94-B693-47B4-9FD6-F4930CB0E7BF}"/>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2" name="Slide Zoom 11">
                <a:hlinkClick r:id="rId10" action="ppaction://hlinksldjump"/>
                <a:extLst>
                  <a:ext uri="{FF2B5EF4-FFF2-40B4-BE49-F238E27FC236}">
                    <a16:creationId xmlns:a16="http://schemas.microsoft.com/office/drawing/2014/main" id="{8E15FD94-B693-47B4-9FD6-F4930CB0E7BF}"/>
                  </a:ext>
                </a:extLst>
              </p:cNvPr>
              <p:cNvPicPr>
                <a:picLocks noGrp="1" noRot="1" noChangeAspect="1" noMove="1" noResize="1" noEditPoints="1" noAdjustHandles="1" noChangeArrowheads="1" noChangeShapeType="1"/>
              </p:cNvPicPr>
              <p:nvPr/>
            </p:nvPicPr>
            <p:blipFill>
              <a:blip r:embed="rId1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4" name="TextBox 13">
            <a:extLst>
              <a:ext uri="{FF2B5EF4-FFF2-40B4-BE49-F238E27FC236}">
                <a16:creationId xmlns:a16="http://schemas.microsoft.com/office/drawing/2014/main" id="{58DB5A09-5717-4E7C-84CA-A38A812726AB}"/>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5" name="TextBox 14">
            <a:extLst>
              <a:ext uri="{FF2B5EF4-FFF2-40B4-BE49-F238E27FC236}">
                <a16:creationId xmlns:a16="http://schemas.microsoft.com/office/drawing/2014/main" id="{D4805EBB-1A67-4491-83ED-346D0CC05DCA}"/>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443981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4" action="ppaction://hlinksldjump" tooltip="Return to EXAMPLES BOARD"/>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a:solidFill>
                  <a:schemeClr val="bg1"/>
                </a:solidFill>
              </a:rPr>
              <a:t>Engage with users (EXAMPLE)</a:t>
            </a:r>
            <a:endParaRPr lang="en-GB" sz="2000" b="1" dirty="0">
              <a:solidFill>
                <a:schemeClr val="bg1"/>
              </a:solidFill>
            </a:endParaRPr>
          </a:p>
        </p:txBody>
      </p:sp>
      <p:sp>
        <p:nvSpPr>
          <p:cNvPr id="5" name="Oval 4">
            <a:hlinkClick r:id="rId5" tooltip="View web guidance for this activity"/>
            <a:extLst>
              <a:ext uri="{FF2B5EF4-FFF2-40B4-BE49-F238E27FC236}">
                <a16:creationId xmlns:a16="http://schemas.microsoft.com/office/drawing/2014/main" id="{011CA215-A80B-4F19-83B6-E5AC973DFDEE}"/>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CAD52776-E5AA-4328-A11F-E2F7E5E6EE3E}"/>
              </a:ext>
            </a:extLst>
          </p:cNvPr>
          <p:cNvSpPr>
            <a:spLocks noGrp="1"/>
          </p:cNvSpPr>
          <p:nvPr>
            <p:ph type="title"/>
          </p:nvPr>
        </p:nvSpPr>
        <p:spPr/>
        <p:txBody>
          <a:bodyPr/>
          <a:lstStyle/>
          <a:p>
            <a:r>
              <a:rPr lang="en-GB" dirty="0"/>
              <a:t>Profile of workshop participants (adapted from DIGNITY pilot - Barcelona)</a:t>
            </a:r>
          </a:p>
        </p:txBody>
      </p:sp>
      <p:graphicFrame>
        <p:nvGraphicFramePr>
          <p:cNvPr id="6" name="Object 5">
            <a:extLst>
              <a:ext uri="{FF2B5EF4-FFF2-40B4-BE49-F238E27FC236}">
                <a16:creationId xmlns:a16="http://schemas.microsoft.com/office/drawing/2014/main" id="{0E29E2A4-0650-4CFF-BD63-4821A64B8E62}"/>
              </a:ext>
            </a:extLst>
          </p:cNvPr>
          <p:cNvGraphicFramePr>
            <a:graphicFrameLocks noChangeAspect="1"/>
          </p:cNvGraphicFramePr>
          <p:nvPr>
            <p:extLst>
              <p:ext uri="{D42A27DB-BD31-4B8C-83A1-F6EECF244321}">
                <p14:modId xmlns:p14="http://schemas.microsoft.com/office/powerpoint/2010/main" val="2011677956"/>
              </p:ext>
            </p:extLst>
          </p:nvPr>
        </p:nvGraphicFramePr>
        <p:xfrm>
          <a:off x="2824223" y="4138820"/>
          <a:ext cx="6269816" cy="2380571"/>
        </p:xfrm>
        <a:graphic>
          <a:graphicData uri="http://schemas.openxmlformats.org/presentationml/2006/ole">
            <mc:AlternateContent xmlns:mc="http://schemas.openxmlformats.org/markup-compatibility/2006">
              <mc:Choice xmlns:v="urn:schemas-microsoft-com:vml" Requires="v">
                <p:oleObj spid="_x0000_s1032" name="Image" r:id="rId6" imgW="20558520" imgH="7796520" progId="Photoshop.Image.13">
                  <p:embed/>
                </p:oleObj>
              </mc:Choice>
              <mc:Fallback>
                <p:oleObj name="Image" r:id="rId6" imgW="20558520" imgH="7796520" progId="Photoshop.Image.13">
                  <p:embed/>
                  <p:pic>
                    <p:nvPicPr>
                      <p:cNvPr id="0" name=""/>
                      <p:cNvPicPr/>
                      <p:nvPr/>
                    </p:nvPicPr>
                    <p:blipFill>
                      <a:blip r:embed="rId7"/>
                      <a:stretch>
                        <a:fillRect/>
                      </a:stretch>
                    </p:blipFill>
                    <p:spPr>
                      <a:xfrm>
                        <a:off x="2824223" y="4138820"/>
                        <a:ext cx="6269816" cy="238057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1DF79AF8-4D02-4C44-960A-8182E29C0CAB}"/>
              </a:ext>
            </a:extLst>
          </p:cNvPr>
          <p:cNvSpPr txBox="1"/>
          <p:nvPr/>
        </p:nvSpPr>
        <p:spPr>
          <a:xfrm>
            <a:off x="2458983" y="1151228"/>
            <a:ext cx="833564" cy="307777"/>
          </a:xfrm>
          <a:prstGeom prst="rect">
            <a:avLst/>
          </a:prstGeom>
          <a:noFill/>
        </p:spPr>
        <p:txBody>
          <a:bodyPr wrap="square">
            <a:spAutoFit/>
          </a:bodyPr>
          <a:lstStyle/>
          <a:p>
            <a:r>
              <a:rPr lang="en-GB" sz="1400" b="1" dirty="0"/>
              <a:t>LESS</a:t>
            </a:r>
          </a:p>
        </p:txBody>
      </p:sp>
      <p:sp>
        <p:nvSpPr>
          <p:cNvPr id="11" name="TextBox 10">
            <a:extLst>
              <a:ext uri="{FF2B5EF4-FFF2-40B4-BE49-F238E27FC236}">
                <a16:creationId xmlns:a16="http://schemas.microsoft.com/office/drawing/2014/main" id="{03DDAFFB-AAB2-48A5-8D56-1BCA39BEBAC8}"/>
              </a:ext>
            </a:extLst>
          </p:cNvPr>
          <p:cNvSpPr txBox="1"/>
          <p:nvPr/>
        </p:nvSpPr>
        <p:spPr>
          <a:xfrm>
            <a:off x="8523374" y="1151228"/>
            <a:ext cx="833564" cy="307777"/>
          </a:xfrm>
          <a:prstGeom prst="rect">
            <a:avLst/>
          </a:prstGeom>
          <a:noFill/>
        </p:spPr>
        <p:txBody>
          <a:bodyPr wrap="square">
            <a:spAutoFit/>
          </a:bodyPr>
          <a:lstStyle/>
          <a:p>
            <a:r>
              <a:rPr lang="en-GB" sz="1400" b="1" dirty="0"/>
              <a:t>MORE</a:t>
            </a:r>
          </a:p>
        </p:txBody>
      </p:sp>
      <p:sp>
        <p:nvSpPr>
          <p:cNvPr id="12" name="TextBox 11">
            <a:extLst>
              <a:ext uri="{FF2B5EF4-FFF2-40B4-BE49-F238E27FC236}">
                <a16:creationId xmlns:a16="http://schemas.microsoft.com/office/drawing/2014/main" id="{317A701B-A36C-41A4-BE9A-3E83F4A5B934}"/>
              </a:ext>
            </a:extLst>
          </p:cNvPr>
          <p:cNvSpPr txBox="1"/>
          <p:nvPr/>
        </p:nvSpPr>
        <p:spPr>
          <a:xfrm>
            <a:off x="1018424" y="5204080"/>
            <a:ext cx="1394843" cy="584775"/>
          </a:xfrm>
          <a:prstGeom prst="rect">
            <a:avLst/>
          </a:prstGeom>
          <a:noFill/>
        </p:spPr>
        <p:txBody>
          <a:bodyPr wrap="square">
            <a:spAutoFit/>
          </a:bodyPr>
          <a:lstStyle/>
          <a:p>
            <a:r>
              <a:rPr lang="en-GB" sz="1600" b="1" dirty="0"/>
              <a:t>Technology use</a:t>
            </a:r>
          </a:p>
        </p:txBody>
      </p:sp>
      <p:graphicFrame>
        <p:nvGraphicFramePr>
          <p:cNvPr id="4" name="Object 3">
            <a:extLst>
              <a:ext uri="{FF2B5EF4-FFF2-40B4-BE49-F238E27FC236}">
                <a16:creationId xmlns:a16="http://schemas.microsoft.com/office/drawing/2014/main" id="{04A440E0-2192-4260-B124-93A9ADBA2AFB}"/>
              </a:ext>
            </a:extLst>
          </p:cNvPr>
          <p:cNvGraphicFramePr>
            <a:graphicFrameLocks noChangeAspect="1"/>
          </p:cNvGraphicFramePr>
          <p:nvPr>
            <p:extLst>
              <p:ext uri="{D42A27DB-BD31-4B8C-83A1-F6EECF244321}">
                <p14:modId xmlns:p14="http://schemas.microsoft.com/office/powerpoint/2010/main" val="787836493"/>
              </p:ext>
            </p:extLst>
          </p:nvPr>
        </p:nvGraphicFramePr>
        <p:xfrm>
          <a:off x="2823944" y="1465514"/>
          <a:ext cx="6261130" cy="2493447"/>
        </p:xfrm>
        <a:graphic>
          <a:graphicData uri="http://schemas.openxmlformats.org/presentationml/2006/ole">
            <mc:AlternateContent xmlns:mc="http://schemas.openxmlformats.org/markup-compatibility/2006">
              <mc:Choice xmlns:v="urn:schemas-microsoft-com:vml" Requires="v">
                <p:oleObj spid="_x0000_s1033" name="Image" r:id="rId8" imgW="16990200" imgH="6755400" progId="Photoshop.Image.13">
                  <p:embed/>
                </p:oleObj>
              </mc:Choice>
              <mc:Fallback>
                <p:oleObj name="Image" r:id="rId8" imgW="16990200" imgH="6755400" progId="Photoshop.Image.13">
                  <p:embed/>
                  <p:pic>
                    <p:nvPicPr>
                      <p:cNvPr id="0" name=""/>
                      <p:cNvPicPr/>
                      <p:nvPr/>
                    </p:nvPicPr>
                    <p:blipFill>
                      <a:blip r:embed="rId9"/>
                      <a:stretch>
                        <a:fillRect/>
                      </a:stretch>
                    </p:blipFill>
                    <p:spPr>
                      <a:xfrm>
                        <a:off x="2823944" y="1465514"/>
                        <a:ext cx="6261130" cy="249344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8E266FD1-98F0-4E93-BF30-A66977A8A635}"/>
              </a:ext>
            </a:extLst>
          </p:cNvPr>
          <p:cNvSpPr txBox="1"/>
          <p:nvPr/>
        </p:nvSpPr>
        <p:spPr>
          <a:xfrm>
            <a:off x="1018424" y="2380573"/>
            <a:ext cx="1300574" cy="584775"/>
          </a:xfrm>
          <a:prstGeom prst="rect">
            <a:avLst/>
          </a:prstGeom>
          <a:noFill/>
        </p:spPr>
        <p:txBody>
          <a:bodyPr wrap="square">
            <a:spAutoFit/>
          </a:bodyPr>
          <a:lstStyle/>
          <a:p>
            <a:r>
              <a:rPr lang="en-GB" sz="1600" b="1" dirty="0"/>
              <a:t>Mobility frequency</a:t>
            </a:r>
          </a:p>
        </p:txBody>
      </p:sp>
      <p:sp>
        <p:nvSpPr>
          <p:cNvPr id="15" name="TextBox 14">
            <a:extLst>
              <a:ext uri="{FF2B5EF4-FFF2-40B4-BE49-F238E27FC236}">
                <a16:creationId xmlns:a16="http://schemas.microsoft.com/office/drawing/2014/main" id="{36D6BA2B-6F83-4282-A89F-8A9123A798AA}"/>
              </a:ext>
            </a:extLst>
          </p:cNvPr>
          <p:cNvSpPr txBox="1"/>
          <p:nvPr/>
        </p:nvSpPr>
        <p:spPr>
          <a:xfrm>
            <a:off x="9195773" y="4997657"/>
            <a:ext cx="2719708" cy="830997"/>
          </a:xfrm>
          <a:prstGeom prst="rect">
            <a:avLst/>
          </a:prstGeom>
          <a:noFill/>
        </p:spPr>
        <p:txBody>
          <a:bodyPr wrap="square">
            <a:spAutoFit/>
          </a:bodyPr>
          <a:lstStyle/>
          <a:p>
            <a:r>
              <a:rPr lang="en-GB" sz="1600" dirty="0"/>
              <a:t>38% considers themselves low- mid/low users of technology</a:t>
            </a:r>
          </a:p>
        </p:txBody>
      </p:sp>
      <p:sp>
        <p:nvSpPr>
          <p:cNvPr id="16" name="TextBox 15">
            <a:extLst>
              <a:ext uri="{FF2B5EF4-FFF2-40B4-BE49-F238E27FC236}">
                <a16:creationId xmlns:a16="http://schemas.microsoft.com/office/drawing/2014/main" id="{D3CFA4FF-A5A8-45E5-A949-CF7465A30CC2}"/>
              </a:ext>
            </a:extLst>
          </p:cNvPr>
          <p:cNvSpPr txBox="1"/>
          <p:nvPr/>
        </p:nvSpPr>
        <p:spPr>
          <a:xfrm>
            <a:off x="9195773" y="2254096"/>
            <a:ext cx="2531176" cy="830997"/>
          </a:xfrm>
          <a:prstGeom prst="rect">
            <a:avLst/>
          </a:prstGeom>
          <a:noFill/>
        </p:spPr>
        <p:txBody>
          <a:bodyPr wrap="square">
            <a:spAutoFit/>
          </a:bodyPr>
          <a:lstStyle/>
          <a:p>
            <a:r>
              <a:rPr lang="en-GB" sz="1600" dirty="0"/>
              <a:t>52% consider they travel with normal, high or very high frequency</a:t>
            </a:r>
          </a:p>
        </p:txBody>
      </p:sp>
      <p:sp>
        <p:nvSpPr>
          <p:cNvPr id="7" name="TextBox 6">
            <a:extLst>
              <a:ext uri="{FF2B5EF4-FFF2-40B4-BE49-F238E27FC236}">
                <a16:creationId xmlns:a16="http://schemas.microsoft.com/office/drawing/2014/main" id="{06B9B854-905E-77EF-BE60-6267FB90B1F8}"/>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10"/>
              </a:rPr>
              <a:t>https://www.dignity-project.eu/wp-content/uploads/2022/07/Dignity-Deliverable-3.3-final.pdf</a:t>
            </a:r>
            <a:endParaRPr lang="en-GB" sz="1400" dirty="0"/>
          </a:p>
        </p:txBody>
      </p:sp>
      <p:sp>
        <p:nvSpPr>
          <p:cNvPr id="8" name="TextBox 7">
            <a:extLst>
              <a:ext uri="{FF2B5EF4-FFF2-40B4-BE49-F238E27FC236}">
                <a16:creationId xmlns:a16="http://schemas.microsoft.com/office/drawing/2014/main" id="{695DFD23-8C42-589F-E8BB-B1A473927B6E}"/>
              </a:ext>
            </a:extLst>
          </p:cNvPr>
          <p:cNvSpPr txBox="1"/>
          <p:nvPr/>
        </p:nvSpPr>
        <p:spPr>
          <a:xfrm>
            <a:off x="921803" y="531099"/>
            <a:ext cx="10805146" cy="584775"/>
          </a:xfrm>
          <a:prstGeom prst="rect">
            <a:avLst/>
          </a:prstGeom>
          <a:noFill/>
        </p:spPr>
        <p:txBody>
          <a:bodyPr wrap="square">
            <a:spAutoFit/>
          </a:bodyPr>
          <a:lstStyle/>
          <a:p>
            <a:r>
              <a:rPr lang="en-US" sz="1600" dirty="0"/>
              <a:t>Participants </a:t>
            </a:r>
            <a:r>
              <a:rPr lang="en-GB" sz="1600" dirty="0"/>
              <a:t>were asked to position themselves in the room depending on where they saw themselves with regard to various variables.</a:t>
            </a:r>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39BAF1F1-5FB4-497E-A843-0DC6041BDA5B}"/>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1"/>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7" name="Slide Zoom 16">
                <a:hlinkClick r:id="rId12" action="ppaction://hlinksldjump"/>
                <a:extLst>
                  <a:ext uri="{FF2B5EF4-FFF2-40B4-BE49-F238E27FC236}">
                    <a16:creationId xmlns:a16="http://schemas.microsoft.com/office/drawing/2014/main" id="{39BAF1F1-5FB4-497E-A843-0DC6041BDA5B}"/>
                  </a:ext>
                </a:extLst>
              </p:cNvPr>
              <p:cNvPicPr>
                <a:picLocks noGrp="1" noRot="1" noChangeAspect="1" noMove="1" noResize="1" noEditPoints="1" noAdjustHandles="1" noChangeArrowheads="1" noChangeShapeType="1"/>
              </p:cNvPicPr>
              <p:nvPr/>
            </p:nvPicPr>
            <p:blipFill>
              <a:blip r:embed="rId13"/>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264B2B3E-368A-4A10-9CEC-CD792940430C}"/>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4"/>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8" name="Slide Zoom 17">
                <a:hlinkClick r:id="rId15" action="ppaction://hlinksldjump"/>
                <a:extLst>
                  <a:ext uri="{FF2B5EF4-FFF2-40B4-BE49-F238E27FC236}">
                    <a16:creationId xmlns:a16="http://schemas.microsoft.com/office/drawing/2014/main" id="{264B2B3E-368A-4A10-9CEC-CD792940430C}"/>
                  </a:ext>
                </a:extLst>
              </p:cNvPr>
              <p:cNvPicPr>
                <a:picLocks noGrp="1" noRot="1" noChangeAspect="1" noMove="1" noResize="1" noEditPoints="1" noAdjustHandles="1" noChangeArrowheads="1" noChangeShapeType="1"/>
              </p:cNvPicPr>
              <p:nvPr/>
            </p:nvPicPr>
            <p:blipFill>
              <a:blip r:embed="rId16"/>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20" name="TextBox 19">
            <a:extLst>
              <a:ext uri="{FF2B5EF4-FFF2-40B4-BE49-F238E27FC236}">
                <a16:creationId xmlns:a16="http://schemas.microsoft.com/office/drawing/2014/main" id="{C0C11B85-4008-4706-8627-27594355B4DC}"/>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21" name="TextBox 20">
            <a:extLst>
              <a:ext uri="{FF2B5EF4-FFF2-40B4-BE49-F238E27FC236}">
                <a16:creationId xmlns:a16="http://schemas.microsoft.com/office/drawing/2014/main" id="{2069DBE0-44EA-4B59-9674-90E8A9FC6C25}"/>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560889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AD87-5744-490D-BCD3-770DBD158AE9}"/>
              </a:ext>
            </a:extLst>
          </p:cNvPr>
          <p:cNvSpPr>
            <a:spLocks noGrp="1"/>
          </p:cNvSpPr>
          <p:nvPr>
            <p:ph type="title"/>
          </p:nvPr>
        </p:nvSpPr>
        <p:spPr>
          <a:xfrm>
            <a:off x="546099" y="141834"/>
            <a:ext cx="11603365" cy="358775"/>
          </a:xfrm>
        </p:spPr>
        <p:txBody>
          <a:bodyPr/>
          <a:lstStyle/>
          <a:p>
            <a:r>
              <a:rPr lang="en-GB" dirty="0"/>
              <a:t>Overview of digital personas</a:t>
            </a:r>
          </a:p>
        </p:txBody>
      </p:sp>
      <p:sp>
        <p:nvSpPr>
          <p:cNvPr id="41" name="TextBox 40">
            <a:hlinkClick r:id="rId3" action="ppaction://hlinksldjump" tooltip="Return to EXAMPLES BOARD"/>
            <a:extLst>
              <a:ext uri="{FF2B5EF4-FFF2-40B4-BE49-F238E27FC236}">
                <a16:creationId xmlns:a16="http://schemas.microsoft.com/office/drawing/2014/main" id="{4DF0B5EA-EAB8-4F6A-942B-B482A32959A0}"/>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a:solidFill>
                  <a:schemeClr val="bg1"/>
                </a:solidFill>
              </a:rPr>
              <a:t>Understand user diversity (EXAMPLE)</a:t>
            </a:r>
            <a:endParaRPr lang="en-GB" sz="2000" b="1" dirty="0">
              <a:solidFill>
                <a:schemeClr val="bg1"/>
              </a:solidFill>
            </a:endParaRPr>
          </a:p>
        </p:txBody>
      </p:sp>
      <p:sp>
        <p:nvSpPr>
          <p:cNvPr id="42" name="Oval 41">
            <a:hlinkClick r:id="rId4" tooltip="View web guidance for this activity"/>
            <a:extLst>
              <a:ext uri="{FF2B5EF4-FFF2-40B4-BE49-F238E27FC236}">
                <a16:creationId xmlns:a16="http://schemas.microsoft.com/office/drawing/2014/main" id="{4E2D3368-1405-4327-94C2-5B8FD088D2A1}"/>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43" name="done">
            <a:extLst>
              <a:ext uri="{FF2B5EF4-FFF2-40B4-BE49-F238E27FC236}">
                <a16:creationId xmlns:a16="http://schemas.microsoft.com/office/drawing/2014/main" id="{F6EC156B-BF92-4822-AC28-F4E026D7C912}"/>
              </a:ext>
            </a:extLst>
          </p:cNvPr>
          <p:cNvSpPr/>
          <p:nvPr/>
        </p:nvSpPr>
        <p:spPr>
          <a:xfrm>
            <a:off x="561368" y="6651468"/>
            <a:ext cx="11572827" cy="156865"/>
          </a:xfrm>
          <a:prstGeom prst="roundRect">
            <a:avLst>
              <a:gd name="adj" fmla="val 4167"/>
            </a:avLst>
          </a:prstGeom>
          <a:noFill/>
          <a:ln>
            <a:noFill/>
          </a:ln>
          <a:effectLst>
            <a:outerShdw blurRad="317500" dist="1143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spcAft>
                <a:spcPts val="200"/>
              </a:spcAft>
            </a:pPr>
            <a:r>
              <a:rPr lang="en-US" sz="1000" dirty="0">
                <a:solidFill>
                  <a:schemeClr val="tx1"/>
                </a:solidFill>
              </a:rPr>
              <a:t>* More details on these personas are available at </a:t>
            </a:r>
            <a:r>
              <a:rPr lang="en-US" sz="1000" dirty="0">
                <a:solidFill>
                  <a:schemeClr val="tx1"/>
                </a:solidFill>
                <a:hlinkClick r:id="rId5"/>
              </a:rPr>
              <a:t>https://www.inclusivedesigntoolkit.com/digitalpersonas/</a:t>
            </a:r>
            <a:r>
              <a:rPr lang="en-US" sz="1000" dirty="0">
                <a:solidFill>
                  <a:schemeClr val="tx1"/>
                </a:solidFill>
              </a:rPr>
              <a:t>. Willingness to explore refers to the willingness to explore an unfamiliar interface.</a:t>
            </a:r>
          </a:p>
        </p:txBody>
      </p:sp>
      <p:sp>
        <p:nvSpPr>
          <p:cNvPr id="342" name="Rectangle 341">
            <a:extLst>
              <a:ext uri="{FF2B5EF4-FFF2-40B4-BE49-F238E27FC236}">
                <a16:creationId xmlns:a16="http://schemas.microsoft.com/office/drawing/2014/main" id="{177909F3-A4A4-4AD9-964D-2C2253E4E91F}"/>
              </a:ext>
            </a:extLst>
          </p:cNvPr>
          <p:cNvSpPr/>
          <p:nvPr/>
        </p:nvSpPr>
        <p:spPr>
          <a:xfrm>
            <a:off x="2178871" y="654104"/>
            <a:ext cx="9371962" cy="5930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err="1">
              <a:solidFill>
                <a:schemeClr val="tx1"/>
              </a:solidFill>
            </a:endParaRPr>
          </a:p>
        </p:txBody>
      </p:sp>
      <p:sp>
        <p:nvSpPr>
          <p:cNvPr id="344" name="Rectangle 343">
            <a:extLst>
              <a:ext uri="{FF2B5EF4-FFF2-40B4-BE49-F238E27FC236}">
                <a16:creationId xmlns:a16="http://schemas.microsoft.com/office/drawing/2014/main" id="{57D0532C-E470-4E37-B001-6AAE3A340E31}"/>
              </a:ext>
            </a:extLst>
          </p:cNvPr>
          <p:cNvSpPr/>
          <p:nvPr/>
        </p:nvSpPr>
        <p:spPr>
          <a:xfrm>
            <a:off x="4546843" y="1567121"/>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45" name="Rectangle 344">
            <a:extLst>
              <a:ext uri="{FF2B5EF4-FFF2-40B4-BE49-F238E27FC236}">
                <a16:creationId xmlns:a16="http://schemas.microsoft.com/office/drawing/2014/main" id="{184129E0-B398-45BE-A4DD-8D96FA49651B}"/>
              </a:ext>
            </a:extLst>
          </p:cNvPr>
          <p:cNvSpPr/>
          <p:nvPr/>
        </p:nvSpPr>
        <p:spPr>
          <a:xfrm>
            <a:off x="4546849" y="1567121"/>
            <a:ext cx="1523349"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 (0.5)</a:t>
            </a:r>
            <a:endParaRPr lang="en-GB" sz="1345" b="1" dirty="0">
              <a:solidFill>
                <a:schemeClr val="tx1"/>
              </a:solidFill>
              <a:ea typeface="Verdana" panose="020B0604030504040204" pitchFamily="34" charset="0"/>
            </a:endParaRPr>
          </a:p>
        </p:txBody>
      </p:sp>
      <p:sp>
        <p:nvSpPr>
          <p:cNvPr id="346" name="Rectangle 345">
            <a:extLst>
              <a:ext uri="{FF2B5EF4-FFF2-40B4-BE49-F238E27FC236}">
                <a16:creationId xmlns:a16="http://schemas.microsoft.com/office/drawing/2014/main" id="{65A1FE70-857A-43E1-86C5-C1C1677BECBD}"/>
              </a:ext>
            </a:extLst>
          </p:cNvPr>
          <p:cNvSpPr/>
          <p:nvPr/>
        </p:nvSpPr>
        <p:spPr>
          <a:xfrm>
            <a:off x="4546843" y="1988999"/>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47" name="Rectangle 346">
            <a:extLst>
              <a:ext uri="{FF2B5EF4-FFF2-40B4-BE49-F238E27FC236}">
                <a16:creationId xmlns:a16="http://schemas.microsoft.com/office/drawing/2014/main" id="{2BF0C2BA-6117-4FE4-BCF9-252BBF67717C}"/>
              </a:ext>
            </a:extLst>
          </p:cNvPr>
          <p:cNvSpPr/>
          <p:nvPr/>
        </p:nvSpPr>
        <p:spPr>
          <a:xfrm>
            <a:off x="4546849" y="1988999"/>
            <a:ext cx="1523349"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 (2.0)</a:t>
            </a:r>
            <a:endParaRPr lang="en-GB" sz="1345" b="1" dirty="0">
              <a:solidFill>
                <a:schemeClr val="tx1"/>
              </a:solidFill>
              <a:ea typeface="Verdana" panose="020B0604030504040204" pitchFamily="34" charset="0"/>
            </a:endParaRPr>
          </a:p>
        </p:txBody>
      </p:sp>
      <p:sp>
        <p:nvSpPr>
          <p:cNvPr id="348" name="Rectangle 347">
            <a:extLst>
              <a:ext uri="{FF2B5EF4-FFF2-40B4-BE49-F238E27FC236}">
                <a16:creationId xmlns:a16="http://schemas.microsoft.com/office/drawing/2014/main" id="{7BFCBE56-B36E-4679-81E2-C3822CB04E16}"/>
              </a:ext>
            </a:extLst>
          </p:cNvPr>
          <p:cNvSpPr/>
          <p:nvPr/>
        </p:nvSpPr>
        <p:spPr>
          <a:xfrm>
            <a:off x="4546842" y="2410729"/>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49" name="Rectangle 348">
            <a:extLst>
              <a:ext uri="{FF2B5EF4-FFF2-40B4-BE49-F238E27FC236}">
                <a16:creationId xmlns:a16="http://schemas.microsoft.com/office/drawing/2014/main" id="{0B066874-555B-42A4-A797-41A09C84D0DD}"/>
              </a:ext>
            </a:extLst>
          </p:cNvPr>
          <p:cNvSpPr/>
          <p:nvPr/>
        </p:nvSpPr>
        <p:spPr>
          <a:xfrm>
            <a:off x="4546848" y="2410729"/>
            <a:ext cx="1523349"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 (2.5)</a:t>
            </a:r>
            <a:endParaRPr lang="en-GB" sz="1345" b="1" dirty="0">
              <a:solidFill>
                <a:schemeClr val="tx1"/>
              </a:solidFill>
              <a:ea typeface="Verdana" panose="020B0604030504040204" pitchFamily="34" charset="0"/>
            </a:endParaRPr>
          </a:p>
        </p:txBody>
      </p:sp>
      <p:sp>
        <p:nvSpPr>
          <p:cNvPr id="350" name="Rectangle 349">
            <a:extLst>
              <a:ext uri="{FF2B5EF4-FFF2-40B4-BE49-F238E27FC236}">
                <a16:creationId xmlns:a16="http://schemas.microsoft.com/office/drawing/2014/main" id="{1CB7F3BA-F280-435A-94A0-FE7F720AB3E0}"/>
              </a:ext>
            </a:extLst>
          </p:cNvPr>
          <p:cNvSpPr/>
          <p:nvPr/>
        </p:nvSpPr>
        <p:spPr>
          <a:xfrm>
            <a:off x="4546841" y="2832461"/>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51" name="Rectangle 350">
            <a:extLst>
              <a:ext uri="{FF2B5EF4-FFF2-40B4-BE49-F238E27FC236}">
                <a16:creationId xmlns:a16="http://schemas.microsoft.com/office/drawing/2014/main" id="{0378CE3B-AEB9-421C-867B-7DF33B651FC1}"/>
              </a:ext>
            </a:extLst>
          </p:cNvPr>
          <p:cNvSpPr/>
          <p:nvPr/>
        </p:nvSpPr>
        <p:spPr>
          <a:xfrm>
            <a:off x="4546846" y="2832461"/>
            <a:ext cx="1523349"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 (4.0)</a:t>
            </a:r>
            <a:endParaRPr lang="en-GB" sz="1345" b="1" dirty="0">
              <a:solidFill>
                <a:schemeClr val="tx1"/>
              </a:solidFill>
              <a:ea typeface="Verdana" panose="020B0604030504040204" pitchFamily="34" charset="0"/>
            </a:endParaRPr>
          </a:p>
        </p:txBody>
      </p:sp>
      <p:sp>
        <p:nvSpPr>
          <p:cNvPr id="352" name="Rectangle 351">
            <a:extLst>
              <a:ext uri="{FF2B5EF4-FFF2-40B4-BE49-F238E27FC236}">
                <a16:creationId xmlns:a16="http://schemas.microsoft.com/office/drawing/2014/main" id="{59EB3397-C818-4434-B357-81757C42804F}"/>
              </a:ext>
            </a:extLst>
          </p:cNvPr>
          <p:cNvSpPr/>
          <p:nvPr/>
        </p:nvSpPr>
        <p:spPr>
          <a:xfrm>
            <a:off x="4546841" y="3254193"/>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53" name="Rectangle 352">
            <a:extLst>
              <a:ext uri="{FF2B5EF4-FFF2-40B4-BE49-F238E27FC236}">
                <a16:creationId xmlns:a16="http://schemas.microsoft.com/office/drawing/2014/main" id="{24DD99F4-519F-4E81-A05D-81C70F9345C5}"/>
              </a:ext>
            </a:extLst>
          </p:cNvPr>
          <p:cNvSpPr/>
          <p:nvPr/>
        </p:nvSpPr>
        <p:spPr>
          <a:xfrm>
            <a:off x="4546846" y="3254193"/>
            <a:ext cx="1523349"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 (4.0)</a:t>
            </a:r>
            <a:endParaRPr lang="en-GB" sz="1345" b="1" dirty="0">
              <a:solidFill>
                <a:schemeClr val="tx1"/>
              </a:solidFill>
              <a:ea typeface="Verdana" panose="020B0604030504040204" pitchFamily="34" charset="0"/>
            </a:endParaRPr>
          </a:p>
        </p:txBody>
      </p:sp>
      <p:sp>
        <p:nvSpPr>
          <p:cNvPr id="354" name="Rectangle 353">
            <a:extLst>
              <a:ext uri="{FF2B5EF4-FFF2-40B4-BE49-F238E27FC236}">
                <a16:creationId xmlns:a16="http://schemas.microsoft.com/office/drawing/2014/main" id="{F10D155A-556A-4126-B11A-15E9F38E9763}"/>
              </a:ext>
            </a:extLst>
          </p:cNvPr>
          <p:cNvSpPr/>
          <p:nvPr/>
        </p:nvSpPr>
        <p:spPr>
          <a:xfrm>
            <a:off x="4546839" y="3675923"/>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55" name="Rectangle 354">
            <a:extLst>
              <a:ext uri="{FF2B5EF4-FFF2-40B4-BE49-F238E27FC236}">
                <a16:creationId xmlns:a16="http://schemas.microsoft.com/office/drawing/2014/main" id="{EA58D48E-7BFB-4848-A300-CF505E9CBF37}"/>
              </a:ext>
            </a:extLst>
          </p:cNvPr>
          <p:cNvSpPr/>
          <p:nvPr/>
        </p:nvSpPr>
        <p:spPr>
          <a:xfrm>
            <a:off x="4546845" y="3675923"/>
            <a:ext cx="1523349"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 (4.5)</a:t>
            </a:r>
            <a:endParaRPr lang="en-GB" sz="1345" b="1" dirty="0">
              <a:solidFill>
                <a:schemeClr val="tx1"/>
              </a:solidFill>
              <a:ea typeface="Verdana" panose="020B0604030504040204" pitchFamily="34" charset="0"/>
            </a:endParaRPr>
          </a:p>
        </p:txBody>
      </p:sp>
      <p:sp>
        <p:nvSpPr>
          <p:cNvPr id="356" name="Rectangle 355">
            <a:extLst>
              <a:ext uri="{FF2B5EF4-FFF2-40B4-BE49-F238E27FC236}">
                <a16:creationId xmlns:a16="http://schemas.microsoft.com/office/drawing/2014/main" id="{A2890F25-0583-4711-B9CB-1F7BDF7BB112}"/>
              </a:ext>
            </a:extLst>
          </p:cNvPr>
          <p:cNvSpPr/>
          <p:nvPr/>
        </p:nvSpPr>
        <p:spPr>
          <a:xfrm>
            <a:off x="4546838" y="4097656"/>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 (6.0)</a:t>
            </a:r>
            <a:endParaRPr lang="en-GB" sz="1345" b="1" dirty="0">
              <a:solidFill>
                <a:schemeClr val="tx1"/>
              </a:solidFill>
              <a:ea typeface="Verdana" panose="020B0604030504040204" pitchFamily="34" charset="0"/>
            </a:endParaRPr>
          </a:p>
        </p:txBody>
      </p:sp>
      <p:sp>
        <p:nvSpPr>
          <p:cNvPr id="357" name="Rectangle 356">
            <a:extLst>
              <a:ext uri="{FF2B5EF4-FFF2-40B4-BE49-F238E27FC236}">
                <a16:creationId xmlns:a16="http://schemas.microsoft.com/office/drawing/2014/main" id="{3200221F-BC7C-4667-9BBC-EDD0711790D8}"/>
              </a:ext>
            </a:extLst>
          </p:cNvPr>
          <p:cNvSpPr/>
          <p:nvPr/>
        </p:nvSpPr>
        <p:spPr>
          <a:xfrm>
            <a:off x="4546844" y="4097656"/>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 (6.0)</a:t>
            </a:r>
            <a:endParaRPr lang="en-GB" sz="1345" b="1" dirty="0">
              <a:solidFill>
                <a:schemeClr val="tx1"/>
              </a:solidFill>
              <a:ea typeface="Verdana" panose="020B0604030504040204" pitchFamily="34" charset="0"/>
            </a:endParaRPr>
          </a:p>
        </p:txBody>
      </p:sp>
      <p:sp>
        <p:nvSpPr>
          <p:cNvPr id="358" name="Rectangle 357">
            <a:extLst>
              <a:ext uri="{FF2B5EF4-FFF2-40B4-BE49-F238E27FC236}">
                <a16:creationId xmlns:a16="http://schemas.microsoft.com/office/drawing/2014/main" id="{135C2EEA-A19F-411E-B9E6-B64DC0C38A02}"/>
              </a:ext>
            </a:extLst>
          </p:cNvPr>
          <p:cNvSpPr/>
          <p:nvPr/>
        </p:nvSpPr>
        <p:spPr>
          <a:xfrm>
            <a:off x="4546837" y="4519387"/>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 (6.7)</a:t>
            </a:r>
            <a:endParaRPr lang="en-GB" sz="1345" b="1" dirty="0">
              <a:solidFill>
                <a:schemeClr val="tx1"/>
              </a:solidFill>
              <a:ea typeface="Verdana" panose="020B0604030504040204" pitchFamily="34" charset="0"/>
            </a:endParaRPr>
          </a:p>
        </p:txBody>
      </p:sp>
      <p:sp>
        <p:nvSpPr>
          <p:cNvPr id="359" name="Rectangle 358">
            <a:extLst>
              <a:ext uri="{FF2B5EF4-FFF2-40B4-BE49-F238E27FC236}">
                <a16:creationId xmlns:a16="http://schemas.microsoft.com/office/drawing/2014/main" id="{937D449C-8F01-4884-9EDA-E6AA5D207DCF}"/>
              </a:ext>
            </a:extLst>
          </p:cNvPr>
          <p:cNvSpPr/>
          <p:nvPr/>
        </p:nvSpPr>
        <p:spPr>
          <a:xfrm>
            <a:off x="4546843" y="4519387"/>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 (6.5)</a:t>
            </a:r>
            <a:endParaRPr lang="en-GB" sz="1345" b="1" dirty="0">
              <a:solidFill>
                <a:schemeClr val="tx1"/>
              </a:solidFill>
              <a:ea typeface="Verdana" panose="020B0604030504040204" pitchFamily="34" charset="0"/>
            </a:endParaRPr>
          </a:p>
        </p:txBody>
      </p:sp>
      <p:sp>
        <p:nvSpPr>
          <p:cNvPr id="360" name="Rectangle 359">
            <a:extLst>
              <a:ext uri="{FF2B5EF4-FFF2-40B4-BE49-F238E27FC236}">
                <a16:creationId xmlns:a16="http://schemas.microsoft.com/office/drawing/2014/main" id="{83D7A406-5FA5-4FD0-961C-FDC4E2531022}"/>
              </a:ext>
            </a:extLst>
          </p:cNvPr>
          <p:cNvSpPr/>
          <p:nvPr/>
        </p:nvSpPr>
        <p:spPr>
          <a:xfrm>
            <a:off x="4546837" y="4941118"/>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rgbClr val="595959"/>
                </a:solidFill>
                <a:ea typeface="Verdana" panose="020B0604030504040204" pitchFamily="34" charset="0"/>
              </a:rPr>
              <a:t>Moderate (7.0)</a:t>
            </a:r>
            <a:endParaRPr lang="en-GB" sz="1345" b="1" dirty="0">
              <a:solidFill>
                <a:srgbClr val="595959"/>
              </a:solidFill>
              <a:ea typeface="Verdana" panose="020B0604030504040204" pitchFamily="34" charset="0"/>
            </a:endParaRPr>
          </a:p>
        </p:txBody>
      </p:sp>
      <p:sp>
        <p:nvSpPr>
          <p:cNvPr id="361" name="Rectangle 360">
            <a:extLst>
              <a:ext uri="{FF2B5EF4-FFF2-40B4-BE49-F238E27FC236}">
                <a16:creationId xmlns:a16="http://schemas.microsoft.com/office/drawing/2014/main" id="{71EE4F32-4E59-4CCF-BD74-BCE7A50C0C49}"/>
              </a:ext>
            </a:extLst>
          </p:cNvPr>
          <p:cNvSpPr/>
          <p:nvPr/>
        </p:nvSpPr>
        <p:spPr>
          <a:xfrm>
            <a:off x="4546843" y="4941118"/>
            <a:ext cx="1523349"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 (7.0)</a:t>
            </a:r>
            <a:endParaRPr lang="en-GB" sz="1345" b="1" dirty="0">
              <a:solidFill>
                <a:schemeClr val="bg1"/>
              </a:solidFill>
              <a:ea typeface="Verdana" panose="020B0604030504040204" pitchFamily="34" charset="0"/>
            </a:endParaRPr>
          </a:p>
        </p:txBody>
      </p:sp>
      <p:sp>
        <p:nvSpPr>
          <p:cNvPr id="362" name="Rectangle 361">
            <a:extLst>
              <a:ext uri="{FF2B5EF4-FFF2-40B4-BE49-F238E27FC236}">
                <a16:creationId xmlns:a16="http://schemas.microsoft.com/office/drawing/2014/main" id="{CD33DC0D-4F18-4281-AA93-3F651BB24DCA}"/>
              </a:ext>
            </a:extLst>
          </p:cNvPr>
          <p:cNvSpPr/>
          <p:nvPr/>
        </p:nvSpPr>
        <p:spPr>
          <a:xfrm>
            <a:off x="4546837" y="5362849"/>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rgbClr val="595959"/>
                </a:solidFill>
                <a:ea typeface="Verdana" panose="020B0604030504040204" pitchFamily="34" charset="0"/>
              </a:rPr>
              <a:t>High (7.1)</a:t>
            </a:r>
          </a:p>
        </p:txBody>
      </p:sp>
      <p:sp>
        <p:nvSpPr>
          <p:cNvPr id="363" name="Rectangle 362">
            <a:extLst>
              <a:ext uri="{FF2B5EF4-FFF2-40B4-BE49-F238E27FC236}">
                <a16:creationId xmlns:a16="http://schemas.microsoft.com/office/drawing/2014/main" id="{155B63DC-BCBA-49B1-AFE1-E6535DF142F1}"/>
              </a:ext>
            </a:extLst>
          </p:cNvPr>
          <p:cNvSpPr/>
          <p:nvPr/>
        </p:nvSpPr>
        <p:spPr>
          <a:xfrm>
            <a:off x="4546843" y="5362849"/>
            <a:ext cx="1523349"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rgbClr val="FFFFFF"/>
                </a:solidFill>
                <a:ea typeface="Verdana" panose="020B0604030504040204" pitchFamily="34" charset="0"/>
              </a:rPr>
              <a:t>High (7.0)</a:t>
            </a:r>
          </a:p>
        </p:txBody>
      </p:sp>
      <p:sp>
        <p:nvSpPr>
          <p:cNvPr id="364" name="Rectangle 363">
            <a:extLst>
              <a:ext uri="{FF2B5EF4-FFF2-40B4-BE49-F238E27FC236}">
                <a16:creationId xmlns:a16="http://schemas.microsoft.com/office/drawing/2014/main" id="{1FFA7D63-835A-47DA-A144-0BB79EDA2D54}"/>
              </a:ext>
            </a:extLst>
          </p:cNvPr>
          <p:cNvSpPr/>
          <p:nvPr/>
        </p:nvSpPr>
        <p:spPr>
          <a:xfrm>
            <a:off x="4546838" y="5785768"/>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rgbClr val="595959"/>
                </a:solidFill>
                <a:ea typeface="Verdana" panose="020B0604030504040204" pitchFamily="34" charset="0"/>
              </a:rPr>
              <a:t>High (7.6)</a:t>
            </a:r>
            <a:endParaRPr lang="en-GB" sz="1345" b="1" dirty="0">
              <a:solidFill>
                <a:srgbClr val="595959"/>
              </a:solidFill>
              <a:ea typeface="Verdana" panose="020B0604030504040204" pitchFamily="34" charset="0"/>
            </a:endParaRPr>
          </a:p>
        </p:txBody>
      </p:sp>
      <p:sp>
        <p:nvSpPr>
          <p:cNvPr id="365" name="Rectangle 364">
            <a:extLst>
              <a:ext uri="{FF2B5EF4-FFF2-40B4-BE49-F238E27FC236}">
                <a16:creationId xmlns:a16="http://schemas.microsoft.com/office/drawing/2014/main" id="{D267CDFC-E9C8-4149-927B-137FC2922270}"/>
              </a:ext>
            </a:extLst>
          </p:cNvPr>
          <p:cNvSpPr/>
          <p:nvPr/>
        </p:nvSpPr>
        <p:spPr>
          <a:xfrm>
            <a:off x="4546843" y="5801872"/>
            <a:ext cx="1523349" cy="353231"/>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66" name="Rectangle 365">
            <a:extLst>
              <a:ext uri="{FF2B5EF4-FFF2-40B4-BE49-F238E27FC236}">
                <a16:creationId xmlns:a16="http://schemas.microsoft.com/office/drawing/2014/main" id="{6EF32B00-DE58-4EEC-975C-02F58996AD4B}"/>
              </a:ext>
            </a:extLst>
          </p:cNvPr>
          <p:cNvSpPr/>
          <p:nvPr/>
        </p:nvSpPr>
        <p:spPr>
          <a:xfrm>
            <a:off x="4546844" y="5785768"/>
            <a:ext cx="1523349"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rgbClr val="FFFFFF"/>
                </a:solidFill>
                <a:ea typeface="Verdana" panose="020B0604030504040204" pitchFamily="34" charset="0"/>
              </a:rPr>
              <a:t>High (7.5)</a:t>
            </a:r>
            <a:endParaRPr lang="en-GB" sz="1345" b="1" dirty="0">
              <a:solidFill>
                <a:srgbClr val="FFFFFF"/>
              </a:solidFill>
              <a:ea typeface="Verdana" panose="020B0604030504040204" pitchFamily="34" charset="0"/>
            </a:endParaRPr>
          </a:p>
        </p:txBody>
      </p:sp>
      <p:sp>
        <p:nvSpPr>
          <p:cNvPr id="367" name="Rectangle 366">
            <a:extLst>
              <a:ext uri="{FF2B5EF4-FFF2-40B4-BE49-F238E27FC236}">
                <a16:creationId xmlns:a16="http://schemas.microsoft.com/office/drawing/2014/main" id="{F1A43A52-9440-4D38-BDE9-8EEF87A9D8A4}"/>
              </a:ext>
            </a:extLst>
          </p:cNvPr>
          <p:cNvSpPr/>
          <p:nvPr/>
        </p:nvSpPr>
        <p:spPr>
          <a:xfrm>
            <a:off x="4546839" y="6205140"/>
            <a:ext cx="152334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rgbClr val="595959"/>
                </a:solidFill>
                <a:ea typeface="Verdana" panose="020B0604030504040204" pitchFamily="34" charset="0"/>
              </a:rPr>
              <a:t>High (7.6)</a:t>
            </a:r>
            <a:endParaRPr lang="en-GB" sz="1345" b="1" dirty="0">
              <a:solidFill>
                <a:srgbClr val="595959"/>
              </a:solidFill>
              <a:ea typeface="Verdana" panose="020B0604030504040204" pitchFamily="34" charset="0"/>
            </a:endParaRPr>
          </a:p>
        </p:txBody>
      </p:sp>
      <p:sp>
        <p:nvSpPr>
          <p:cNvPr id="368" name="Rectangle 367">
            <a:extLst>
              <a:ext uri="{FF2B5EF4-FFF2-40B4-BE49-F238E27FC236}">
                <a16:creationId xmlns:a16="http://schemas.microsoft.com/office/drawing/2014/main" id="{3E0A9AC5-8911-4A24-B4F8-BAEE8B70FEE6}"/>
              </a:ext>
            </a:extLst>
          </p:cNvPr>
          <p:cNvSpPr/>
          <p:nvPr/>
        </p:nvSpPr>
        <p:spPr>
          <a:xfrm>
            <a:off x="4546843" y="6221244"/>
            <a:ext cx="1523349" cy="353231"/>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69" name="Rectangle 368">
            <a:extLst>
              <a:ext uri="{FF2B5EF4-FFF2-40B4-BE49-F238E27FC236}">
                <a16:creationId xmlns:a16="http://schemas.microsoft.com/office/drawing/2014/main" id="{73B1B859-0EA6-470F-8084-8A05E8064F21}"/>
              </a:ext>
            </a:extLst>
          </p:cNvPr>
          <p:cNvSpPr/>
          <p:nvPr/>
        </p:nvSpPr>
        <p:spPr>
          <a:xfrm>
            <a:off x="4546845" y="6205140"/>
            <a:ext cx="1523349"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 (7.5)</a:t>
            </a:r>
            <a:endParaRPr lang="en-GB" sz="1345" b="1" dirty="0">
              <a:solidFill>
                <a:schemeClr val="bg1"/>
              </a:solidFill>
              <a:ea typeface="Verdana" panose="020B0604030504040204" pitchFamily="34" charset="0"/>
            </a:endParaRPr>
          </a:p>
        </p:txBody>
      </p:sp>
      <p:sp>
        <p:nvSpPr>
          <p:cNvPr id="370" name="Rectangle 369">
            <a:extLst>
              <a:ext uri="{FF2B5EF4-FFF2-40B4-BE49-F238E27FC236}">
                <a16:creationId xmlns:a16="http://schemas.microsoft.com/office/drawing/2014/main" id="{FEDC9491-6C7D-4357-A566-05451C32B40C}"/>
              </a:ext>
            </a:extLst>
          </p:cNvPr>
          <p:cNvSpPr/>
          <p:nvPr/>
        </p:nvSpPr>
        <p:spPr>
          <a:xfrm>
            <a:off x="4546849" y="655557"/>
            <a:ext cx="1523908" cy="873511"/>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nchorCtr="0"/>
          <a:lstStyle/>
          <a:p>
            <a:pPr algn="ctr" defTabSz="883361">
              <a:lnSpc>
                <a:spcPct val="114000"/>
              </a:lnSpc>
            </a:pPr>
            <a:r>
              <a:rPr lang="en-US" sz="1345" b="1" dirty="0">
                <a:solidFill>
                  <a:schemeClr val="bg1"/>
                </a:solidFill>
              </a:rPr>
              <a:t>Competence with technology</a:t>
            </a:r>
            <a:endParaRPr lang="en-GB" sz="1345" b="1" dirty="0">
              <a:solidFill>
                <a:schemeClr val="bg1"/>
              </a:solidFill>
            </a:endParaRPr>
          </a:p>
        </p:txBody>
      </p:sp>
      <p:sp>
        <p:nvSpPr>
          <p:cNvPr id="371" name="Rectangle 370">
            <a:extLst>
              <a:ext uri="{FF2B5EF4-FFF2-40B4-BE49-F238E27FC236}">
                <a16:creationId xmlns:a16="http://schemas.microsoft.com/office/drawing/2014/main" id="{BE7C2E89-9C06-4CB9-A6E1-DD2BC749C680}"/>
              </a:ext>
            </a:extLst>
          </p:cNvPr>
          <p:cNvSpPr/>
          <p:nvPr/>
        </p:nvSpPr>
        <p:spPr>
          <a:xfrm>
            <a:off x="7508188" y="1988999"/>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72" name="Rectangle 371">
            <a:extLst>
              <a:ext uri="{FF2B5EF4-FFF2-40B4-BE49-F238E27FC236}">
                <a16:creationId xmlns:a16="http://schemas.microsoft.com/office/drawing/2014/main" id="{3E7326F5-6683-4D29-AD86-0D907D2C7AE6}"/>
              </a:ext>
            </a:extLst>
          </p:cNvPr>
          <p:cNvSpPr/>
          <p:nvPr/>
        </p:nvSpPr>
        <p:spPr>
          <a:xfrm>
            <a:off x="7508188" y="1988999"/>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a:t>
            </a:r>
            <a:endParaRPr lang="en-GB" sz="1345" b="1" dirty="0">
              <a:solidFill>
                <a:schemeClr val="tx1"/>
              </a:solidFill>
              <a:ea typeface="Verdana" panose="020B0604030504040204" pitchFamily="34" charset="0"/>
            </a:endParaRPr>
          </a:p>
        </p:txBody>
      </p:sp>
      <p:sp>
        <p:nvSpPr>
          <p:cNvPr id="373" name="Rectangle 372">
            <a:extLst>
              <a:ext uri="{FF2B5EF4-FFF2-40B4-BE49-F238E27FC236}">
                <a16:creationId xmlns:a16="http://schemas.microsoft.com/office/drawing/2014/main" id="{D9AA12D0-D4B9-49E5-9B8E-75A0BAEC8441}"/>
              </a:ext>
            </a:extLst>
          </p:cNvPr>
          <p:cNvSpPr/>
          <p:nvPr/>
        </p:nvSpPr>
        <p:spPr>
          <a:xfrm>
            <a:off x="7508187" y="2410729"/>
            <a:ext cx="1301907"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a:t>
            </a:r>
            <a:endParaRPr lang="en-GB" sz="1345" b="1" dirty="0">
              <a:solidFill>
                <a:schemeClr val="tx1"/>
              </a:solidFill>
              <a:ea typeface="Verdana" panose="020B0604030504040204" pitchFamily="34" charset="0"/>
            </a:endParaRPr>
          </a:p>
        </p:txBody>
      </p:sp>
      <p:sp>
        <p:nvSpPr>
          <p:cNvPr id="374" name="Rectangle 373">
            <a:extLst>
              <a:ext uri="{FF2B5EF4-FFF2-40B4-BE49-F238E27FC236}">
                <a16:creationId xmlns:a16="http://schemas.microsoft.com/office/drawing/2014/main" id="{2050ADEB-7604-47C1-B06D-C60D279E1C47}"/>
              </a:ext>
            </a:extLst>
          </p:cNvPr>
          <p:cNvSpPr/>
          <p:nvPr/>
        </p:nvSpPr>
        <p:spPr>
          <a:xfrm>
            <a:off x="7508188" y="2832461"/>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75" name="Rectangle 374">
            <a:extLst>
              <a:ext uri="{FF2B5EF4-FFF2-40B4-BE49-F238E27FC236}">
                <a16:creationId xmlns:a16="http://schemas.microsoft.com/office/drawing/2014/main" id="{CEFF8541-E229-41DC-A751-A8DD0EA273A6}"/>
              </a:ext>
            </a:extLst>
          </p:cNvPr>
          <p:cNvSpPr/>
          <p:nvPr/>
        </p:nvSpPr>
        <p:spPr>
          <a:xfrm>
            <a:off x="7508188" y="2832461"/>
            <a:ext cx="1301907"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376" name="Rectangle 375">
            <a:extLst>
              <a:ext uri="{FF2B5EF4-FFF2-40B4-BE49-F238E27FC236}">
                <a16:creationId xmlns:a16="http://schemas.microsoft.com/office/drawing/2014/main" id="{9E027BE3-9DBA-4E3E-8BFE-FCFD1DBFA0B4}"/>
              </a:ext>
            </a:extLst>
          </p:cNvPr>
          <p:cNvSpPr/>
          <p:nvPr/>
        </p:nvSpPr>
        <p:spPr>
          <a:xfrm>
            <a:off x="7508188" y="3254193"/>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77" name="Rectangle 376">
            <a:extLst>
              <a:ext uri="{FF2B5EF4-FFF2-40B4-BE49-F238E27FC236}">
                <a16:creationId xmlns:a16="http://schemas.microsoft.com/office/drawing/2014/main" id="{467248B6-C9B1-4109-91AA-483A4775AD20}"/>
              </a:ext>
            </a:extLst>
          </p:cNvPr>
          <p:cNvSpPr/>
          <p:nvPr/>
        </p:nvSpPr>
        <p:spPr>
          <a:xfrm>
            <a:off x="7508188" y="3254193"/>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a:t>
            </a:r>
            <a:endParaRPr lang="en-GB" sz="1345" b="1" dirty="0">
              <a:solidFill>
                <a:schemeClr val="tx1"/>
              </a:solidFill>
              <a:ea typeface="Verdana" panose="020B0604030504040204" pitchFamily="34" charset="0"/>
            </a:endParaRPr>
          </a:p>
        </p:txBody>
      </p:sp>
      <p:sp>
        <p:nvSpPr>
          <p:cNvPr id="378" name="Rectangle 377">
            <a:extLst>
              <a:ext uri="{FF2B5EF4-FFF2-40B4-BE49-F238E27FC236}">
                <a16:creationId xmlns:a16="http://schemas.microsoft.com/office/drawing/2014/main" id="{93820A2D-9AE4-4EF4-9F19-669CBDA9CDDB}"/>
              </a:ext>
            </a:extLst>
          </p:cNvPr>
          <p:cNvSpPr/>
          <p:nvPr/>
        </p:nvSpPr>
        <p:spPr>
          <a:xfrm>
            <a:off x="7508185" y="3675923"/>
            <a:ext cx="1301907" cy="36933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Very high</a:t>
            </a:r>
            <a:endParaRPr lang="en-GB" sz="1345" b="1" dirty="0">
              <a:solidFill>
                <a:schemeClr val="bg1"/>
              </a:solidFill>
              <a:ea typeface="Verdana" panose="020B0604030504040204" pitchFamily="34" charset="0"/>
            </a:endParaRPr>
          </a:p>
        </p:txBody>
      </p:sp>
      <p:sp>
        <p:nvSpPr>
          <p:cNvPr id="379" name="Rectangle 378">
            <a:extLst>
              <a:ext uri="{FF2B5EF4-FFF2-40B4-BE49-F238E27FC236}">
                <a16:creationId xmlns:a16="http://schemas.microsoft.com/office/drawing/2014/main" id="{3AFD6E67-4826-4C0D-97DD-E5B295969FC6}"/>
              </a:ext>
            </a:extLst>
          </p:cNvPr>
          <p:cNvSpPr/>
          <p:nvPr/>
        </p:nvSpPr>
        <p:spPr>
          <a:xfrm>
            <a:off x="7508188" y="4097656"/>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80" name="Rectangle 379">
            <a:extLst>
              <a:ext uri="{FF2B5EF4-FFF2-40B4-BE49-F238E27FC236}">
                <a16:creationId xmlns:a16="http://schemas.microsoft.com/office/drawing/2014/main" id="{DEDD5D46-889A-4614-990E-8B0E232C99F4}"/>
              </a:ext>
            </a:extLst>
          </p:cNvPr>
          <p:cNvSpPr/>
          <p:nvPr/>
        </p:nvSpPr>
        <p:spPr>
          <a:xfrm>
            <a:off x="7508188" y="4097656"/>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a:t>
            </a:r>
            <a:endParaRPr lang="en-GB" sz="1345" b="1" dirty="0">
              <a:solidFill>
                <a:schemeClr val="tx1"/>
              </a:solidFill>
              <a:ea typeface="Verdana" panose="020B0604030504040204" pitchFamily="34" charset="0"/>
            </a:endParaRPr>
          </a:p>
        </p:txBody>
      </p:sp>
      <p:sp>
        <p:nvSpPr>
          <p:cNvPr id="381" name="Rectangle 380">
            <a:extLst>
              <a:ext uri="{FF2B5EF4-FFF2-40B4-BE49-F238E27FC236}">
                <a16:creationId xmlns:a16="http://schemas.microsoft.com/office/drawing/2014/main" id="{B2FC7108-09D8-47BA-A7C0-73E8166D1409}"/>
              </a:ext>
            </a:extLst>
          </p:cNvPr>
          <p:cNvSpPr/>
          <p:nvPr/>
        </p:nvSpPr>
        <p:spPr>
          <a:xfrm>
            <a:off x="7508188" y="4519387"/>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82" name="Rectangle 381">
            <a:extLst>
              <a:ext uri="{FF2B5EF4-FFF2-40B4-BE49-F238E27FC236}">
                <a16:creationId xmlns:a16="http://schemas.microsoft.com/office/drawing/2014/main" id="{382A53F8-3531-467A-8003-DBE87C4B3763}"/>
              </a:ext>
            </a:extLst>
          </p:cNvPr>
          <p:cNvSpPr/>
          <p:nvPr/>
        </p:nvSpPr>
        <p:spPr>
          <a:xfrm>
            <a:off x="7508188" y="4519387"/>
            <a:ext cx="1301907"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383" name="Rectangle 382">
            <a:extLst>
              <a:ext uri="{FF2B5EF4-FFF2-40B4-BE49-F238E27FC236}">
                <a16:creationId xmlns:a16="http://schemas.microsoft.com/office/drawing/2014/main" id="{8D51B958-E91B-4EAF-842D-21C884E0514E}"/>
              </a:ext>
            </a:extLst>
          </p:cNvPr>
          <p:cNvSpPr/>
          <p:nvPr/>
        </p:nvSpPr>
        <p:spPr>
          <a:xfrm>
            <a:off x="7508183" y="4941118"/>
            <a:ext cx="1301907"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a:t>
            </a:r>
            <a:endParaRPr lang="en-GB" sz="1345" b="1" dirty="0">
              <a:solidFill>
                <a:schemeClr val="tx1"/>
              </a:solidFill>
              <a:ea typeface="Verdana" panose="020B0604030504040204" pitchFamily="34" charset="0"/>
            </a:endParaRPr>
          </a:p>
        </p:txBody>
      </p:sp>
      <p:sp>
        <p:nvSpPr>
          <p:cNvPr id="384" name="Rectangle 383">
            <a:extLst>
              <a:ext uri="{FF2B5EF4-FFF2-40B4-BE49-F238E27FC236}">
                <a16:creationId xmlns:a16="http://schemas.microsoft.com/office/drawing/2014/main" id="{C7C4524C-6F39-416B-A3D1-F259A3F671A4}"/>
              </a:ext>
            </a:extLst>
          </p:cNvPr>
          <p:cNvSpPr/>
          <p:nvPr/>
        </p:nvSpPr>
        <p:spPr>
          <a:xfrm>
            <a:off x="7508188" y="5362849"/>
            <a:ext cx="1301907"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85" name="Rectangle 384">
            <a:extLst>
              <a:ext uri="{FF2B5EF4-FFF2-40B4-BE49-F238E27FC236}">
                <a16:creationId xmlns:a16="http://schemas.microsoft.com/office/drawing/2014/main" id="{5E34EEFD-68FD-4F92-9E5B-82A8A874B74D}"/>
              </a:ext>
            </a:extLst>
          </p:cNvPr>
          <p:cNvSpPr/>
          <p:nvPr/>
        </p:nvSpPr>
        <p:spPr>
          <a:xfrm>
            <a:off x="7508188" y="5362849"/>
            <a:ext cx="1301907"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386" name="Rectangle 385">
            <a:extLst>
              <a:ext uri="{FF2B5EF4-FFF2-40B4-BE49-F238E27FC236}">
                <a16:creationId xmlns:a16="http://schemas.microsoft.com/office/drawing/2014/main" id="{970381AB-1947-441A-B566-A047AA024E6A}"/>
              </a:ext>
            </a:extLst>
          </p:cNvPr>
          <p:cNvSpPr/>
          <p:nvPr/>
        </p:nvSpPr>
        <p:spPr>
          <a:xfrm>
            <a:off x="7508184" y="5785768"/>
            <a:ext cx="1301907" cy="36933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Very high</a:t>
            </a:r>
            <a:endParaRPr lang="en-GB" sz="1345" b="1" dirty="0">
              <a:solidFill>
                <a:schemeClr val="bg1"/>
              </a:solidFill>
              <a:ea typeface="Verdana" panose="020B0604030504040204" pitchFamily="34" charset="0"/>
            </a:endParaRPr>
          </a:p>
        </p:txBody>
      </p:sp>
      <p:sp>
        <p:nvSpPr>
          <p:cNvPr id="387" name="Rectangle 386">
            <a:extLst>
              <a:ext uri="{FF2B5EF4-FFF2-40B4-BE49-F238E27FC236}">
                <a16:creationId xmlns:a16="http://schemas.microsoft.com/office/drawing/2014/main" id="{AE96B716-B165-4675-A7D2-1592AA1BBD51}"/>
              </a:ext>
            </a:extLst>
          </p:cNvPr>
          <p:cNvSpPr/>
          <p:nvPr/>
        </p:nvSpPr>
        <p:spPr>
          <a:xfrm>
            <a:off x="7508185" y="6205140"/>
            <a:ext cx="1301907" cy="36933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Very high</a:t>
            </a:r>
            <a:endParaRPr lang="en-GB" sz="1345" b="1" dirty="0">
              <a:solidFill>
                <a:schemeClr val="bg1"/>
              </a:solidFill>
              <a:ea typeface="Verdana" panose="020B0604030504040204" pitchFamily="34" charset="0"/>
            </a:endParaRPr>
          </a:p>
        </p:txBody>
      </p:sp>
      <p:sp>
        <p:nvSpPr>
          <p:cNvPr id="388" name="done">
            <a:extLst>
              <a:ext uri="{FF2B5EF4-FFF2-40B4-BE49-F238E27FC236}">
                <a16:creationId xmlns:a16="http://schemas.microsoft.com/office/drawing/2014/main" id="{D05F8F30-9880-4DA3-94FC-A131C02FC584}"/>
              </a:ext>
            </a:extLst>
          </p:cNvPr>
          <p:cNvSpPr/>
          <p:nvPr/>
        </p:nvSpPr>
        <p:spPr>
          <a:xfrm>
            <a:off x="7508188" y="1567121"/>
            <a:ext cx="1301907"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a:t>
            </a:r>
            <a:endParaRPr lang="en-GB" sz="1345" b="1" dirty="0">
              <a:solidFill>
                <a:schemeClr val="tx1"/>
              </a:solidFill>
              <a:ea typeface="Verdana" panose="020B0604030504040204" pitchFamily="34" charset="0"/>
            </a:endParaRPr>
          </a:p>
        </p:txBody>
      </p:sp>
      <p:sp>
        <p:nvSpPr>
          <p:cNvPr id="389" name="Rectangle 388">
            <a:extLst>
              <a:ext uri="{FF2B5EF4-FFF2-40B4-BE49-F238E27FC236}">
                <a16:creationId xmlns:a16="http://schemas.microsoft.com/office/drawing/2014/main" id="{45E2105D-00FD-48B4-9C62-A69E4A7A9CD7}"/>
              </a:ext>
            </a:extLst>
          </p:cNvPr>
          <p:cNvSpPr/>
          <p:nvPr/>
        </p:nvSpPr>
        <p:spPr>
          <a:xfrm>
            <a:off x="6206280" y="1567121"/>
            <a:ext cx="1301908"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a:t>
            </a:r>
            <a:endParaRPr lang="en-GB" sz="1345" b="1" dirty="0">
              <a:solidFill>
                <a:schemeClr val="tx1"/>
              </a:solidFill>
              <a:ea typeface="Verdana" panose="020B0604030504040204" pitchFamily="34" charset="0"/>
            </a:endParaRPr>
          </a:p>
        </p:txBody>
      </p:sp>
      <p:sp>
        <p:nvSpPr>
          <p:cNvPr id="390" name="Rectangle 389">
            <a:extLst>
              <a:ext uri="{FF2B5EF4-FFF2-40B4-BE49-F238E27FC236}">
                <a16:creationId xmlns:a16="http://schemas.microsoft.com/office/drawing/2014/main" id="{869DF5EC-46FF-478A-BB74-4A39AFBEF787}"/>
              </a:ext>
            </a:extLst>
          </p:cNvPr>
          <p:cNvSpPr/>
          <p:nvPr/>
        </p:nvSpPr>
        <p:spPr>
          <a:xfrm>
            <a:off x="6206280" y="1988999"/>
            <a:ext cx="1301908" cy="36933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Very high</a:t>
            </a:r>
            <a:endParaRPr lang="en-GB" sz="1345" b="1" dirty="0">
              <a:solidFill>
                <a:schemeClr val="bg1"/>
              </a:solidFill>
              <a:ea typeface="Verdana" panose="020B0604030504040204" pitchFamily="34" charset="0"/>
            </a:endParaRPr>
          </a:p>
        </p:txBody>
      </p:sp>
      <p:sp>
        <p:nvSpPr>
          <p:cNvPr id="391" name="Rectangle 390">
            <a:extLst>
              <a:ext uri="{FF2B5EF4-FFF2-40B4-BE49-F238E27FC236}">
                <a16:creationId xmlns:a16="http://schemas.microsoft.com/office/drawing/2014/main" id="{8965E2FF-5EFB-4CE9-A4F9-89CC52223276}"/>
              </a:ext>
            </a:extLst>
          </p:cNvPr>
          <p:cNvSpPr/>
          <p:nvPr/>
        </p:nvSpPr>
        <p:spPr>
          <a:xfrm>
            <a:off x="6206279" y="2410729"/>
            <a:ext cx="1301908"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a:t>
            </a:r>
            <a:endParaRPr lang="en-GB" sz="1345" b="1" dirty="0">
              <a:solidFill>
                <a:schemeClr val="tx1"/>
              </a:solidFill>
              <a:ea typeface="Verdana" panose="020B0604030504040204" pitchFamily="34" charset="0"/>
            </a:endParaRPr>
          </a:p>
        </p:txBody>
      </p:sp>
      <p:sp>
        <p:nvSpPr>
          <p:cNvPr id="392" name="Rectangle 391">
            <a:extLst>
              <a:ext uri="{FF2B5EF4-FFF2-40B4-BE49-F238E27FC236}">
                <a16:creationId xmlns:a16="http://schemas.microsoft.com/office/drawing/2014/main" id="{6AD2416D-EBA3-4237-AF42-DBB449710932}"/>
              </a:ext>
            </a:extLst>
          </p:cNvPr>
          <p:cNvSpPr/>
          <p:nvPr/>
        </p:nvSpPr>
        <p:spPr>
          <a:xfrm>
            <a:off x="6206279" y="2832461"/>
            <a:ext cx="130190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93" name="Rectangle 392">
            <a:extLst>
              <a:ext uri="{FF2B5EF4-FFF2-40B4-BE49-F238E27FC236}">
                <a16:creationId xmlns:a16="http://schemas.microsoft.com/office/drawing/2014/main" id="{0CF5E5CB-9090-4F8C-A892-51C7D89721FD}"/>
              </a:ext>
            </a:extLst>
          </p:cNvPr>
          <p:cNvSpPr/>
          <p:nvPr/>
        </p:nvSpPr>
        <p:spPr>
          <a:xfrm>
            <a:off x="6206279" y="2832461"/>
            <a:ext cx="1301908"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394" name="Rectangle 393">
            <a:extLst>
              <a:ext uri="{FF2B5EF4-FFF2-40B4-BE49-F238E27FC236}">
                <a16:creationId xmlns:a16="http://schemas.microsoft.com/office/drawing/2014/main" id="{AC295795-2AB6-4283-8427-CF4E1BAC39F9}"/>
              </a:ext>
            </a:extLst>
          </p:cNvPr>
          <p:cNvSpPr/>
          <p:nvPr/>
        </p:nvSpPr>
        <p:spPr>
          <a:xfrm>
            <a:off x="6206279" y="3254193"/>
            <a:ext cx="130190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95" name="Rectangle 394">
            <a:extLst>
              <a:ext uri="{FF2B5EF4-FFF2-40B4-BE49-F238E27FC236}">
                <a16:creationId xmlns:a16="http://schemas.microsoft.com/office/drawing/2014/main" id="{38B60A0A-6B7F-475A-BD09-8B60932EFB9F}"/>
              </a:ext>
            </a:extLst>
          </p:cNvPr>
          <p:cNvSpPr/>
          <p:nvPr/>
        </p:nvSpPr>
        <p:spPr>
          <a:xfrm>
            <a:off x="6206279" y="3254193"/>
            <a:ext cx="1301908"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396" name="Rectangle 395">
            <a:extLst>
              <a:ext uri="{FF2B5EF4-FFF2-40B4-BE49-F238E27FC236}">
                <a16:creationId xmlns:a16="http://schemas.microsoft.com/office/drawing/2014/main" id="{9FC18C27-3770-45A6-A079-9B2A1E4E3E61}"/>
              </a:ext>
            </a:extLst>
          </p:cNvPr>
          <p:cNvSpPr/>
          <p:nvPr/>
        </p:nvSpPr>
        <p:spPr>
          <a:xfrm>
            <a:off x="6206278" y="3675923"/>
            <a:ext cx="1301908" cy="36933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Very high</a:t>
            </a:r>
            <a:endParaRPr lang="en-GB" sz="1345" b="1" dirty="0">
              <a:solidFill>
                <a:schemeClr val="bg1"/>
              </a:solidFill>
              <a:ea typeface="Verdana" panose="020B0604030504040204" pitchFamily="34" charset="0"/>
            </a:endParaRPr>
          </a:p>
        </p:txBody>
      </p:sp>
      <p:sp>
        <p:nvSpPr>
          <p:cNvPr id="397" name="Rectangle 396">
            <a:extLst>
              <a:ext uri="{FF2B5EF4-FFF2-40B4-BE49-F238E27FC236}">
                <a16:creationId xmlns:a16="http://schemas.microsoft.com/office/drawing/2014/main" id="{D4CA1A15-1FF3-4594-992E-160ABBACFD88}"/>
              </a:ext>
            </a:extLst>
          </p:cNvPr>
          <p:cNvSpPr/>
          <p:nvPr/>
        </p:nvSpPr>
        <p:spPr>
          <a:xfrm>
            <a:off x="6206279" y="4097656"/>
            <a:ext cx="130190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398" name="Rectangle 397">
            <a:extLst>
              <a:ext uri="{FF2B5EF4-FFF2-40B4-BE49-F238E27FC236}">
                <a16:creationId xmlns:a16="http://schemas.microsoft.com/office/drawing/2014/main" id="{8C76B83E-3987-4E3A-8F1F-0CAC6535A811}"/>
              </a:ext>
            </a:extLst>
          </p:cNvPr>
          <p:cNvSpPr/>
          <p:nvPr/>
        </p:nvSpPr>
        <p:spPr>
          <a:xfrm>
            <a:off x="6206279" y="4097656"/>
            <a:ext cx="1301908"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399" name="Rectangle 398">
            <a:extLst>
              <a:ext uri="{FF2B5EF4-FFF2-40B4-BE49-F238E27FC236}">
                <a16:creationId xmlns:a16="http://schemas.microsoft.com/office/drawing/2014/main" id="{E3F64899-91A7-4FE5-AC15-28982E622E21}"/>
              </a:ext>
            </a:extLst>
          </p:cNvPr>
          <p:cNvSpPr/>
          <p:nvPr/>
        </p:nvSpPr>
        <p:spPr>
          <a:xfrm>
            <a:off x="6206279" y="4519387"/>
            <a:ext cx="130190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00" name="Rectangle 399">
            <a:extLst>
              <a:ext uri="{FF2B5EF4-FFF2-40B4-BE49-F238E27FC236}">
                <a16:creationId xmlns:a16="http://schemas.microsoft.com/office/drawing/2014/main" id="{3CFB7C15-6DA4-43C4-9580-24F8A02E7781}"/>
              </a:ext>
            </a:extLst>
          </p:cNvPr>
          <p:cNvSpPr/>
          <p:nvPr/>
        </p:nvSpPr>
        <p:spPr>
          <a:xfrm>
            <a:off x="6206279" y="4519387"/>
            <a:ext cx="1301908"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01" name="Rectangle 400">
            <a:extLst>
              <a:ext uri="{FF2B5EF4-FFF2-40B4-BE49-F238E27FC236}">
                <a16:creationId xmlns:a16="http://schemas.microsoft.com/office/drawing/2014/main" id="{603675BE-F8C9-438D-9CB2-0B93F520454B}"/>
              </a:ext>
            </a:extLst>
          </p:cNvPr>
          <p:cNvSpPr/>
          <p:nvPr/>
        </p:nvSpPr>
        <p:spPr>
          <a:xfrm>
            <a:off x="6206276" y="4941118"/>
            <a:ext cx="1301908"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a:t>
            </a:r>
            <a:endParaRPr lang="en-GB" sz="1345" b="1" dirty="0">
              <a:solidFill>
                <a:schemeClr val="tx1"/>
              </a:solidFill>
              <a:ea typeface="Verdana" panose="020B0604030504040204" pitchFamily="34" charset="0"/>
            </a:endParaRPr>
          </a:p>
        </p:txBody>
      </p:sp>
      <p:sp>
        <p:nvSpPr>
          <p:cNvPr id="402" name="Rectangle 401">
            <a:extLst>
              <a:ext uri="{FF2B5EF4-FFF2-40B4-BE49-F238E27FC236}">
                <a16:creationId xmlns:a16="http://schemas.microsoft.com/office/drawing/2014/main" id="{BAF428D5-0BDC-4DE7-A0E5-C749EFE2C1D4}"/>
              </a:ext>
            </a:extLst>
          </p:cNvPr>
          <p:cNvSpPr/>
          <p:nvPr/>
        </p:nvSpPr>
        <p:spPr>
          <a:xfrm>
            <a:off x="6206279" y="5362849"/>
            <a:ext cx="130190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03" name="Rectangle 402">
            <a:extLst>
              <a:ext uri="{FF2B5EF4-FFF2-40B4-BE49-F238E27FC236}">
                <a16:creationId xmlns:a16="http://schemas.microsoft.com/office/drawing/2014/main" id="{3577A0C4-4F69-4DCD-8586-2E26967E998D}"/>
              </a:ext>
            </a:extLst>
          </p:cNvPr>
          <p:cNvSpPr/>
          <p:nvPr/>
        </p:nvSpPr>
        <p:spPr>
          <a:xfrm>
            <a:off x="6206279" y="5362849"/>
            <a:ext cx="1301908"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04" name="Rectangle 403">
            <a:extLst>
              <a:ext uri="{FF2B5EF4-FFF2-40B4-BE49-F238E27FC236}">
                <a16:creationId xmlns:a16="http://schemas.microsoft.com/office/drawing/2014/main" id="{1089734D-8B2F-41AD-AB92-DA7776D75E82}"/>
              </a:ext>
            </a:extLst>
          </p:cNvPr>
          <p:cNvSpPr/>
          <p:nvPr/>
        </p:nvSpPr>
        <p:spPr>
          <a:xfrm>
            <a:off x="6206277" y="5785768"/>
            <a:ext cx="1301908" cy="36933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Very high</a:t>
            </a:r>
            <a:endParaRPr lang="en-GB" sz="1345" b="1" dirty="0">
              <a:solidFill>
                <a:schemeClr val="bg1"/>
              </a:solidFill>
              <a:ea typeface="Verdana" panose="020B0604030504040204" pitchFamily="34" charset="0"/>
            </a:endParaRPr>
          </a:p>
        </p:txBody>
      </p:sp>
      <p:sp>
        <p:nvSpPr>
          <p:cNvPr id="405" name="Rectangle 404">
            <a:extLst>
              <a:ext uri="{FF2B5EF4-FFF2-40B4-BE49-F238E27FC236}">
                <a16:creationId xmlns:a16="http://schemas.microsoft.com/office/drawing/2014/main" id="{34551E89-E5E8-41AA-9127-814C2A515DDA}"/>
              </a:ext>
            </a:extLst>
          </p:cNvPr>
          <p:cNvSpPr/>
          <p:nvPr/>
        </p:nvSpPr>
        <p:spPr>
          <a:xfrm>
            <a:off x="6206278" y="6205140"/>
            <a:ext cx="1301908" cy="36933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Very high</a:t>
            </a:r>
            <a:endParaRPr lang="en-GB" sz="1345" b="1" dirty="0">
              <a:solidFill>
                <a:schemeClr val="bg1"/>
              </a:solidFill>
              <a:ea typeface="Verdana" panose="020B0604030504040204" pitchFamily="34" charset="0"/>
            </a:endParaRPr>
          </a:p>
        </p:txBody>
      </p:sp>
      <p:sp>
        <p:nvSpPr>
          <p:cNvPr id="406" name="done">
            <a:extLst>
              <a:ext uri="{FF2B5EF4-FFF2-40B4-BE49-F238E27FC236}">
                <a16:creationId xmlns:a16="http://schemas.microsoft.com/office/drawing/2014/main" id="{81093AB4-57C8-4B7C-AFCE-8EAA1A437489}"/>
              </a:ext>
            </a:extLst>
          </p:cNvPr>
          <p:cNvSpPr/>
          <p:nvPr/>
        </p:nvSpPr>
        <p:spPr>
          <a:xfrm>
            <a:off x="7506710" y="1012059"/>
            <a:ext cx="1304328" cy="516818"/>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defTabSz="883361">
              <a:lnSpc>
                <a:spcPct val="114000"/>
              </a:lnSpc>
            </a:pPr>
            <a:r>
              <a:rPr lang="en-US" sz="1345" b="1" dirty="0">
                <a:solidFill>
                  <a:schemeClr val="bg1"/>
                </a:solidFill>
                <a:ea typeface="Verdana" panose="020B0604030504040204" pitchFamily="34" charset="0"/>
              </a:rPr>
              <a:t>Range of activities</a:t>
            </a:r>
            <a:endParaRPr lang="en-GB" sz="1345" b="1" dirty="0">
              <a:solidFill>
                <a:schemeClr val="bg1"/>
              </a:solidFill>
              <a:ea typeface="Verdana" panose="020B0604030504040204" pitchFamily="34" charset="0"/>
            </a:endParaRPr>
          </a:p>
        </p:txBody>
      </p:sp>
      <p:sp>
        <p:nvSpPr>
          <p:cNvPr id="407" name="Rectangle 406">
            <a:extLst>
              <a:ext uri="{FF2B5EF4-FFF2-40B4-BE49-F238E27FC236}">
                <a16:creationId xmlns:a16="http://schemas.microsoft.com/office/drawing/2014/main" id="{87D1D8E0-9B69-40DA-A435-74BDD03FA50B}"/>
              </a:ext>
            </a:extLst>
          </p:cNvPr>
          <p:cNvSpPr/>
          <p:nvPr/>
        </p:nvSpPr>
        <p:spPr>
          <a:xfrm>
            <a:off x="6206276" y="1012059"/>
            <a:ext cx="1304328" cy="516818"/>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defTabSz="883361">
              <a:lnSpc>
                <a:spcPct val="114000"/>
              </a:lnSpc>
            </a:pPr>
            <a:r>
              <a:rPr lang="en-US" sz="1345" b="1" dirty="0">
                <a:solidFill>
                  <a:schemeClr val="bg1"/>
                </a:solidFill>
                <a:ea typeface="Verdana" panose="020B0604030504040204" pitchFamily="34" charset="0"/>
              </a:rPr>
              <a:t>Frequency of use</a:t>
            </a:r>
            <a:endParaRPr lang="en-GB" sz="1345" b="1" dirty="0">
              <a:solidFill>
                <a:schemeClr val="bg1"/>
              </a:solidFill>
              <a:ea typeface="Verdana" panose="020B0604030504040204" pitchFamily="34" charset="0"/>
            </a:endParaRPr>
          </a:p>
        </p:txBody>
      </p:sp>
      <p:sp>
        <p:nvSpPr>
          <p:cNvPr id="408" name="off">
            <a:extLst>
              <a:ext uri="{FF2B5EF4-FFF2-40B4-BE49-F238E27FC236}">
                <a16:creationId xmlns:a16="http://schemas.microsoft.com/office/drawing/2014/main" id="{72C00211-5687-47E3-A955-F0975EA88940}"/>
              </a:ext>
            </a:extLst>
          </p:cNvPr>
          <p:cNvSpPr/>
          <p:nvPr/>
        </p:nvSpPr>
        <p:spPr>
          <a:xfrm>
            <a:off x="6206277" y="654104"/>
            <a:ext cx="2604761" cy="357955"/>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defTabSz="883361"/>
            <a:r>
              <a:rPr lang="en-US" sz="1345" b="1" dirty="0">
                <a:solidFill>
                  <a:schemeClr val="bg1"/>
                </a:solidFill>
              </a:rPr>
              <a:t>Use of technology</a:t>
            </a:r>
            <a:endParaRPr lang="en-GB" sz="1345" b="1" dirty="0">
              <a:solidFill>
                <a:schemeClr val="bg1"/>
              </a:solidFill>
            </a:endParaRPr>
          </a:p>
        </p:txBody>
      </p:sp>
      <p:cxnSp>
        <p:nvCxnSpPr>
          <p:cNvPr id="409" name="Straight Connector 408">
            <a:extLst>
              <a:ext uri="{FF2B5EF4-FFF2-40B4-BE49-F238E27FC236}">
                <a16:creationId xmlns:a16="http://schemas.microsoft.com/office/drawing/2014/main" id="{F05771AF-BA7A-43F5-B654-CF14DAE79617}"/>
              </a:ext>
            </a:extLst>
          </p:cNvPr>
          <p:cNvCxnSpPr/>
          <p:nvPr/>
        </p:nvCxnSpPr>
        <p:spPr>
          <a:xfrm>
            <a:off x="6206276" y="1012059"/>
            <a:ext cx="2604762" cy="0"/>
          </a:xfrm>
          <a:prstGeom prst="line">
            <a:avLst/>
          </a:prstGeom>
          <a:ln w="14636">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1D001E38-1AA1-4D34-9B81-557D5FA3516F}"/>
              </a:ext>
            </a:extLst>
          </p:cNvPr>
          <p:cNvCxnSpPr>
            <a:cxnSpLocks/>
          </p:cNvCxnSpPr>
          <p:nvPr/>
        </p:nvCxnSpPr>
        <p:spPr>
          <a:xfrm>
            <a:off x="7508433" y="1012059"/>
            <a:ext cx="0" cy="516818"/>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1" name="Group 410">
            <a:extLst>
              <a:ext uri="{FF2B5EF4-FFF2-40B4-BE49-F238E27FC236}">
                <a16:creationId xmlns:a16="http://schemas.microsoft.com/office/drawing/2014/main" id="{594E18D3-99F0-4EFC-B3BF-A289D97AF32B}"/>
              </a:ext>
            </a:extLst>
          </p:cNvPr>
          <p:cNvGrpSpPr/>
          <p:nvPr/>
        </p:nvGrpSpPr>
        <p:grpSpPr>
          <a:xfrm>
            <a:off x="7508188" y="1567792"/>
            <a:ext cx="0" cy="5006683"/>
            <a:chOff x="10789529" y="1779730"/>
            <a:chExt cx="0" cy="5231260"/>
          </a:xfrm>
        </p:grpSpPr>
        <p:cxnSp>
          <p:nvCxnSpPr>
            <p:cNvPr id="547" name="Straight Connector 546">
              <a:extLst>
                <a:ext uri="{FF2B5EF4-FFF2-40B4-BE49-F238E27FC236}">
                  <a16:creationId xmlns:a16="http://schemas.microsoft.com/office/drawing/2014/main" id="{D921001A-C9AD-44CD-AE7A-1A97E5E9422A}"/>
                </a:ext>
              </a:extLst>
            </p:cNvPr>
            <p:cNvCxnSpPr>
              <a:cxnSpLocks/>
            </p:cNvCxnSpPr>
            <p:nvPr/>
          </p:nvCxnSpPr>
          <p:spPr>
            <a:xfrm>
              <a:off x="10789529" y="1779730"/>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70C75F45-B193-498E-8D62-69911C61E0AB}"/>
                </a:ext>
              </a:extLst>
            </p:cNvPr>
            <p:cNvCxnSpPr>
              <a:cxnSpLocks/>
            </p:cNvCxnSpPr>
            <p:nvPr/>
          </p:nvCxnSpPr>
          <p:spPr>
            <a:xfrm>
              <a:off x="10789529" y="2220281"/>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6D7468D2-5C91-442C-A6E2-9CDE254F98E5}"/>
                </a:ext>
              </a:extLst>
            </p:cNvPr>
            <p:cNvCxnSpPr>
              <a:cxnSpLocks/>
            </p:cNvCxnSpPr>
            <p:nvPr/>
          </p:nvCxnSpPr>
          <p:spPr>
            <a:xfrm>
              <a:off x="10789529" y="2660832"/>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E781E944-CC74-47B8-92DA-08B1095FCAC9}"/>
                </a:ext>
              </a:extLst>
            </p:cNvPr>
            <p:cNvCxnSpPr>
              <a:cxnSpLocks/>
            </p:cNvCxnSpPr>
            <p:nvPr/>
          </p:nvCxnSpPr>
          <p:spPr>
            <a:xfrm>
              <a:off x="10789529" y="3101383"/>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D412B91B-A339-4F82-AC48-749FD93E3664}"/>
                </a:ext>
              </a:extLst>
            </p:cNvPr>
            <p:cNvCxnSpPr>
              <a:cxnSpLocks/>
            </p:cNvCxnSpPr>
            <p:nvPr/>
          </p:nvCxnSpPr>
          <p:spPr>
            <a:xfrm>
              <a:off x="10789529" y="3541934"/>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F2CEA877-9876-488B-90ED-37B74981BD3E}"/>
                </a:ext>
              </a:extLst>
            </p:cNvPr>
            <p:cNvCxnSpPr>
              <a:cxnSpLocks/>
            </p:cNvCxnSpPr>
            <p:nvPr/>
          </p:nvCxnSpPr>
          <p:spPr>
            <a:xfrm>
              <a:off x="10789529" y="3982485"/>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1E2B41F-DA15-4F7F-AA74-56B5F1804BD2}"/>
                </a:ext>
              </a:extLst>
            </p:cNvPr>
            <p:cNvCxnSpPr>
              <a:cxnSpLocks/>
            </p:cNvCxnSpPr>
            <p:nvPr/>
          </p:nvCxnSpPr>
          <p:spPr>
            <a:xfrm>
              <a:off x="10789529" y="4423036"/>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0659FC72-EAF9-4A8E-B05D-920414034361}"/>
                </a:ext>
              </a:extLst>
            </p:cNvPr>
            <p:cNvCxnSpPr>
              <a:cxnSpLocks/>
            </p:cNvCxnSpPr>
            <p:nvPr/>
          </p:nvCxnSpPr>
          <p:spPr>
            <a:xfrm>
              <a:off x="10789529" y="4863587"/>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541B8E3-ADC7-441B-9751-2B1F1C054785}"/>
                </a:ext>
              </a:extLst>
            </p:cNvPr>
            <p:cNvCxnSpPr>
              <a:cxnSpLocks/>
            </p:cNvCxnSpPr>
            <p:nvPr/>
          </p:nvCxnSpPr>
          <p:spPr>
            <a:xfrm>
              <a:off x="10789529" y="5304138"/>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DBD4A1BA-2804-4D90-97BD-1C3EF66A415E}"/>
                </a:ext>
              </a:extLst>
            </p:cNvPr>
            <p:cNvCxnSpPr>
              <a:cxnSpLocks/>
            </p:cNvCxnSpPr>
            <p:nvPr/>
          </p:nvCxnSpPr>
          <p:spPr>
            <a:xfrm>
              <a:off x="10789529" y="5744689"/>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F2EC03BE-40FB-49CA-AA8F-6669DE535060}"/>
                </a:ext>
              </a:extLst>
            </p:cNvPr>
            <p:cNvCxnSpPr>
              <a:cxnSpLocks/>
            </p:cNvCxnSpPr>
            <p:nvPr/>
          </p:nvCxnSpPr>
          <p:spPr>
            <a:xfrm>
              <a:off x="10789529" y="6185240"/>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9FDCE073-063D-4CE6-A56F-FCDC0E92D167}"/>
                </a:ext>
              </a:extLst>
            </p:cNvPr>
            <p:cNvCxnSpPr>
              <a:cxnSpLocks/>
            </p:cNvCxnSpPr>
            <p:nvPr/>
          </p:nvCxnSpPr>
          <p:spPr>
            <a:xfrm>
              <a:off x="10789529" y="6625790"/>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2" name="done">
            <a:extLst>
              <a:ext uri="{FF2B5EF4-FFF2-40B4-BE49-F238E27FC236}">
                <a16:creationId xmlns:a16="http://schemas.microsoft.com/office/drawing/2014/main" id="{AADDCBDB-60E1-41D9-A5C9-6FE69180C829}"/>
              </a:ext>
            </a:extLst>
          </p:cNvPr>
          <p:cNvSpPr/>
          <p:nvPr/>
        </p:nvSpPr>
        <p:spPr>
          <a:xfrm>
            <a:off x="10249411" y="1567121"/>
            <a:ext cx="1301909"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a:t>
            </a:r>
            <a:endParaRPr lang="en-GB" sz="1345" b="1" dirty="0">
              <a:solidFill>
                <a:schemeClr val="tx1"/>
              </a:solidFill>
              <a:ea typeface="Verdana" panose="020B0604030504040204" pitchFamily="34" charset="0"/>
            </a:endParaRPr>
          </a:p>
        </p:txBody>
      </p:sp>
      <p:sp>
        <p:nvSpPr>
          <p:cNvPr id="413" name="Rectangle 412">
            <a:extLst>
              <a:ext uri="{FF2B5EF4-FFF2-40B4-BE49-F238E27FC236}">
                <a16:creationId xmlns:a16="http://schemas.microsoft.com/office/drawing/2014/main" id="{D7CB47E6-7BFD-42F2-AB0A-9577B5CA146D}"/>
              </a:ext>
            </a:extLst>
          </p:cNvPr>
          <p:cNvSpPr/>
          <p:nvPr/>
        </p:nvSpPr>
        <p:spPr>
          <a:xfrm>
            <a:off x="10249411" y="1988999"/>
            <a:ext cx="1301909"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14" name="Rectangle 413">
            <a:extLst>
              <a:ext uri="{FF2B5EF4-FFF2-40B4-BE49-F238E27FC236}">
                <a16:creationId xmlns:a16="http://schemas.microsoft.com/office/drawing/2014/main" id="{C982F9A5-FDD1-46EA-93F9-1507300B0901}"/>
              </a:ext>
            </a:extLst>
          </p:cNvPr>
          <p:cNvSpPr/>
          <p:nvPr/>
        </p:nvSpPr>
        <p:spPr>
          <a:xfrm>
            <a:off x="10249410" y="2410729"/>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15" name="Rectangle 414">
            <a:extLst>
              <a:ext uri="{FF2B5EF4-FFF2-40B4-BE49-F238E27FC236}">
                <a16:creationId xmlns:a16="http://schemas.microsoft.com/office/drawing/2014/main" id="{F89B4E01-D2FA-4237-8D82-605473F60B7E}"/>
              </a:ext>
            </a:extLst>
          </p:cNvPr>
          <p:cNvSpPr/>
          <p:nvPr/>
        </p:nvSpPr>
        <p:spPr>
          <a:xfrm>
            <a:off x="10249410" y="2410729"/>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a:t>
            </a:r>
            <a:endParaRPr lang="en-GB" sz="1345" b="1" dirty="0">
              <a:solidFill>
                <a:schemeClr val="tx1"/>
              </a:solidFill>
              <a:ea typeface="Verdana" panose="020B0604030504040204" pitchFamily="34" charset="0"/>
            </a:endParaRPr>
          </a:p>
        </p:txBody>
      </p:sp>
      <p:sp>
        <p:nvSpPr>
          <p:cNvPr id="416" name="Rectangle 415">
            <a:extLst>
              <a:ext uri="{FF2B5EF4-FFF2-40B4-BE49-F238E27FC236}">
                <a16:creationId xmlns:a16="http://schemas.microsoft.com/office/drawing/2014/main" id="{81164429-2E73-4FDA-AE8C-7186D5E0E434}"/>
              </a:ext>
            </a:extLst>
          </p:cNvPr>
          <p:cNvSpPr/>
          <p:nvPr/>
        </p:nvSpPr>
        <p:spPr>
          <a:xfrm>
            <a:off x="10249410" y="2832461"/>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17" name="Rectangle 416">
            <a:extLst>
              <a:ext uri="{FF2B5EF4-FFF2-40B4-BE49-F238E27FC236}">
                <a16:creationId xmlns:a16="http://schemas.microsoft.com/office/drawing/2014/main" id="{77BCE296-5881-45BD-9DA9-53F7EC9C0C4F}"/>
              </a:ext>
            </a:extLst>
          </p:cNvPr>
          <p:cNvSpPr/>
          <p:nvPr/>
        </p:nvSpPr>
        <p:spPr>
          <a:xfrm>
            <a:off x="10249410" y="2832461"/>
            <a:ext cx="1301909"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18" name="Rectangle 417">
            <a:extLst>
              <a:ext uri="{FF2B5EF4-FFF2-40B4-BE49-F238E27FC236}">
                <a16:creationId xmlns:a16="http://schemas.microsoft.com/office/drawing/2014/main" id="{1ABD9A85-F52D-4313-A793-554DDA7D33E0}"/>
              </a:ext>
            </a:extLst>
          </p:cNvPr>
          <p:cNvSpPr/>
          <p:nvPr/>
        </p:nvSpPr>
        <p:spPr>
          <a:xfrm>
            <a:off x="10249410" y="3254193"/>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19" name="Rectangle 418">
            <a:extLst>
              <a:ext uri="{FF2B5EF4-FFF2-40B4-BE49-F238E27FC236}">
                <a16:creationId xmlns:a16="http://schemas.microsoft.com/office/drawing/2014/main" id="{B98B9C0E-CBB0-4586-8E44-5AEF9C6D7660}"/>
              </a:ext>
            </a:extLst>
          </p:cNvPr>
          <p:cNvSpPr/>
          <p:nvPr/>
        </p:nvSpPr>
        <p:spPr>
          <a:xfrm>
            <a:off x="10249410" y="3254193"/>
            <a:ext cx="1301909"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20" name="Rectangle 419">
            <a:extLst>
              <a:ext uri="{FF2B5EF4-FFF2-40B4-BE49-F238E27FC236}">
                <a16:creationId xmlns:a16="http://schemas.microsoft.com/office/drawing/2014/main" id="{45FE87E2-A975-40FD-A4CA-D64716B3175B}"/>
              </a:ext>
            </a:extLst>
          </p:cNvPr>
          <p:cNvSpPr/>
          <p:nvPr/>
        </p:nvSpPr>
        <p:spPr>
          <a:xfrm>
            <a:off x="10249410" y="3675923"/>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21" name="Rectangle 420">
            <a:extLst>
              <a:ext uri="{FF2B5EF4-FFF2-40B4-BE49-F238E27FC236}">
                <a16:creationId xmlns:a16="http://schemas.microsoft.com/office/drawing/2014/main" id="{9EE80D72-EE8D-488E-A106-A11111435352}"/>
              </a:ext>
            </a:extLst>
          </p:cNvPr>
          <p:cNvSpPr/>
          <p:nvPr/>
        </p:nvSpPr>
        <p:spPr>
          <a:xfrm>
            <a:off x="10249410" y="3675923"/>
            <a:ext cx="1301909"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22" name="Rectangle 421">
            <a:extLst>
              <a:ext uri="{FF2B5EF4-FFF2-40B4-BE49-F238E27FC236}">
                <a16:creationId xmlns:a16="http://schemas.microsoft.com/office/drawing/2014/main" id="{6313FB4F-CFA4-4ABA-9084-0D02B37DD5BC}"/>
              </a:ext>
            </a:extLst>
          </p:cNvPr>
          <p:cNvSpPr/>
          <p:nvPr/>
        </p:nvSpPr>
        <p:spPr>
          <a:xfrm>
            <a:off x="10249410" y="4097656"/>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23" name="Rectangle 422">
            <a:extLst>
              <a:ext uri="{FF2B5EF4-FFF2-40B4-BE49-F238E27FC236}">
                <a16:creationId xmlns:a16="http://schemas.microsoft.com/office/drawing/2014/main" id="{F6E3EAFA-D3A7-44F9-B2D1-5D420C235E6A}"/>
              </a:ext>
            </a:extLst>
          </p:cNvPr>
          <p:cNvSpPr/>
          <p:nvPr/>
        </p:nvSpPr>
        <p:spPr>
          <a:xfrm>
            <a:off x="10249410" y="4097656"/>
            <a:ext cx="1301909"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24" name="Rectangle 423">
            <a:extLst>
              <a:ext uri="{FF2B5EF4-FFF2-40B4-BE49-F238E27FC236}">
                <a16:creationId xmlns:a16="http://schemas.microsoft.com/office/drawing/2014/main" id="{6975C2D8-5934-4F8C-BC33-E10C822E65F1}"/>
              </a:ext>
            </a:extLst>
          </p:cNvPr>
          <p:cNvSpPr/>
          <p:nvPr/>
        </p:nvSpPr>
        <p:spPr>
          <a:xfrm>
            <a:off x="10249410" y="4519387"/>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25" name="Rectangle 424">
            <a:extLst>
              <a:ext uri="{FF2B5EF4-FFF2-40B4-BE49-F238E27FC236}">
                <a16:creationId xmlns:a16="http://schemas.microsoft.com/office/drawing/2014/main" id="{3825DCBD-3487-4850-84B4-F9863288BA0C}"/>
              </a:ext>
            </a:extLst>
          </p:cNvPr>
          <p:cNvSpPr/>
          <p:nvPr/>
        </p:nvSpPr>
        <p:spPr>
          <a:xfrm>
            <a:off x="10249410" y="4519387"/>
            <a:ext cx="1301909"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26" name="Rectangle 425">
            <a:extLst>
              <a:ext uri="{FF2B5EF4-FFF2-40B4-BE49-F238E27FC236}">
                <a16:creationId xmlns:a16="http://schemas.microsoft.com/office/drawing/2014/main" id="{C6FAD3E7-B8B6-4A0A-9ADC-7B5C8D599EE7}"/>
              </a:ext>
            </a:extLst>
          </p:cNvPr>
          <p:cNvSpPr/>
          <p:nvPr/>
        </p:nvSpPr>
        <p:spPr>
          <a:xfrm>
            <a:off x="10249410" y="4941118"/>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27" name="Rectangle 426">
            <a:extLst>
              <a:ext uri="{FF2B5EF4-FFF2-40B4-BE49-F238E27FC236}">
                <a16:creationId xmlns:a16="http://schemas.microsoft.com/office/drawing/2014/main" id="{BA0A2BAD-D734-4C77-A417-F6D86CA9A862}"/>
              </a:ext>
            </a:extLst>
          </p:cNvPr>
          <p:cNvSpPr/>
          <p:nvPr/>
        </p:nvSpPr>
        <p:spPr>
          <a:xfrm>
            <a:off x="10249410" y="4941118"/>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a:t>
            </a:r>
            <a:endParaRPr lang="en-GB" sz="1345" b="1" dirty="0">
              <a:solidFill>
                <a:schemeClr val="tx1"/>
              </a:solidFill>
              <a:ea typeface="Verdana" panose="020B0604030504040204" pitchFamily="34" charset="0"/>
            </a:endParaRPr>
          </a:p>
        </p:txBody>
      </p:sp>
      <p:sp>
        <p:nvSpPr>
          <p:cNvPr id="428" name="Rectangle 427">
            <a:extLst>
              <a:ext uri="{FF2B5EF4-FFF2-40B4-BE49-F238E27FC236}">
                <a16:creationId xmlns:a16="http://schemas.microsoft.com/office/drawing/2014/main" id="{96C7D8B5-B813-4584-9DCA-99B7C29AE8C1}"/>
              </a:ext>
            </a:extLst>
          </p:cNvPr>
          <p:cNvSpPr/>
          <p:nvPr/>
        </p:nvSpPr>
        <p:spPr>
          <a:xfrm>
            <a:off x="10249410" y="5362849"/>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29" name="Rectangle 428">
            <a:extLst>
              <a:ext uri="{FF2B5EF4-FFF2-40B4-BE49-F238E27FC236}">
                <a16:creationId xmlns:a16="http://schemas.microsoft.com/office/drawing/2014/main" id="{1467629A-C173-4AA4-B723-E46E54C4CB1C}"/>
              </a:ext>
            </a:extLst>
          </p:cNvPr>
          <p:cNvSpPr/>
          <p:nvPr/>
        </p:nvSpPr>
        <p:spPr>
          <a:xfrm>
            <a:off x="10249410" y="5362849"/>
            <a:ext cx="1301909"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30" name="Rectangle 429">
            <a:extLst>
              <a:ext uri="{FF2B5EF4-FFF2-40B4-BE49-F238E27FC236}">
                <a16:creationId xmlns:a16="http://schemas.microsoft.com/office/drawing/2014/main" id="{7D200E92-D055-4309-A6F3-38C111EB0DEB}"/>
              </a:ext>
            </a:extLst>
          </p:cNvPr>
          <p:cNvSpPr/>
          <p:nvPr/>
        </p:nvSpPr>
        <p:spPr>
          <a:xfrm>
            <a:off x="10249410" y="5785768"/>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31" name="Rectangle 430">
            <a:extLst>
              <a:ext uri="{FF2B5EF4-FFF2-40B4-BE49-F238E27FC236}">
                <a16:creationId xmlns:a16="http://schemas.microsoft.com/office/drawing/2014/main" id="{7EF946C2-1537-42FC-AC73-7204C0D439BE}"/>
              </a:ext>
            </a:extLst>
          </p:cNvPr>
          <p:cNvSpPr/>
          <p:nvPr/>
        </p:nvSpPr>
        <p:spPr>
          <a:xfrm>
            <a:off x="10249410" y="5785768"/>
            <a:ext cx="1301909"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a:t>
            </a:r>
            <a:endParaRPr lang="en-GB" sz="1345" b="1" dirty="0">
              <a:solidFill>
                <a:schemeClr val="tx1"/>
              </a:solidFill>
              <a:ea typeface="Verdana" panose="020B0604030504040204" pitchFamily="34" charset="0"/>
            </a:endParaRPr>
          </a:p>
        </p:txBody>
      </p:sp>
      <p:sp>
        <p:nvSpPr>
          <p:cNvPr id="432" name="Rectangle 431">
            <a:extLst>
              <a:ext uri="{FF2B5EF4-FFF2-40B4-BE49-F238E27FC236}">
                <a16:creationId xmlns:a16="http://schemas.microsoft.com/office/drawing/2014/main" id="{F4F0C110-727C-4463-9C2B-4253761F3FF6}"/>
              </a:ext>
            </a:extLst>
          </p:cNvPr>
          <p:cNvSpPr/>
          <p:nvPr/>
        </p:nvSpPr>
        <p:spPr>
          <a:xfrm>
            <a:off x="8947503" y="1567121"/>
            <a:ext cx="1301910" cy="3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Very low</a:t>
            </a:r>
            <a:endParaRPr lang="en-GB" sz="1345" b="1" dirty="0">
              <a:solidFill>
                <a:schemeClr val="tx1"/>
              </a:solidFill>
              <a:ea typeface="Verdana" panose="020B0604030504040204" pitchFamily="34" charset="0"/>
            </a:endParaRPr>
          </a:p>
        </p:txBody>
      </p:sp>
      <p:sp>
        <p:nvSpPr>
          <p:cNvPr id="433" name="Rectangle 432">
            <a:extLst>
              <a:ext uri="{FF2B5EF4-FFF2-40B4-BE49-F238E27FC236}">
                <a16:creationId xmlns:a16="http://schemas.microsoft.com/office/drawing/2014/main" id="{80C3F12C-A37D-4F83-8ECB-3E8D6DE86E1B}"/>
              </a:ext>
            </a:extLst>
          </p:cNvPr>
          <p:cNvSpPr/>
          <p:nvPr/>
        </p:nvSpPr>
        <p:spPr>
          <a:xfrm>
            <a:off x="8947503" y="1988999"/>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34" name="Rectangle 433">
            <a:extLst>
              <a:ext uri="{FF2B5EF4-FFF2-40B4-BE49-F238E27FC236}">
                <a16:creationId xmlns:a16="http://schemas.microsoft.com/office/drawing/2014/main" id="{40A45C27-081F-4A68-8873-F6CEF5EDBE73}"/>
              </a:ext>
            </a:extLst>
          </p:cNvPr>
          <p:cNvSpPr/>
          <p:nvPr/>
        </p:nvSpPr>
        <p:spPr>
          <a:xfrm>
            <a:off x="8947503" y="1988999"/>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a:t>
            </a:r>
            <a:endParaRPr lang="en-GB" sz="1345" b="1" dirty="0">
              <a:solidFill>
                <a:schemeClr val="tx1"/>
              </a:solidFill>
              <a:ea typeface="Verdana" panose="020B0604030504040204" pitchFamily="34" charset="0"/>
            </a:endParaRPr>
          </a:p>
        </p:txBody>
      </p:sp>
      <p:sp>
        <p:nvSpPr>
          <p:cNvPr id="435" name="Rectangle 434">
            <a:extLst>
              <a:ext uri="{FF2B5EF4-FFF2-40B4-BE49-F238E27FC236}">
                <a16:creationId xmlns:a16="http://schemas.microsoft.com/office/drawing/2014/main" id="{C8B7E2FF-D3AE-415B-8FBC-43D06FE287EC}"/>
              </a:ext>
            </a:extLst>
          </p:cNvPr>
          <p:cNvSpPr/>
          <p:nvPr/>
        </p:nvSpPr>
        <p:spPr>
          <a:xfrm>
            <a:off x="8947502" y="2410730"/>
            <a:ext cx="1301910"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36" name="Rectangle 435">
            <a:extLst>
              <a:ext uri="{FF2B5EF4-FFF2-40B4-BE49-F238E27FC236}">
                <a16:creationId xmlns:a16="http://schemas.microsoft.com/office/drawing/2014/main" id="{CBC8C7C1-3DBA-47F2-8FF8-E8F3E9325CD1}"/>
              </a:ext>
            </a:extLst>
          </p:cNvPr>
          <p:cNvSpPr/>
          <p:nvPr/>
        </p:nvSpPr>
        <p:spPr>
          <a:xfrm>
            <a:off x="8947502" y="2832461"/>
            <a:ext cx="1301910"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37" name="Rectangle 436">
            <a:extLst>
              <a:ext uri="{FF2B5EF4-FFF2-40B4-BE49-F238E27FC236}">
                <a16:creationId xmlns:a16="http://schemas.microsoft.com/office/drawing/2014/main" id="{86A3A4E0-A00F-4A12-B0DC-2B336972F790}"/>
              </a:ext>
            </a:extLst>
          </p:cNvPr>
          <p:cNvSpPr/>
          <p:nvPr/>
        </p:nvSpPr>
        <p:spPr>
          <a:xfrm>
            <a:off x="8947503" y="3254193"/>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38" name="Rectangle 437">
            <a:extLst>
              <a:ext uri="{FF2B5EF4-FFF2-40B4-BE49-F238E27FC236}">
                <a16:creationId xmlns:a16="http://schemas.microsoft.com/office/drawing/2014/main" id="{B76F14E1-006C-43B9-B542-63D15CD1B653}"/>
              </a:ext>
            </a:extLst>
          </p:cNvPr>
          <p:cNvSpPr/>
          <p:nvPr/>
        </p:nvSpPr>
        <p:spPr>
          <a:xfrm>
            <a:off x="8947503" y="3254193"/>
            <a:ext cx="1301910"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39" name="Rectangle 438">
            <a:extLst>
              <a:ext uri="{FF2B5EF4-FFF2-40B4-BE49-F238E27FC236}">
                <a16:creationId xmlns:a16="http://schemas.microsoft.com/office/drawing/2014/main" id="{CBE2777B-98A9-4595-9A99-67D28B6DFDDE}"/>
              </a:ext>
            </a:extLst>
          </p:cNvPr>
          <p:cNvSpPr/>
          <p:nvPr/>
        </p:nvSpPr>
        <p:spPr>
          <a:xfrm>
            <a:off x="8947503" y="3675924"/>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40" name="Rectangle 439">
            <a:extLst>
              <a:ext uri="{FF2B5EF4-FFF2-40B4-BE49-F238E27FC236}">
                <a16:creationId xmlns:a16="http://schemas.microsoft.com/office/drawing/2014/main" id="{040104D6-CF32-4F95-B8BA-874F2AFF7641}"/>
              </a:ext>
            </a:extLst>
          </p:cNvPr>
          <p:cNvSpPr/>
          <p:nvPr/>
        </p:nvSpPr>
        <p:spPr>
          <a:xfrm>
            <a:off x="8947503" y="3675924"/>
            <a:ext cx="1301910"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41" name="Rectangle 440">
            <a:extLst>
              <a:ext uri="{FF2B5EF4-FFF2-40B4-BE49-F238E27FC236}">
                <a16:creationId xmlns:a16="http://schemas.microsoft.com/office/drawing/2014/main" id="{B67015C6-E622-43EB-81E2-E709910D8EAA}"/>
              </a:ext>
            </a:extLst>
          </p:cNvPr>
          <p:cNvSpPr/>
          <p:nvPr/>
        </p:nvSpPr>
        <p:spPr>
          <a:xfrm>
            <a:off x="8947503" y="4097657"/>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42" name="Rectangle 441">
            <a:extLst>
              <a:ext uri="{FF2B5EF4-FFF2-40B4-BE49-F238E27FC236}">
                <a16:creationId xmlns:a16="http://schemas.microsoft.com/office/drawing/2014/main" id="{C2AF9012-CAFA-4F39-BD39-21AD8788DE28}"/>
              </a:ext>
            </a:extLst>
          </p:cNvPr>
          <p:cNvSpPr/>
          <p:nvPr/>
        </p:nvSpPr>
        <p:spPr>
          <a:xfrm>
            <a:off x="8947503" y="4097657"/>
            <a:ext cx="1301910"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43" name="Rectangle 442">
            <a:extLst>
              <a:ext uri="{FF2B5EF4-FFF2-40B4-BE49-F238E27FC236}">
                <a16:creationId xmlns:a16="http://schemas.microsoft.com/office/drawing/2014/main" id="{5FB13C3F-0C9B-4E28-BF10-3FFEDEC00FC8}"/>
              </a:ext>
            </a:extLst>
          </p:cNvPr>
          <p:cNvSpPr/>
          <p:nvPr/>
        </p:nvSpPr>
        <p:spPr>
          <a:xfrm>
            <a:off x="8947503" y="4519387"/>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44" name="Rectangle 443">
            <a:extLst>
              <a:ext uri="{FF2B5EF4-FFF2-40B4-BE49-F238E27FC236}">
                <a16:creationId xmlns:a16="http://schemas.microsoft.com/office/drawing/2014/main" id="{F97C94B5-E4AA-4EEC-94CA-57D6338EA408}"/>
              </a:ext>
            </a:extLst>
          </p:cNvPr>
          <p:cNvSpPr/>
          <p:nvPr/>
        </p:nvSpPr>
        <p:spPr>
          <a:xfrm>
            <a:off x="8947503" y="4519387"/>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Moderate</a:t>
            </a:r>
            <a:endParaRPr lang="en-GB" sz="1345" b="1" dirty="0">
              <a:solidFill>
                <a:schemeClr val="tx1"/>
              </a:solidFill>
              <a:ea typeface="Verdana" panose="020B0604030504040204" pitchFamily="34" charset="0"/>
            </a:endParaRPr>
          </a:p>
        </p:txBody>
      </p:sp>
      <p:sp>
        <p:nvSpPr>
          <p:cNvPr id="445" name="Rectangle 444">
            <a:extLst>
              <a:ext uri="{FF2B5EF4-FFF2-40B4-BE49-F238E27FC236}">
                <a16:creationId xmlns:a16="http://schemas.microsoft.com/office/drawing/2014/main" id="{4DE56275-6ADF-4076-A7B2-042A4BCA2D22}"/>
              </a:ext>
            </a:extLst>
          </p:cNvPr>
          <p:cNvSpPr/>
          <p:nvPr/>
        </p:nvSpPr>
        <p:spPr>
          <a:xfrm>
            <a:off x="8947503" y="4941118"/>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46" name="Rectangle 445">
            <a:extLst>
              <a:ext uri="{FF2B5EF4-FFF2-40B4-BE49-F238E27FC236}">
                <a16:creationId xmlns:a16="http://schemas.microsoft.com/office/drawing/2014/main" id="{928B624F-006B-45A4-9D66-A775637EE235}"/>
              </a:ext>
            </a:extLst>
          </p:cNvPr>
          <p:cNvSpPr/>
          <p:nvPr/>
        </p:nvSpPr>
        <p:spPr>
          <a:xfrm>
            <a:off x="8947503" y="4941118"/>
            <a:ext cx="1301910"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47" name="Rectangle 446">
            <a:extLst>
              <a:ext uri="{FF2B5EF4-FFF2-40B4-BE49-F238E27FC236}">
                <a16:creationId xmlns:a16="http://schemas.microsoft.com/office/drawing/2014/main" id="{E3217AD6-5933-4496-9369-B585B6D35D6C}"/>
              </a:ext>
            </a:extLst>
          </p:cNvPr>
          <p:cNvSpPr/>
          <p:nvPr/>
        </p:nvSpPr>
        <p:spPr>
          <a:xfrm>
            <a:off x="8947503" y="5362849"/>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48" name="Rectangle 447">
            <a:extLst>
              <a:ext uri="{FF2B5EF4-FFF2-40B4-BE49-F238E27FC236}">
                <a16:creationId xmlns:a16="http://schemas.microsoft.com/office/drawing/2014/main" id="{CCFD1936-A87E-4C8B-9753-34A0ABEC7A77}"/>
              </a:ext>
            </a:extLst>
          </p:cNvPr>
          <p:cNvSpPr/>
          <p:nvPr/>
        </p:nvSpPr>
        <p:spPr>
          <a:xfrm>
            <a:off x="8947503" y="5362849"/>
            <a:ext cx="1301910" cy="3693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ea typeface="Verdana" panose="020B0604030504040204" pitchFamily="34" charset="0"/>
              </a:rPr>
              <a:t>Low</a:t>
            </a:r>
            <a:endParaRPr lang="en-GB" sz="1345" b="1" dirty="0">
              <a:solidFill>
                <a:schemeClr val="tx1"/>
              </a:solidFill>
              <a:ea typeface="Verdana" panose="020B0604030504040204" pitchFamily="34" charset="0"/>
            </a:endParaRPr>
          </a:p>
        </p:txBody>
      </p:sp>
      <p:sp>
        <p:nvSpPr>
          <p:cNvPr id="449" name="Rectangle 448">
            <a:extLst>
              <a:ext uri="{FF2B5EF4-FFF2-40B4-BE49-F238E27FC236}">
                <a16:creationId xmlns:a16="http://schemas.microsoft.com/office/drawing/2014/main" id="{117FC545-4985-4FC1-9916-478F6002A346}"/>
              </a:ext>
            </a:extLst>
          </p:cNvPr>
          <p:cNvSpPr/>
          <p:nvPr/>
        </p:nvSpPr>
        <p:spPr>
          <a:xfrm>
            <a:off x="8947503" y="5785768"/>
            <a:ext cx="1301910"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50" name="Rectangle 449">
            <a:extLst>
              <a:ext uri="{FF2B5EF4-FFF2-40B4-BE49-F238E27FC236}">
                <a16:creationId xmlns:a16="http://schemas.microsoft.com/office/drawing/2014/main" id="{77652B9D-336F-461A-8CF3-DA1C6E16FFF7}"/>
              </a:ext>
            </a:extLst>
          </p:cNvPr>
          <p:cNvSpPr/>
          <p:nvPr/>
        </p:nvSpPr>
        <p:spPr>
          <a:xfrm>
            <a:off x="8947503" y="5785768"/>
            <a:ext cx="1301910"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51" name="Rectangle 450">
            <a:extLst>
              <a:ext uri="{FF2B5EF4-FFF2-40B4-BE49-F238E27FC236}">
                <a16:creationId xmlns:a16="http://schemas.microsoft.com/office/drawing/2014/main" id="{482CC686-C85A-47A1-968F-F346786A3C04}"/>
              </a:ext>
            </a:extLst>
          </p:cNvPr>
          <p:cNvSpPr/>
          <p:nvPr/>
        </p:nvSpPr>
        <p:spPr>
          <a:xfrm>
            <a:off x="8947501" y="6205140"/>
            <a:ext cx="1301910" cy="369335"/>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High</a:t>
            </a:r>
            <a:endParaRPr lang="en-GB" sz="1345" b="1" dirty="0">
              <a:solidFill>
                <a:schemeClr val="bg1"/>
              </a:solidFill>
              <a:ea typeface="Verdana" panose="020B0604030504040204" pitchFamily="34" charset="0"/>
            </a:endParaRPr>
          </a:p>
        </p:txBody>
      </p:sp>
      <p:sp>
        <p:nvSpPr>
          <p:cNvPr id="452" name="Rectangle 451">
            <a:extLst>
              <a:ext uri="{FF2B5EF4-FFF2-40B4-BE49-F238E27FC236}">
                <a16:creationId xmlns:a16="http://schemas.microsoft.com/office/drawing/2014/main" id="{2A22CEC4-305B-4FC4-825D-09C9DE0B8223}"/>
              </a:ext>
            </a:extLst>
          </p:cNvPr>
          <p:cNvSpPr/>
          <p:nvPr/>
        </p:nvSpPr>
        <p:spPr>
          <a:xfrm>
            <a:off x="10249408" y="6205140"/>
            <a:ext cx="1301909" cy="36933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ea typeface="Verdana" panose="020B0604030504040204" pitchFamily="34" charset="0"/>
              </a:rPr>
              <a:t>Very high</a:t>
            </a:r>
            <a:endParaRPr lang="en-GB" sz="1345" b="1" dirty="0">
              <a:solidFill>
                <a:schemeClr val="bg1"/>
              </a:solidFill>
              <a:ea typeface="Verdana" panose="020B0604030504040204" pitchFamily="34" charset="0"/>
            </a:endParaRPr>
          </a:p>
        </p:txBody>
      </p:sp>
      <p:sp>
        <p:nvSpPr>
          <p:cNvPr id="453" name="done">
            <a:extLst>
              <a:ext uri="{FF2B5EF4-FFF2-40B4-BE49-F238E27FC236}">
                <a16:creationId xmlns:a16="http://schemas.microsoft.com/office/drawing/2014/main" id="{A8DFF2B5-8EF0-4AF8-A052-811E3E5E7B8A}"/>
              </a:ext>
            </a:extLst>
          </p:cNvPr>
          <p:cNvSpPr/>
          <p:nvPr/>
        </p:nvSpPr>
        <p:spPr>
          <a:xfrm>
            <a:off x="8947045" y="1012059"/>
            <a:ext cx="1304328" cy="516818"/>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defTabSz="883361">
              <a:lnSpc>
                <a:spcPct val="114000"/>
              </a:lnSpc>
            </a:pPr>
            <a:r>
              <a:rPr lang="en-US" sz="1345" b="1" dirty="0">
                <a:solidFill>
                  <a:schemeClr val="bg1"/>
                </a:solidFill>
                <a:ea typeface="Verdana" panose="020B0604030504040204" pitchFamily="34" charset="0"/>
              </a:rPr>
              <a:t>Desire to engage</a:t>
            </a:r>
            <a:endParaRPr lang="en-GB" sz="1345" b="1" dirty="0">
              <a:solidFill>
                <a:schemeClr val="bg1"/>
              </a:solidFill>
              <a:ea typeface="Verdana" panose="020B0604030504040204" pitchFamily="34" charset="0"/>
            </a:endParaRPr>
          </a:p>
        </p:txBody>
      </p:sp>
      <p:sp>
        <p:nvSpPr>
          <p:cNvPr id="454" name="Rectangle 453">
            <a:extLst>
              <a:ext uri="{FF2B5EF4-FFF2-40B4-BE49-F238E27FC236}">
                <a16:creationId xmlns:a16="http://schemas.microsoft.com/office/drawing/2014/main" id="{5D53C87F-384B-437B-9160-03F1515F9FDD}"/>
              </a:ext>
            </a:extLst>
          </p:cNvPr>
          <p:cNvSpPr/>
          <p:nvPr/>
        </p:nvSpPr>
        <p:spPr>
          <a:xfrm>
            <a:off x="10246505" y="1012059"/>
            <a:ext cx="1304328" cy="516818"/>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defTabSz="883361">
              <a:lnSpc>
                <a:spcPct val="114000"/>
              </a:lnSpc>
            </a:pPr>
            <a:r>
              <a:rPr lang="en-US" sz="1345" b="1" dirty="0">
                <a:solidFill>
                  <a:schemeClr val="bg1"/>
                </a:solidFill>
                <a:ea typeface="Verdana" panose="020B0604030504040204" pitchFamily="34" charset="0"/>
              </a:rPr>
              <a:t>Willingness to explore</a:t>
            </a:r>
            <a:endParaRPr lang="en-GB" sz="1345" b="1" dirty="0">
              <a:solidFill>
                <a:schemeClr val="bg1"/>
              </a:solidFill>
              <a:ea typeface="Verdana" panose="020B0604030504040204" pitchFamily="34" charset="0"/>
            </a:endParaRPr>
          </a:p>
        </p:txBody>
      </p:sp>
      <p:sp>
        <p:nvSpPr>
          <p:cNvPr id="455" name="off">
            <a:extLst>
              <a:ext uri="{FF2B5EF4-FFF2-40B4-BE49-F238E27FC236}">
                <a16:creationId xmlns:a16="http://schemas.microsoft.com/office/drawing/2014/main" id="{587F9BE9-40C2-4229-9AF8-F39C14831E94}"/>
              </a:ext>
            </a:extLst>
          </p:cNvPr>
          <p:cNvSpPr/>
          <p:nvPr/>
        </p:nvSpPr>
        <p:spPr>
          <a:xfrm>
            <a:off x="8947046" y="654104"/>
            <a:ext cx="2603787" cy="357955"/>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defTabSz="883361"/>
            <a:r>
              <a:rPr lang="en-US" sz="1345" b="1" dirty="0">
                <a:solidFill>
                  <a:schemeClr val="bg1"/>
                </a:solidFill>
              </a:rPr>
              <a:t>Attitudes to technology</a:t>
            </a:r>
            <a:endParaRPr lang="en-GB" sz="1345" b="1" dirty="0">
              <a:solidFill>
                <a:schemeClr val="bg1"/>
              </a:solidFill>
            </a:endParaRPr>
          </a:p>
        </p:txBody>
      </p:sp>
      <p:cxnSp>
        <p:nvCxnSpPr>
          <p:cNvPr id="456" name="off">
            <a:extLst>
              <a:ext uri="{FF2B5EF4-FFF2-40B4-BE49-F238E27FC236}">
                <a16:creationId xmlns:a16="http://schemas.microsoft.com/office/drawing/2014/main" id="{74E33847-1B43-4D93-BC45-FD8C8E348B2D}"/>
              </a:ext>
            </a:extLst>
          </p:cNvPr>
          <p:cNvCxnSpPr/>
          <p:nvPr/>
        </p:nvCxnSpPr>
        <p:spPr>
          <a:xfrm>
            <a:off x="8946558" y="1012059"/>
            <a:ext cx="2604762" cy="0"/>
          </a:xfrm>
          <a:prstGeom prst="line">
            <a:avLst/>
          </a:prstGeom>
          <a:ln w="14636">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929D0DD6-21B0-4028-B879-3530AB0236F7}"/>
              </a:ext>
            </a:extLst>
          </p:cNvPr>
          <p:cNvCxnSpPr>
            <a:cxnSpLocks/>
          </p:cNvCxnSpPr>
          <p:nvPr/>
        </p:nvCxnSpPr>
        <p:spPr>
          <a:xfrm>
            <a:off x="10251373" y="1012059"/>
            <a:ext cx="0" cy="516818"/>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58" name="Group 457">
            <a:extLst>
              <a:ext uri="{FF2B5EF4-FFF2-40B4-BE49-F238E27FC236}">
                <a16:creationId xmlns:a16="http://schemas.microsoft.com/office/drawing/2014/main" id="{E8DE84A2-8AB8-43A0-8E9E-2FF6D03EDAE9}"/>
              </a:ext>
            </a:extLst>
          </p:cNvPr>
          <p:cNvGrpSpPr/>
          <p:nvPr/>
        </p:nvGrpSpPr>
        <p:grpSpPr>
          <a:xfrm>
            <a:off x="10249411" y="1567792"/>
            <a:ext cx="0" cy="5006683"/>
            <a:chOff x="10789529" y="1779730"/>
            <a:chExt cx="0" cy="5231260"/>
          </a:xfrm>
        </p:grpSpPr>
        <p:cxnSp>
          <p:nvCxnSpPr>
            <p:cNvPr id="535" name="Straight Connector 534">
              <a:extLst>
                <a:ext uri="{FF2B5EF4-FFF2-40B4-BE49-F238E27FC236}">
                  <a16:creationId xmlns:a16="http://schemas.microsoft.com/office/drawing/2014/main" id="{30EE3DB1-5BA7-420C-A72C-043F47148AF4}"/>
                </a:ext>
              </a:extLst>
            </p:cNvPr>
            <p:cNvCxnSpPr>
              <a:cxnSpLocks/>
            </p:cNvCxnSpPr>
            <p:nvPr/>
          </p:nvCxnSpPr>
          <p:spPr>
            <a:xfrm>
              <a:off x="10789529" y="1779730"/>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C0EAAFCD-D249-4064-8106-2C0CEF28925A}"/>
                </a:ext>
              </a:extLst>
            </p:cNvPr>
            <p:cNvCxnSpPr>
              <a:cxnSpLocks/>
            </p:cNvCxnSpPr>
            <p:nvPr/>
          </p:nvCxnSpPr>
          <p:spPr>
            <a:xfrm>
              <a:off x="10789529" y="2220281"/>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73FFAF78-3011-4980-B0D2-B025BD395C73}"/>
                </a:ext>
              </a:extLst>
            </p:cNvPr>
            <p:cNvCxnSpPr>
              <a:cxnSpLocks/>
            </p:cNvCxnSpPr>
            <p:nvPr/>
          </p:nvCxnSpPr>
          <p:spPr>
            <a:xfrm>
              <a:off x="10789529" y="2660832"/>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24D06960-6052-4978-A914-0D24629571D7}"/>
                </a:ext>
              </a:extLst>
            </p:cNvPr>
            <p:cNvCxnSpPr>
              <a:cxnSpLocks/>
            </p:cNvCxnSpPr>
            <p:nvPr/>
          </p:nvCxnSpPr>
          <p:spPr>
            <a:xfrm>
              <a:off x="10789529" y="3101383"/>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48BC5993-8C63-47CD-9363-54A3E4EABFD2}"/>
                </a:ext>
              </a:extLst>
            </p:cNvPr>
            <p:cNvCxnSpPr>
              <a:cxnSpLocks/>
            </p:cNvCxnSpPr>
            <p:nvPr/>
          </p:nvCxnSpPr>
          <p:spPr>
            <a:xfrm>
              <a:off x="10789529" y="3541934"/>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29091ADC-0B30-409C-9396-3E40D9599FA7}"/>
                </a:ext>
              </a:extLst>
            </p:cNvPr>
            <p:cNvCxnSpPr>
              <a:cxnSpLocks/>
            </p:cNvCxnSpPr>
            <p:nvPr/>
          </p:nvCxnSpPr>
          <p:spPr>
            <a:xfrm>
              <a:off x="10789529" y="3982485"/>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D0841D80-0A01-4592-9BFA-F0FC09FC48D6}"/>
                </a:ext>
              </a:extLst>
            </p:cNvPr>
            <p:cNvCxnSpPr>
              <a:cxnSpLocks/>
            </p:cNvCxnSpPr>
            <p:nvPr/>
          </p:nvCxnSpPr>
          <p:spPr>
            <a:xfrm>
              <a:off x="10789529" y="4423036"/>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D6CFC7D1-B328-4B29-9E78-BE7FEE170A8B}"/>
                </a:ext>
              </a:extLst>
            </p:cNvPr>
            <p:cNvCxnSpPr>
              <a:cxnSpLocks/>
            </p:cNvCxnSpPr>
            <p:nvPr/>
          </p:nvCxnSpPr>
          <p:spPr>
            <a:xfrm>
              <a:off x="10789529" y="4863587"/>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7674459D-BDAE-4588-89B3-B580A2D1B0B9}"/>
                </a:ext>
              </a:extLst>
            </p:cNvPr>
            <p:cNvCxnSpPr>
              <a:cxnSpLocks/>
            </p:cNvCxnSpPr>
            <p:nvPr/>
          </p:nvCxnSpPr>
          <p:spPr>
            <a:xfrm>
              <a:off x="10789529" y="5304138"/>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41338E4A-50DD-4AA4-8EC9-CA09943F1794}"/>
                </a:ext>
              </a:extLst>
            </p:cNvPr>
            <p:cNvCxnSpPr>
              <a:cxnSpLocks/>
            </p:cNvCxnSpPr>
            <p:nvPr/>
          </p:nvCxnSpPr>
          <p:spPr>
            <a:xfrm>
              <a:off x="10789529" y="5744689"/>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A277C01C-C534-43CE-BC66-C0BBBEAD0F20}"/>
                </a:ext>
              </a:extLst>
            </p:cNvPr>
            <p:cNvCxnSpPr>
              <a:cxnSpLocks/>
            </p:cNvCxnSpPr>
            <p:nvPr/>
          </p:nvCxnSpPr>
          <p:spPr>
            <a:xfrm>
              <a:off x="10789529" y="6185240"/>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B76D82F2-B557-4542-88D9-CAC3E258A78F}"/>
                </a:ext>
              </a:extLst>
            </p:cNvPr>
            <p:cNvCxnSpPr>
              <a:cxnSpLocks/>
            </p:cNvCxnSpPr>
            <p:nvPr/>
          </p:nvCxnSpPr>
          <p:spPr>
            <a:xfrm>
              <a:off x="10789529" y="6625790"/>
              <a:ext cx="0" cy="385200"/>
            </a:xfrm>
            <a:prstGeom prst="line">
              <a:avLst/>
            </a:prstGeom>
            <a:ln w="14636">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9" name="Rectangle 458">
            <a:extLst>
              <a:ext uri="{FF2B5EF4-FFF2-40B4-BE49-F238E27FC236}">
                <a16:creationId xmlns:a16="http://schemas.microsoft.com/office/drawing/2014/main" id="{47F8052D-E3AA-4AF2-9F6A-2CAC2845A186}"/>
              </a:ext>
            </a:extLst>
          </p:cNvPr>
          <p:cNvSpPr/>
          <p:nvPr/>
        </p:nvSpPr>
        <p:spPr>
          <a:xfrm>
            <a:off x="2559635" y="1568942"/>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12%</a:t>
            </a:r>
            <a:endParaRPr lang="en-GB" sz="1345" b="1" dirty="0">
              <a:solidFill>
                <a:schemeClr val="tx1"/>
              </a:solidFill>
            </a:endParaRPr>
          </a:p>
        </p:txBody>
      </p:sp>
      <p:sp>
        <p:nvSpPr>
          <p:cNvPr id="460" name="Rectangle 459">
            <a:extLst>
              <a:ext uri="{FF2B5EF4-FFF2-40B4-BE49-F238E27FC236}">
                <a16:creationId xmlns:a16="http://schemas.microsoft.com/office/drawing/2014/main" id="{034B1908-4D42-4BA7-AD62-E8E8069A0C2B}"/>
              </a:ext>
            </a:extLst>
          </p:cNvPr>
          <p:cNvSpPr/>
          <p:nvPr/>
        </p:nvSpPr>
        <p:spPr>
          <a:xfrm>
            <a:off x="2559635" y="1568942"/>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12%</a:t>
            </a:r>
            <a:endParaRPr lang="en-GB" sz="1345" b="1" dirty="0">
              <a:solidFill>
                <a:schemeClr val="tx1"/>
              </a:solidFill>
            </a:endParaRPr>
          </a:p>
        </p:txBody>
      </p:sp>
      <p:sp>
        <p:nvSpPr>
          <p:cNvPr id="461" name="Rectangle 460">
            <a:extLst>
              <a:ext uri="{FF2B5EF4-FFF2-40B4-BE49-F238E27FC236}">
                <a16:creationId xmlns:a16="http://schemas.microsoft.com/office/drawing/2014/main" id="{54E12602-AC9B-4F01-9FAB-62A6FE07BD39}"/>
              </a:ext>
            </a:extLst>
          </p:cNvPr>
          <p:cNvSpPr/>
          <p:nvPr/>
        </p:nvSpPr>
        <p:spPr>
          <a:xfrm>
            <a:off x="2559635" y="1989903"/>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3%</a:t>
            </a:r>
            <a:endParaRPr lang="en-GB" sz="1345" b="1" dirty="0">
              <a:solidFill>
                <a:schemeClr val="tx1"/>
              </a:solidFill>
            </a:endParaRPr>
          </a:p>
        </p:txBody>
      </p:sp>
      <p:sp>
        <p:nvSpPr>
          <p:cNvPr id="462" name="Rectangle 461">
            <a:extLst>
              <a:ext uri="{FF2B5EF4-FFF2-40B4-BE49-F238E27FC236}">
                <a16:creationId xmlns:a16="http://schemas.microsoft.com/office/drawing/2014/main" id="{FA6066C6-94C2-4819-A9C4-0896B609B77B}"/>
              </a:ext>
            </a:extLst>
          </p:cNvPr>
          <p:cNvSpPr/>
          <p:nvPr/>
        </p:nvSpPr>
        <p:spPr>
          <a:xfrm>
            <a:off x="2559635" y="1989903"/>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3%</a:t>
            </a:r>
            <a:endParaRPr lang="en-GB" sz="1345" b="1" dirty="0">
              <a:solidFill>
                <a:schemeClr val="tx1"/>
              </a:solidFill>
            </a:endParaRPr>
          </a:p>
        </p:txBody>
      </p:sp>
      <p:sp>
        <p:nvSpPr>
          <p:cNvPr id="463" name="Rectangle 462">
            <a:extLst>
              <a:ext uri="{FF2B5EF4-FFF2-40B4-BE49-F238E27FC236}">
                <a16:creationId xmlns:a16="http://schemas.microsoft.com/office/drawing/2014/main" id="{C27088CA-5E2A-4DC4-A27D-63609980278E}"/>
              </a:ext>
            </a:extLst>
          </p:cNvPr>
          <p:cNvSpPr/>
          <p:nvPr/>
        </p:nvSpPr>
        <p:spPr>
          <a:xfrm>
            <a:off x="2559635" y="2410717"/>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8%</a:t>
            </a:r>
            <a:endParaRPr lang="en-GB" sz="1345" b="1" dirty="0">
              <a:solidFill>
                <a:schemeClr val="tx1"/>
              </a:solidFill>
            </a:endParaRPr>
          </a:p>
        </p:txBody>
      </p:sp>
      <p:sp>
        <p:nvSpPr>
          <p:cNvPr id="464" name="Rectangle 463">
            <a:extLst>
              <a:ext uri="{FF2B5EF4-FFF2-40B4-BE49-F238E27FC236}">
                <a16:creationId xmlns:a16="http://schemas.microsoft.com/office/drawing/2014/main" id="{F2355710-AB11-4CE8-8850-E06E83426767}"/>
              </a:ext>
            </a:extLst>
          </p:cNvPr>
          <p:cNvSpPr/>
          <p:nvPr/>
        </p:nvSpPr>
        <p:spPr>
          <a:xfrm>
            <a:off x="2559635" y="2410717"/>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8%</a:t>
            </a:r>
            <a:endParaRPr lang="en-GB" sz="1345" b="1" dirty="0">
              <a:solidFill>
                <a:schemeClr val="tx1"/>
              </a:solidFill>
            </a:endParaRPr>
          </a:p>
        </p:txBody>
      </p:sp>
      <p:sp>
        <p:nvSpPr>
          <p:cNvPr id="465" name="Rectangle 464">
            <a:extLst>
              <a:ext uri="{FF2B5EF4-FFF2-40B4-BE49-F238E27FC236}">
                <a16:creationId xmlns:a16="http://schemas.microsoft.com/office/drawing/2014/main" id="{74527E3B-230B-4670-BF6C-36692C623DA7}"/>
              </a:ext>
            </a:extLst>
          </p:cNvPr>
          <p:cNvSpPr/>
          <p:nvPr/>
        </p:nvSpPr>
        <p:spPr>
          <a:xfrm>
            <a:off x="2559635" y="2831531"/>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9%</a:t>
            </a:r>
            <a:endParaRPr lang="en-GB" sz="1345" b="1" dirty="0">
              <a:solidFill>
                <a:schemeClr val="tx1"/>
              </a:solidFill>
            </a:endParaRPr>
          </a:p>
        </p:txBody>
      </p:sp>
      <p:sp>
        <p:nvSpPr>
          <p:cNvPr id="466" name="Rectangle 465">
            <a:extLst>
              <a:ext uri="{FF2B5EF4-FFF2-40B4-BE49-F238E27FC236}">
                <a16:creationId xmlns:a16="http://schemas.microsoft.com/office/drawing/2014/main" id="{D29899CB-92F2-4F72-AEC0-5DB6DA1F0DA3}"/>
              </a:ext>
            </a:extLst>
          </p:cNvPr>
          <p:cNvSpPr/>
          <p:nvPr/>
        </p:nvSpPr>
        <p:spPr>
          <a:xfrm>
            <a:off x="2559635" y="2831531"/>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9%</a:t>
            </a:r>
            <a:endParaRPr lang="en-GB" sz="1345" b="1" dirty="0">
              <a:solidFill>
                <a:schemeClr val="tx1"/>
              </a:solidFill>
            </a:endParaRPr>
          </a:p>
        </p:txBody>
      </p:sp>
      <p:sp>
        <p:nvSpPr>
          <p:cNvPr id="467" name="Rectangle 466">
            <a:extLst>
              <a:ext uri="{FF2B5EF4-FFF2-40B4-BE49-F238E27FC236}">
                <a16:creationId xmlns:a16="http://schemas.microsoft.com/office/drawing/2014/main" id="{46D83DDA-CBEF-4593-818F-41D996F07B8C}"/>
              </a:ext>
            </a:extLst>
          </p:cNvPr>
          <p:cNvSpPr/>
          <p:nvPr/>
        </p:nvSpPr>
        <p:spPr>
          <a:xfrm>
            <a:off x="2559635" y="3252344"/>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6%</a:t>
            </a:r>
            <a:endParaRPr lang="en-GB" sz="1345" b="1" dirty="0">
              <a:solidFill>
                <a:schemeClr val="tx1"/>
              </a:solidFill>
            </a:endParaRPr>
          </a:p>
        </p:txBody>
      </p:sp>
      <p:sp>
        <p:nvSpPr>
          <p:cNvPr id="468" name="Rectangle 467">
            <a:extLst>
              <a:ext uri="{FF2B5EF4-FFF2-40B4-BE49-F238E27FC236}">
                <a16:creationId xmlns:a16="http://schemas.microsoft.com/office/drawing/2014/main" id="{723C43FC-2399-4EE7-B9F8-1E6B787AC990}"/>
              </a:ext>
            </a:extLst>
          </p:cNvPr>
          <p:cNvSpPr/>
          <p:nvPr/>
        </p:nvSpPr>
        <p:spPr>
          <a:xfrm>
            <a:off x="2559635" y="3252344"/>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6%</a:t>
            </a:r>
            <a:endParaRPr lang="en-GB" sz="1345" b="1" dirty="0">
              <a:solidFill>
                <a:schemeClr val="tx1"/>
              </a:solidFill>
            </a:endParaRPr>
          </a:p>
        </p:txBody>
      </p:sp>
      <p:sp>
        <p:nvSpPr>
          <p:cNvPr id="469" name="Rectangle 468">
            <a:extLst>
              <a:ext uri="{FF2B5EF4-FFF2-40B4-BE49-F238E27FC236}">
                <a16:creationId xmlns:a16="http://schemas.microsoft.com/office/drawing/2014/main" id="{DBCCD4A7-E25C-45EF-91FD-773A73BEC4FE}"/>
              </a:ext>
            </a:extLst>
          </p:cNvPr>
          <p:cNvSpPr/>
          <p:nvPr/>
        </p:nvSpPr>
        <p:spPr>
          <a:xfrm>
            <a:off x="2559635" y="3673159"/>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6%</a:t>
            </a:r>
            <a:endParaRPr lang="en-GB" sz="1345" b="1" dirty="0">
              <a:solidFill>
                <a:schemeClr val="tx1"/>
              </a:solidFill>
            </a:endParaRPr>
          </a:p>
        </p:txBody>
      </p:sp>
      <p:sp>
        <p:nvSpPr>
          <p:cNvPr id="470" name="Rectangle 469">
            <a:extLst>
              <a:ext uri="{FF2B5EF4-FFF2-40B4-BE49-F238E27FC236}">
                <a16:creationId xmlns:a16="http://schemas.microsoft.com/office/drawing/2014/main" id="{58DFD7BE-6507-4DF1-BFB4-3B9507C0DAEF}"/>
              </a:ext>
            </a:extLst>
          </p:cNvPr>
          <p:cNvSpPr/>
          <p:nvPr/>
        </p:nvSpPr>
        <p:spPr>
          <a:xfrm>
            <a:off x="2559635" y="3673159"/>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6%</a:t>
            </a:r>
            <a:endParaRPr lang="en-GB" sz="1345" b="1" dirty="0">
              <a:solidFill>
                <a:schemeClr val="tx1"/>
              </a:solidFill>
            </a:endParaRPr>
          </a:p>
        </p:txBody>
      </p:sp>
      <p:sp>
        <p:nvSpPr>
          <p:cNvPr id="471" name="Rectangle 470">
            <a:extLst>
              <a:ext uri="{FF2B5EF4-FFF2-40B4-BE49-F238E27FC236}">
                <a16:creationId xmlns:a16="http://schemas.microsoft.com/office/drawing/2014/main" id="{58783E80-ACA2-41F2-9A29-996D9AF1FD13}"/>
              </a:ext>
            </a:extLst>
          </p:cNvPr>
          <p:cNvSpPr/>
          <p:nvPr/>
        </p:nvSpPr>
        <p:spPr>
          <a:xfrm>
            <a:off x="2559635" y="4093974"/>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7%</a:t>
            </a:r>
            <a:endParaRPr lang="en-GB" sz="1345" b="1" dirty="0">
              <a:solidFill>
                <a:schemeClr val="tx1"/>
              </a:solidFill>
            </a:endParaRPr>
          </a:p>
        </p:txBody>
      </p:sp>
      <p:sp>
        <p:nvSpPr>
          <p:cNvPr id="472" name="Rectangle 471">
            <a:extLst>
              <a:ext uri="{FF2B5EF4-FFF2-40B4-BE49-F238E27FC236}">
                <a16:creationId xmlns:a16="http://schemas.microsoft.com/office/drawing/2014/main" id="{1D28A834-C20A-4477-B6D6-9FB757634751}"/>
              </a:ext>
            </a:extLst>
          </p:cNvPr>
          <p:cNvSpPr/>
          <p:nvPr/>
        </p:nvSpPr>
        <p:spPr>
          <a:xfrm>
            <a:off x="2559635" y="4093974"/>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7%</a:t>
            </a:r>
            <a:endParaRPr lang="en-GB" sz="1345" b="1" dirty="0">
              <a:solidFill>
                <a:schemeClr val="tx1"/>
              </a:solidFill>
            </a:endParaRPr>
          </a:p>
        </p:txBody>
      </p:sp>
      <p:sp>
        <p:nvSpPr>
          <p:cNvPr id="473" name="Rectangle 472">
            <a:extLst>
              <a:ext uri="{FF2B5EF4-FFF2-40B4-BE49-F238E27FC236}">
                <a16:creationId xmlns:a16="http://schemas.microsoft.com/office/drawing/2014/main" id="{2A74802B-BF25-40C4-BFC1-7674B95A4291}"/>
              </a:ext>
            </a:extLst>
          </p:cNvPr>
          <p:cNvSpPr/>
          <p:nvPr/>
        </p:nvSpPr>
        <p:spPr>
          <a:xfrm>
            <a:off x="2559635" y="4514788"/>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14%</a:t>
            </a:r>
            <a:endParaRPr lang="en-GB" sz="1345" b="1" dirty="0">
              <a:solidFill>
                <a:schemeClr val="tx1"/>
              </a:solidFill>
            </a:endParaRPr>
          </a:p>
        </p:txBody>
      </p:sp>
      <p:sp>
        <p:nvSpPr>
          <p:cNvPr id="474" name="Rectangle 473">
            <a:extLst>
              <a:ext uri="{FF2B5EF4-FFF2-40B4-BE49-F238E27FC236}">
                <a16:creationId xmlns:a16="http://schemas.microsoft.com/office/drawing/2014/main" id="{6D01CDB8-554E-4B08-83D4-7F5F60CD8E42}"/>
              </a:ext>
            </a:extLst>
          </p:cNvPr>
          <p:cNvSpPr/>
          <p:nvPr/>
        </p:nvSpPr>
        <p:spPr>
          <a:xfrm>
            <a:off x="2559635" y="4514788"/>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14%</a:t>
            </a:r>
            <a:endParaRPr lang="en-GB" sz="1345" b="1" dirty="0">
              <a:solidFill>
                <a:schemeClr val="tx1"/>
              </a:solidFill>
            </a:endParaRPr>
          </a:p>
        </p:txBody>
      </p:sp>
      <p:sp>
        <p:nvSpPr>
          <p:cNvPr id="475" name="Rectangle 474">
            <a:extLst>
              <a:ext uri="{FF2B5EF4-FFF2-40B4-BE49-F238E27FC236}">
                <a16:creationId xmlns:a16="http://schemas.microsoft.com/office/drawing/2014/main" id="{E198EFB1-0A9F-42C8-9DCC-E73B190BAEA9}"/>
              </a:ext>
            </a:extLst>
          </p:cNvPr>
          <p:cNvSpPr/>
          <p:nvPr/>
        </p:nvSpPr>
        <p:spPr>
          <a:xfrm>
            <a:off x="2559635" y="4935603"/>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2%</a:t>
            </a:r>
            <a:endParaRPr lang="en-GB" sz="1345" b="1" dirty="0">
              <a:solidFill>
                <a:schemeClr val="tx1"/>
              </a:solidFill>
            </a:endParaRPr>
          </a:p>
        </p:txBody>
      </p:sp>
      <p:sp>
        <p:nvSpPr>
          <p:cNvPr id="476" name="Rectangle 475">
            <a:extLst>
              <a:ext uri="{FF2B5EF4-FFF2-40B4-BE49-F238E27FC236}">
                <a16:creationId xmlns:a16="http://schemas.microsoft.com/office/drawing/2014/main" id="{395D766E-541E-4FC3-BDEC-68CF7E8C926A}"/>
              </a:ext>
            </a:extLst>
          </p:cNvPr>
          <p:cNvSpPr/>
          <p:nvPr/>
        </p:nvSpPr>
        <p:spPr>
          <a:xfrm>
            <a:off x="2559635" y="4935603"/>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2%</a:t>
            </a:r>
            <a:endParaRPr lang="en-GB" sz="1345" b="1" dirty="0">
              <a:solidFill>
                <a:schemeClr val="tx1"/>
              </a:solidFill>
            </a:endParaRPr>
          </a:p>
        </p:txBody>
      </p:sp>
      <p:sp>
        <p:nvSpPr>
          <p:cNvPr id="477" name="Rectangle 476">
            <a:extLst>
              <a:ext uri="{FF2B5EF4-FFF2-40B4-BE49-F238E27FC236}">
                <a16:creationId xmlns:a16="http://schemas.microsoft.com/office/drawing/2014/main" id="{DB3BC013-2F7C-4930-B1BB-EE306BB7C02D}"/>
              </a:ext>
            </a:extLst>
          </p:cNvPr>
          <p:cNvSpPr/>
          <p:nvPr/>
        </p:nvSpPr>
        <p:spPr>
          <a:xfrm>
            <a:off x="2559635" y="5356416"/>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8%</a:t>
            </a:r>
            <a:endParaRPr lang="en-GB" sz="1345" b="1" dirty="0">
              <a:solidFill>
                <a:schemeClr val="tx1"/>
              </a:solidFill>
            </a:endParaRPr>
          </a:p>
        </p:txBody>
      </p:sp>
      <p:sp>
        <p:nvSpPr>
          <p:cNvPr id="478" name="Rectangle 477">
            <a:extLst>
              <a:ext uri="{FF2B5EF4-FFF2-40B4-BE49-F238E27FC236}">
                <a16:creationId xmlns:a16="http://schemas.microsoft.com/office/drawing/2014/main" id="{D15B1580-23A4-4C70-A152-8CB3C97A6F24}"/>
              </a:ext>
            </a:extLst>
          </p:cNvPr>
          <p:cNvSpPr/>
          <p:nvPr/>
        </p:nvSpPr>
        <p:spPr>
          <a:xfrm>
            <a:off x="2559635" y="5356416"/>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8%</a:t>
            </a:r>
            <a:endParaRPr lang="en-GB" sz="1345" b="1" dirty="0">
              <a:solidFill>
                <a:schemeClr val="tx1"/>
              </a:solidFill>
            </a:endParaRPr>
          </a:p>
        </p:txBody>
      </p:sp>
      <p:sp>
        <p:nvSpPr>
          <p:cNvPr id="479" name="Rectangle 478">
            <a:extLst>
              <a:ext uri="{FF2B5EF4-FFF2-40B4-BE49-F238E27FC236}">
                <a16:creationId xmlns:a16="http://schemas.microsoft.com/office/drawing/2014/main" id="{D08ADF83-4578-421F-A572-F1D085B07116}"/>
              </a:ext>
            </a:extLst>
          </p:cNvPr>
          <p:cNvSpPr/>
          <p:nvPr/>
        </p:nvSpPr>
        <p:spPr>
          <a:xfrm>
            <a:off x="2559635" y="5784157"/>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9%</a:t>
            </a:r>
            <a:endParaRPr lang="en-GB" sz="1345" b="1" dirty="0">
              <a:solidFill>
                <a:schemeClr val="tx1"/>
              </a:solidFill>
            </a:endParaRPr>
          </a:p>
        </p:txBody>
      </p:sp>
      <p:sp>
        <p:nvSpPr>
          <p:cNvPr id="480" name="Rectangle 479">
            <a:extLst>
              <a:ext uri="{FF2B5EF4-FFF2-40B4-BE49-F238E27FC236}">
                <a16:creationId xmlns:a16="http://schemas.microsoft.com/office/drawing/2014/main" id="{624EFD2F-7534-41AD-9FF2-C7892B18E448}"/>
              </a:ext>
            </a:extLst>
          </p:cNvPr>
          <p:cNvSpPr/>
          <p:nvPr/>
        </p:nvSpPr>
        <p:spPr>
          <a:xfrm>
            <a:off x="2559635" y="5784157"/>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9%</a:t>
            </a:r>
            <a:endParaRPr lang="en-GB" sz="1345" b="1" dirty="0">
              <a:solidFill>
                <a:schemeClr val="tx1"/>
              </a:solidFill>
            </a:endParaRPr>
          </a:p>
        </p:txBody>
      </p:sp>
      <p:sp>
        <p:nvSpPr>
          <p:cNvPr id="481" name="Rectangle 480">
            <a:extLst>
              <a:ext uri="{FF2B5EF4-FFF2-40B4-BE49-F238E27FC236}">
                <a16:creationId xmlns:a16="http://schemas.microsoft.com/office/drawing/2014/main" id="{D10165D3-45D7-4B05-B865-5599627C7D46}"/>
              </a:ext>
            </a:extLst>
          </p:cNvPr>
          <p:cNvSpPr/>
          <p:nvPr/>
        </p:nvSpPr>
        <p:spPr>
          <a:xfrm>
            <a:off x="2559635" y="6206245"/>
            <a:ext cx="817054" cy="370052"/>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a typeface="Verdana" panose="020B0604030504040204" pitchFamily="34" charset="0"/>
            </a:endParaRPr>
          </a:p>
        </p:txBody>
      </p:sp>
      <p:sp>
        <p:nvSpPr>
          <p:cNvPr id="482" name="Rectangle 481">
            <a:extLst>
              <a:ext uri="{FF2B5EF4-FFF2-40B4-BE49-F238E27FC236}">
                <a16:creationId xmlns:a16="http://schemas.microsoft.com/office/drawing/2014/main" id="{062A43FE-EF61-49F3-B3D7-553A9CEE5773}"/>
              </a:ext>
            </a:extLst>
          </p:cNvPr>
          <p:cNvSpPr/>
          <p:nvPr/>
        </p:nvSpPr>
        <p:spPr>
          <a:xfrm>
            <a:off x="2559635" y="6206245"/>
            <a:ext cx="817054"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r>
              <a:rPr lang="en-US" sz="1345" b="1" dirty="0">
                <a:solidFill>
                  <a:schemeClr val="tx1"/>
                </a:solidFill>
              </a:rPr>
              <a:t>16%</a:t>
            </a:r>
            <a:endParaRPr lang="en-GB" sz="1345" b="1" dirty="0">
              <a:solidFill>
                <a:schemeClr val="tx1"/>
              </a:solidFill>
            </a:endParaRPr>
          </a:p>
        </p:txBody>
      </p:sp>
      <p:sp>
        <p:nvSpPr>
          <p:cNvPr id="483" name="done">
            <a:extLst>
              <a:ext uri="{FF2B5EF4-FFF2-40B4-BE49-F238E27FC236}">
                <a16:creationId xmlns:a16="http://schemas.microsoft.com/office/drawing/2014/main" id="{8C4DAE14-79CA-44A5-B8B7-F43E335237B2}"/>
              </a:ext>
            </a:extLst>
          </p:cNvPr>
          <p:cNvSpPr/>
          <p:nvPr/>
        </p:nvSpPr>
        <p:spPr>
          <a:xfrm>
            <a:off x="2559635" y="657191"/>
            <a:ext cx="817054" cy="873511"/>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rPr>
              <a:t>Cluster size</a:t>
            </a:r>
            <a:endParaRPr lang="en-GB" sz="1345" b="1" dirty="0">
              <a:solidFill>
                <a:schemeClr val="bg1"/>
              </a:solidFill>
            </a:endParaRPr>
          </a:p>
        </p:txBody>
      </p:sp>
      <p:grpSp>
        <p:nvGrpSpPr>
          <p:cNvPr id="484" name="Group 483">
            <a:extLst>
              <a:ext uri="{FF2B5EF4-FFF2-40B4-BE49-F238E27FC236}">
                <a16:creationId xmlns:a16="http://schemas.microsoft.com/office/drawing/2014/main" id="{866B7393-CD16-42D6-9FB9-05FF8E41130E}"/>
              </a:ext>
            </a:extLst>
          </p:cNvPr>
          <p:cNvGrpSpPr/>
          <p:nvPr/>
        </p:nvGrpSpPr>
        <p:grpSpPr>
          <a:xfrm>
            <a:off x="3032144" y="1569613"/>
            <a:ext cx="344545" cy="5001757"/>
            <a:chOff x="-1937074" y="1781287"/>
            <a:chExt cx="396000" cy="5226114"/>
          </a:xfrm>
        </p:grpSpPr>
        <p:sp>
          <p:nvSpPr>
            <p:cNvPr id="523" name="Rectangle 522">
              <a:extLst>
                <a:ext uri="{FF2B5EF4-FFF2-40B4-BE49-F238E27FC236}">
                  <a16:creationId xmlns:a16="http://schemas.microsoft.com/office/drawing/2014/main" id="{43D9A8D5-6315-488B-A0D1-0B19CB4F3926}"/>
                </a:ext>
              </a:extLst>
            </p:cNvPr>
            <p:cNvSpPr/>
            <p:nvPr/>
          </p:nvSpPr>
          <p:spPr>
            <a:xfrm rot="5400000">
              <a:off x="-1980274" y="1824487"/>
              <a:ext cx="385200" cy="298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24" name="Rectangle 523">
              <a:extLst>
                <a:ext uri="{FF2B5EF4-FFF2-40B4-BE49-F238E27FC236}">
                  <a16:creationId xmlns:a16="http://schemas.microsoft.com/office/drawing/2014/main" id="{7DBD8406-5ADF-4E00-9108-C091F2BCE48D}"/>
                </a:ext>
              </a:extLst>
            </p:cNvPr>
            <p:cNvSpPr/>
            <p:nvPr/>
          </p:nvSpPr>
          <p:spPr>
            <a:xfrm rot="5400000">
              <a:off x="-2091874" y="2376170"/>
              <a:ext cx="385200" cy="75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25" name="Rectangle 524">
              <a:extLst>
                <a:ext uri="{FF2B5EF4-FFF2-40B4-BE49-F238E27FC236}">
                  <a16:creationId xmlns:a16="http://schemas.microsoft.com/office/drawing/2014/main" id="{BB6815BA-9006-489D-B2E7-8C07AD9879DC}"/>
                </a:ext>
              </a:extLst>
            </p:cNvPr>
            <p:cNvSpPr/>
            <p:nvPr/>
          </p:nvSpPr>
          <p:spPr>
            <a:xfrm rot="5400000">
              <a:off x="-2030674" y="2755053"/>
              <a:ext cx="385200" cy="19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26" name="Rectangle 525">
              <a:extLst>
                <a:ext uri="{FF2B5EF4-FFF2-40B4-BE49-F238E27FC236}">
                  <a16:creationId xmlns:a16="http://schemas.microsoft.com/office/drawing/2014/main" id="{FF28619B-AAB9-4829-962E-0989778F5808}"/>
                </a:ext>
              </a:extLst>
            </p:cNvPr>
            <p:cNvSpPr/>
            <p:nvPr/>
          </p:nvSpPr>
          <p:spPr>
            <a:xfrm rot="5400000">
              <a:off x="-2018074" y="3182536"/>
              <a:ext cx="385200" cy="223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27" name="Rectangle 526">
              <a:extLst>
                <a:ext uri="{FF2B5EF4-FFF2-40B4-BE49-F238E27FC236}">
                  <a16:creationId xmlns:a16="http://schemas.microsoft.com/office/drawing/2014/main" id="{54FAC62F-FE92-4634-9A1D-765D92064328}"/>
                </a:ext>
              </a:extLst>
            </p:cNvPr>
            <p:cNvSpPr/>
            <p:nvPr/>
          </p:nvSpPr>
          <p:spPr>
            <a:xfrm rot="5400000">
              <a:off x="-2055874" y="3660419"/>
              <a:ext cx="385200" cy="147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28" name="Rectangle 527">
              <a:extLst>
                <a:ext uri="{FF2B5EF4-FFF2-40B4-BE49-F238E27FC236}">
                  <a16:creationId xmlns:a16="http://schemas.microsoft.com/office/drawing/2014/main" id="{B9635CF5-8AA3-4B85-A5B1-FE2A1DCB29B1}"/>
                </a:ext>
              </a:extLst>
            </p:cNvPr>
            <p:cNvSpPr/>
            <p:nvPr/>
          </p:nvSpPr>
          <p:spPr>
            <a:xfrm rot="5400000">
              <a:off x="-2055874" y="4100502"/>
              <a:ext cx="385200" cy="147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29" name="Rectangle 528">
              <a:extLst>
                <a:ext uri="{FF2B5EF4-FFF2-40B4-BE49-F238E27FC236}">
                  <a16:creationId xmlns:a16="http://schemas.microsoft.com/office/drawing/2014/main" id="{62045854-0FE6-4101-9B9B-6247E1B88CB4}"/>
                </a:ext>
              </a:extLst>
            </p:cNvPr>
            <p:cNvSpPr/>
            <p:nvPr/>
          </p:nvSpPr>
          <p:spPr>
            <a:xfrm rot="5400000">
              <a:off x="-2043274" y="4527985"/>
              <a:ext cx="385200" cy="172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30" name="Rectangle 529">
              <a:extLst>
                <a:ext uri="{FF2B5EF4-FFF2-40B4-BE49-F238E27FC236}">
                  <a16:creationId xmlns:a16="http://schemas.microsoft.com/office/drawing/2014/main" id="{DEF0A159-6792-4508-8EA2-B1F1EAFDB8D8}"/>
                </a:ext>
              </a:extLst>
            </p:cNvPr>
            <p:cNvSpPr/>
            <p:nvPr/>
          </p:nvSpPr>
          <p:spPr>
            <a:xfrm rot="5400000">
              <a:off x="-1956874" y="4881668"/>
              <a:ext cx="385200" cy="345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31" name="Rectangle 530">
              <a:extLst>
                <a:ext uri="{FF2B5EF4-FFF2-40B4-BE49-F238E27FC236}">
                  <a16:creationId xmlns:a16="http://schemas.microsoft.com/office/drawing/2014/main" id="{405FC8C7-6E97-4652-A417-46376F6C4191}"/>
                </a:ext>
              </a:extLst>
            </p:cNvPr>
            <p:cNvSpPr/>
            <p:nvPr/>
          </p:nvSpPr>
          <p:spPr>
            <a:xfrm rot="5400000">
              <a:off x="-2104474" y="5469351"/>
              <a:ext cx="385200" cy="50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32" name="Rectangle 531">
              <a:extLst>
                <a:ext uri="{FF2B5EF4-FFF2-40B4-BE49-F238E27FC236}">
                  <a16:creationId xmlns:a16="http://schemas.microsoft.com/office/drawing/2014/main" id="{6D700603-461F-4526-A010-32A08E51342C}"/>
                </a:ext>
              </a:extLst>
            </p:cNvPr>
            <p:cNvSpPr/>
            <p:nvPr/>
          </p:nvSpPr>
          <p:spPr>
            <a:xfrm rot="5400000">
              <a:off x="-2030674" y="5835634"/>
              <a:ext cx="385200" cy="19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33" name="Rectangle 532">
              <a:extLst>
                <a:ext uri="{FF2B5EF4-FFF2-40B4-BE49-F238E27FC236}">
                  <a16:creationId xmlns:a16="http://schemas.microsoft.com/office/drawing/2014/main" id="{694974DC-08F0-41FF-950F-8FC9BCD2099D}"/>
                </a:ext>
              </a:extLst>
            </p:cNvPr>
            <p:cNvSpPr/>
            <p:nvPr/>
          </p:nvSpPr>
          <p:spPr>
            <a:xfrm rot="5400000">
              <a:off x="-2018074" y="6263117"/>
              <a:ext cx="385200" cy="223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34" name="Rectangle 533">
              <a:extLst>
                <a:ext uri="{FF2B5EF4-FFF2-40B4-BE49-F238E27FC236}">
                  <a16:creationId xmlns:a16="http://schemas.microsoft.com/office/drawing/2014/main" id="{E8AB4298-C26C-40A3-9142-A2D784041D59}"/>
                </a:ext>
              </a:extLst>
            </p:cNvPr>
            <p:cNvSpPr/>
            <p:nvPr/>
          </p:nvSpPr>
          <p:spPr>
            <a:xfrm rot="5400000">
              <a:off x="-1931674" y="6616801"/>
              <a:ext cx="385200" cy="3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grpSp>
      <p:grpSp>
        <p:nvGrpSpPr>
          <p:cNvPr id="485" name="done">
            <a:extLst>
              <a:ext uri="{FF2B5EF4-FFF2-40B4-BE49-F238E27FC236}">
                <a16:creationId xmlns:a16="http://schemas.microsoft.com/office/drawing/2014/main" id="{0698216F-96B1-4A2E-BF33-9DAE84B9BDE8}"/>
              </a:ext>
            </a:extLst>
          </p:cNvPr>
          <p:cNvGrpSpPr/>
          <p:nvPr/>
        </p:nvGrpSpPr>
        <p:grpSpPr>
          <a:xfrm>
            <a:off x="1144242" y="654104"/>
            <a:ext cx="1279874" cy="5918057"/>
            <a:chOff x="628625" y="1227626"/>
            <a:chExt cx="1332647" cy="6162075"/>
          </a:xfrm>
        </p:grpSpPr>
        <p:sp>
          <p:nvSpPr>
            <p:cNvPr id="486" name="Rectangle 485">
              <a:extLst>
                <a:ext uri="{FF2B5EF4-FFF2-40B4-BE49-F238E27FC236}">
                  <a16:creationId xmlns:a16="http://schemas.microsoft.com/office/drawing/2014/main" id="{C35AB2AB-FC60-464B-A148-F5E5ABF8AB28}"/>
                </a:ext>
              </a:extLst>
            </p:cNvPr>
            <p:cNvSpPr/>
            <p:nvPr/>
          </p:nvSpPr>
          <p:spPr>
            <a:xfrm>
              <a:off x="628625" y="2174644"/>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87" name="Rectangle 486">
              <a:extLst>
                <a:ext uri="{FF2B5EF4-FFF2-40B4-BE49-F238E27FC236}">
                  <a16:creationId xmlns:a16="http://schemas.microsoft.com/office/drawing/2014/main" id="{270DBDC1-1CF8-46D0-A9FC-22EF8F055D4B}"/>
                </a:ext>
              </a:extLst>
            </p:cNvPr>
            <p:cNvSpPr/>
            <p:nvPr/>
          </p:nvSpPr>
          <p:spPr>
            <a:xfrm>
              <a:off x="628625" y="2612210"/>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88" name="Rectangle 487">
              <a:extLst>
                <a:ext uri="{FF2B5EF4-FFF2-40B4-BE49-F238E27FC236}">
                  <a16:creationId xmlns:a16="http://schemas.microsoft.com/office/drawing/2014/main" id="{3D9CB8B6-3067-4F92-84F8-66B99B774F52}"/>
                </a:ext>
              </a:extLst>
            </p:cNvPr>
            <p:cNvSpPr/>
            <p:nvPr/>
          </p:nvSpPr>
          <p:spPr>
            <a:xfrm>
              <a:off x="628625" y="3049775"/>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89" name="Rectangle 488">
              <a:extLst>
                <a:ext uri="{FF2B5EF4-FFF2-40B4-BE49-F238E27FC236}">
                  <a16:creationId xmlns:a16="http://schemas.microsoft.com/office/drawing/2014/main" id="{FD23084F-D80E-4AD6-8DDE-FCA1FBF4307D}"/>
                </a:ext>
              </a:extLst>
            </p:cNvPr>
            <p:cNvSpPr/>
            <p:nvPr/>
          </p:nvSpPr>
          <p:spPr>
            <a:xfrm>
              <a:off x="628625" y="3487341"/>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0" name="Rectangle 489">
              <a:extLst>
                <a:ext uri="{FF2B5EF4-FFF2-40B4-BE49-F238E27FC236}">
                  <a16:creationId xmlns:a16="http://schemas.microsoft.com/office/drawing/2014/main" id="{C933A458-43E8-446A-A655-E94FCFE681CE}"/>
                </a:ext>
              </a:extLst>
            </p:cNvPr>
            <p:cNvSpPr/>
            <p:nvPr/>
          </p:nvSpPr>
          <p:spPr>
            <a:xfrm>
              <a:off x="628625" y="3924907"/>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1" name="Rectangle 490">
              <a:extLst>
                <a:ext uri="{FF2B5EF4-FFF2-40B4-BE49-F238E27FC236}">
                  <a16:creationId xmlns:a16="http://schemas.microsoft.com/office/drawing/2014/main" id="{60FCDE4A-059E-4335-9040-335792E2E9BC}"/>
                </a:ext>
              </a:extLst>
            </p:cNvPr>
            <p:cNvSpPr/>
            <p:nvPr/>
          </p:nvSpPr>
          <p:spPr>
            <a:xfrm>
              <a:off x="628625" y="4362472"/>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2" name="Rectangle 491">
              <a:extLst>
                <a:ext uri="{FF2B5EF4-FFF2-40B4-BE49-F238E27FC236}">
                  <a16:creationId xmlns:a16="http://schemas.microsoft.com/office/drawing/2014/main" id="{72A8979C-5FEE-4C6C-98DA-399CE06DDC97}"/>
                </a:ext>
              </a:extLst>
            </p:cNvPr>
            <p:cNvSpPr/>
            <p:nvPr/>
          </p:nvSpPr>
          <p:spPr>
            <a:xfrm>
              <a:off x="628625" y="4800038"/>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3" name="Rectangle 492">
              <a:extLst>
                <a:ext uri="{FF2B5EF4-FFF2-40B4-BE49-F238E27FC236}">
                  <a16:creationId xmlns:a16="http://schemas.microsoft.com/office/drawing/2014/main" id="{F1458971-714C-426D-BA15-0778A23B7B24}"/>
                </a:ext>
              </a:extLst>
            </p:cNvPr>
            <p:cNvSpPr/>
            <p:nvPr/>
          </p:nvSpPr>
          <p:spPr>
            <a:xfrm>
              <a:off x="628625" y="5237604"/>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4" name="Rectangle 493">
              <a:extLst>
                <a:ext uri="{FF2B5EF4-FFF2-40B4-BE49-F238E27FC236}">
                  <a16:creationId xmlns:a16="http://schemas.microsoft.com/office/drawing/2014/main" id="{E82FE508-D3AE-4D25-A203-F01775FA4179}"/>
                </a:ext>
              </a:extLst>
            </p:cNvPr>
            <p:cNvSpPr/>
            <p:nvPr/>
          </p:nvSpPr>
          <p:spPr>
            <a:xfrm>
              <a:off x="628625" y="5675169"/>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5" name="Rectangle 494">
              <a:extLst>
                <a:ext uri="{FF2B5EF4-FFF2-40B4-BE49-F238E27FC236}">
                  <a16:creationId xmlns:a16="http://schemas.microsoft.com/office/drawing/2014/main" id="{E0329246-6924-463F-BC5A-03914D2F1F9A}"/>
                </a:ext>
              </a:extLst>
            </p:cNvPr>
            <p:cNvSpPr/>
            <p:nvPr/>
          </p:nvSpPr>
          <p:spPr>
            <a:xfrm>
              <a:off x="628625" y="6112735"/>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6" name="Rectangle 495">
              <a:extLst>
                <a:ext uri="{FF2B5EF4-FFF2-40B4-BE49-F238E27FC236}">
                  <a16:creationId xmlns:a16="http://schemas.microsoft.com/office/drawing/2014/main" id="{4F8F76AC-6243-4899-B2B3-E160B9AAFBC3}"/>
                </a:ext>
              </a:extLst>
            </p:cNvPr>
            <p:cNvSpPr/>
            <p:nvPr/>
          </p:nvSpPr>
          <p:spPr>
            <a:xfrm>
              <a:off x="628625" y="6550300"/>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7" name="Rectangle 496">
              <a:extLst>
                <a:ext uri="{FF2B5EF4-FFF2-40B4-BE49-F238E27FC236}">
                  <a16:creationId xmlns:a16="http://schemas.microsoft.com/office/drawing/2014/main" id="{7FCC7D8F-2131-4A1A-B54B-5CB48F1577A4}"/>
                </a:ext>
              </a:extLst>
            </p:cNvPr>
            <p:cNvSpPr/>
            <p:nvPr/>
          </p:nvSpPr>
          <p:spPr>
            <a:xfrm>
              <a:off x="628625" y="6987869"/>
              <a:ext cx="1332647" cy="39821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498" name="Rectangle 497">
              <a:extLst>
                <a:ext uri="{FF2B5EF4-FFF2-40B4-BE49-F238E27FC236}">
                  <a16:creationId xmlns:a16="http://schemas.microsoft.com/office/drawing/2014/main" id="{9B493B2E-B7FE-41A6-8639-664112215484}"/>
                </a:ext>
              </a:extLst>
            </p:cNvPr>
            <p:cNvSpPr/>
            <p:nvPr/>
          </p:nvSpPr>
          <p:spPr>
            <a:xfrm>
              <a:off x="744752" y="2263832"/>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Derek</a:t>
              </a:r>
              <a:endParaRPr lang="en-GB" sz="1345" b="1" dirty="0">
                <a:solidFill>
                  <a:schemeClr val="tx1"/>
                </a:solidFill>
                <a:ea typeface="Verdana" panose="020B0604030504040204" pitchFamily="34" charset="0"/>
              </a:endParaRPr>
            </a:p>
          </p:txBody>
        </p:sp>
        <p:sp>
          <p:nvSpPr>
            <p:cNvPr id="499" name="Rectangle 498">
              <a:extLst>
                <a:ext uri="{FF2B5EF4-FFF2-40B4-BE49-F238E27FC236}">
                  <a16:creationId xmlns:a16="http://schemas.microsoft.com/office/drawing/2014/main" id="{B79C76CF-92C5-4EAD-AC04-E523C047E4AD}"/>
                </a:ext>
              </a:extLst>
            </p:cNvPr>
            <p:cNvSpPr/>
            <p:nvPr/>
          </p:nvSpPr>
          <p:spPr>
            <a:xfrm>
              <a:off x="744752" y="2701397"/>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Joshua</a:t>
              </a:r>
              <a:endParaRPr lang="en-GB" sz="1345" b="1" dirty="0">
                <a:solidFill>
                  <a:schemeClr val="tx1"/>
                </a:solidFill>
                <a:ea typeface="Verdana" panose="020B0604030504040204" pitchFamily="34" charset="0"/>
              </a:endParaRPr>
            </a:p>
          </p:txBody>
        </p:sp>
        <p:sp>
          <p:nvSpPr>
            <p:cNvPr id="500" name="Rectangle 499">
              <a:extLst>
                <a:ext uri="{FF2B5EF4-FFF2-40B4-BE49-F238E27FC236}">
                  <a16:creationId xmlns:a16="http://schemas.microsoft.com/office/drawing/2014/main" id="{F59CFED7-A058-46BA-BB56-8ED370CBD715}"/>
                </a:ext>
              </a:extLst>
            </p:cNvPr>
            <p:cNvSpPr/>
            <p:nvPr/>
          </p:nvSpPr>
          <p:spPr>
            <a:xfrm>
              <a:off x="744752" y="3138963"/>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Ida</a:t>
              </a:r>
              <a:endParaRPr lang="en-GB" sz="1345" b="1" dirty="0">
                <a:solidFill>
                  <a:schemeClr val="tx1"/>
                </a:solidFill>
                <a:ea typeface="Verdana" panose="020B0604030504040204" pitchFamily="34" charset="0"/>
              </a:endParaRPr>
            </a:p>
          </p:txBody>
        </p:sp>
        <p:sp>
          <p:nvSpPr>
            <p:cNvPr id="501" name="Rectangle 500">
              <a:extLst>
                <a:ext uri="{FF2B5EF4-FFF2-40B4-BE49-F238E27FC236}">
                  <a16:creationId xmlns:a16="http://schemas.microsoft.com/office/drawing/2014/main" id="{FD9783B0-5F01-47CD-9C45-64AEC87876D2}"/>
                </a:ext>
              </a:extLst>
            </p:cNvPr>
            <p:cNvSpPr/>
            <p:nvPr/>
          </p:nvSpPr>
          <p:spPr>
            <a:xfrm>
              <a:off x="744752" y="3576529"/>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William</a:t>
              </a:r>
              <a:endParaRPr lang="en-GB" sz="1345" b="1" dirty="0">
                <a:solidFill>
                  <a:schemeClr val="tx1"/>
                </a:solidFill>
                <a:ea typeface="Verdana" panose="020B0604030504040204" pitchFamily="34" charset="0"/>
              </a:endParaRPr>
            </a:p>
          </p:txBody>
        </p:sp>
        <p:sp>
          <p:nvSpPr>
            <p:cNvPr id="502" name="Rectangle 501">
              <a:extLst>
                <a:ext uri="{FF2B5EF4-FFF2-40B4-BE49-F238E27FC236}">
                  <a16:creationId xmlns:a16="http://schemas.microsoft.com/office/drawing/2014/main" id="{28178EF8-D107-46A8-B129-120BC8899688}"/>
                </a:ext>
              </a:extLst>
            </p:cNvPr>
            <p:cNvSpPr/>
            <p:nvPr/>
          </p:nvSpPr>
          <p:spPr>
            <a:xfrm>
              <a:off x="744752" y="4014094"/>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Nancy</a:t>
              </a:r>
              <a:endParaRPr lang="en-GB" sz="1345" b="1" dirty="0">
                <a:solidFill>
                  <a:schemeClr val="tx1"/>
                </a:solidFill>
                <a:ea typeface="Verdana" panose="020B0604030504040204" pitchFamily="34" charset="0"/>
              </a:endParaRPr>
            </a:p>
          </p:txBody>
        </p:sp>
        <p:sp>
          <p:nvSpPr>
            <p:cNvPr id="503" name="Rectangle 502">
              <a:extLst>
                <a:ext uri="{FF2B5EF4-FFF2-40B4-BE49-F238E27FC236}">
                  <a16:creationId xmlns:a16="http://schemas.microsoft.com/office/drawing/2014/main" id="{4A3AC342-C7E6-49F1-BF68-777D0DFDB09B}"/>
                </a:ext>
              </a:extLst>
            </p:cNvPr>
            <p:cNvSpPr/>
            <p:nvPr/>
          </p:nvSpPr>
          <p:spPr>
            <a:xfrm>
              <a:off x="744752" y="4451659"/>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Maria</a:t>
              </a:r>
              <a:endParaRPr lang="en-GB" sz="1345" b="1" dirty="0">
                <a:solidFill>
                  <a:schemeClr val="tx1"/>
                </a:solidFill>
                <a:ea typeface="Verdana" panose="020B0604030504040204" pitchFamily="34" charset="0"/>
              </a:endParaRPr>
            </a:p>
          </p:txBody>
        </p:sp>
        <p:sp>
          <p:nvSpPr>
            <p:cNvPr id="504" name="Rectangle 503">
              <a:extLst>
                <a:ext uri="{FF2B5EF4-FFF2-40B4-BE49-F238E27FC236}">
                  <a16:creationId xmlns:a16="http://schemas.microsoft.com/office/drawing/2014/main" id="{FCC46353-AA8B-4A52-A692-F66891CBC42B}"/>
                </a:ext>
              </a:extLst>
            </p:cNvPr>
            <p:cNvSpPr/>
            <p:nvPr/>
          </p:nvSpPr>
          <p:spPr>
            <a:xfrm>
              <a:off x="744752" y="4889224"/>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Kamal</a:t>
              </a:r>
              <a:endParaRPr lang="en-GB" sz="1345" b="1" dirty="0">
                <a:solidFill>
                  <a:schemeClr val="tx1"/>
                </a:solidFill>
                <a:ea typeface="Verdana" panose="020B0604030504040204" pitchFamily="34" charset="0"/>
              </a:endParaRPr>
            </a:p>
          </p:txBody>
        </p:sp>
        <p:sp>
          <p:nvSpPr>
            <p:cNvPr id="505" name="Rectangle 504">
              <a:extLst>
                <a:ext uri="{FF2B5EF4-FFF2-40B4-BE49-F238E27FC236}">
                  <a16:creationId xmlns:a16="http://schemas.microsoft.com/office/drawing/2014/main" id="{CEEE4269-DC6D-48EE-91EB-1ADCFD01ACEB}"/>
                </a:ext>
              </a:extLst>
            </p:cNvPr>
            <p:cNvSpPr/>
            <p:nvPr/>
          </p:nvSpPr>
          <p:spPr>
            <a:xfrm>
              <a:off x="744752" y="5326790"/>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Anna</a:t>
              </a:r>
              <a:endParaRPr lang="en-GB" sz="1345" b="1" dirty="0">
                <a:solidFill>
                  <a:schemeClr val="tx1"/>
                </a:solidFill>
                <a:ea typeface="Verdana" panose="020B0604030504040204" pitchFamily="34" charset="0"/>
              </a:endParaRPr>
            </a:p>
          </p:txBody>
        </p:sp>
        <p:sp>
          <p:nvSpPr>
            <p:cNvPr id="506" name="Rectangle 505">
              <a:extLst>
                <a:ext uri="{FF2B5EF4-FFF2-40B4-BE49-F238E27FC236}">
                  <a16:creationId xmlns:a16="http://schemas.microsoft.com/office/drawing/2014/main" id="{23A2FD1C-0114-4A3F-B4CF-FC53B8ECCF72}"/>
                </a:ext>
              </a:extLst>
            </p:cNvPr>
            <p:cNvSpPr/>
            <p:nvPr/>
          </p:nvSpPr>
          <p:spPr>
            <a:xfrm>
              <a:off x="744752" y="5764356"/>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Robert</a:t>
              </a:r>
              <a:endParaRPr lang="en-GB" sz="1345" b="1" dirty="0">
                <a:solidFill>
                  <a:schemeClr val="tx1"/>
                </a:solidFill>
                <a:ea typeface="Verdana" panose="020B0604030504040204" pitchFamily="34" charset="0"/>
              </a:endParaRPr>
            </a:p>
          </p:txBody>
        </p:sp>
        <p:sp>
          <p:nvSpPr>
            <p:cNvPr id="507" name="Rectangle 506">
              <a:extLst>
                <a:ext uri="{FF2B5EF4-FFF2-40B4-BE49-F238E27FC236}">
                  <a16:creationId xmlns:a16="http://schemas.microsoft.com/office/drawing/2014/main" id="{36DF2804-357B-4AF5-A798-7C1D39F76F54}"/>
                </a:ext>
              </a:extLst>
            </p:cNvPr>
            <p:cNvSpPr/>
            <p:nvPr/>
          </p:nvSpPr>
          <p:spPr>
            <a:xfrm>
              <a:off x="744752" y="6201922"/>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Laura</a:t>
              </a:r>
              <a:endParaRPr lang="en-GB" sz="1345" b="1" dirty="0">
                <a:solidFill>
                  <a:schemeClr val="tx1"/>
                </a:solidFill>
                <a:ea typeface="Verdana" panose="020B0604030504040204" pitchFamily="34" charset="0"/>
              </a:endParaRPr>
            </a:p>
          </p:txBody>
        </p:sp>
        <p:sp>
          <p:nvSpPr>
            <p:cNvPr id="508" name="Rectangle 507">
              <a:extLst>
                <a:ext uri="{FF2B5EF4-FFF2-40B4-BE49-F238E27FC236}">
                  <a16:creationId xmlns:a16="http://schemas.microsoft.com/office/drawing/2014/main" id="{9C0A06FC-8B21-4281-90B1-6C21981BE1E2}"/>
                </a:ext>
              </a:extLst>
            </p:cNvPr>
            <p:cNvSpPr/>
            <p:nvPr/>
          </p:nvSpPr>
          <p:spPr>
            <a:xfrm>
              <a:off x="744752" y="6639487"/>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Eric</a:t>
              </a:r>
              <a:endParaRPr lang="en-GB" sz="1345" b="1" dirty="0">
                <a:solidFill>
                  <a:schemeClr val="tx1"/>
                </a:solidFill>
                <a:ea typeface="Verdana" panose="020B0604030504040204" pitchFamily="34" charset="0"/>
              </a:endParaRPr>
            </a:p>
          </p:txBody>
        </p:sp>
        <p:sp>
          <p:nvSpPr>
            <p:cNvPr id="509" name="Rectangle 508">
              <a:extLst>
                <a:ext uri="{FF2B5EF4-FFF2-40B4-BE49-F238E27FC236}">
                  <a16:creationId xmlns:a16="http://schemas.microsoft.com/office/drawing/2014/main" id="{744EFFDE-89CF-4F5B-9C68-8427A2ADA8D7}"/>
                </a:ext>
              </a:extLst>
            </p:cNvPr>
            <p:cNvSpPr/>
            <p:nvPr/>
          </p:nvSpPr>
          <p:spPr>
            <a:xfrm>
              <a:off x="744752" y="7092265"/>
              <a:ext cx="977147" cy="219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345" b="1" dirty="0">
                  <a:solidFill>
                    <a:schemeClr val="tx1"/>
                  </a:solidFill>
                  <a:ea typeface="Verdana" panose="020B0604030504040204" pitchFamily="34" charset="0"/>
                </a:rPr>
                <a:t>Sam</a:t>
              </a:r>
              <a:endParaRPr lang="en-GB" sz="1345" b="1" dirty="0">
                <a:solidFill>
                  <a:schemeClr val="tx1"/>
                </a:solidFill>
                <a:ea typeface="Verdana" panose="020B0604030504040204" pitchFamily="34" charset="0"/>
              </a:endParaRPr>
            </a:p>
          </p:txBody>
        </p:sp>
        <p:sp>
          <p:nvSpPr>
            <p:cNvPr id="510" name="done">
              <a:extLst>
                <a:ext uri="{FF2B5EF4-FFF2-40B4-BE49-F238E27FC236}">
                  <a16:creationId xmlns:a16="http://schemas.microsoft.com/office/drawing/2014/main" id="{906277E7-FA0A-4E40-848B-14EE1407C6DA}"/>
                </a:ext>
              </a:extLst>
            </p:cNvPr>
            <p:cNvSpPr/>
            <p:nvPr/>
          </p:nvSpPr>
          <p:spPr>
            <a:xfrm>
              <a:off x="628625" y="1227626"/>
              <a:ext cx="1332647" cy="909528"/>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rPr>
                <a:t>Persona</a:t>
              </a:r>
              <a:endParaRPr lang="en-GB" sz="1345" b="1" dirty="0">
                <a:solidFill>
                  <a:schemeClr val="bg1"/>
                </a:solidFill>
              </a:endParaRPr>
            </a:p>
          </p:txBody>
        </p:sp>
        <p:pic>
          <p:nvPicPr>
            <p:cNvPr id="511" name="done">
              <a:extLst>
                <a:ext uri="{FF2B5EF4-FFF2-40B4-BE49-F238E27FC236}">
                  <a16:creationId xmlns:a16="http://schemas.microsoft.com/office/drawing/2014/main" id="{3E538212-1B98-4AD1-9CC7-B87664F893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63196" y="2174644"/>
              <a:ext cx="398076" cy="398076"/>
            </a:xfrm>
            <a:prstGeom prst="rect">
              <a:avLst/>
            </a:prstGeom>
          </p:spPr>
        </p:pic>
        <p:pic>
          <p:nvPicPr>
            <p:cNvPr id="512" name="Picture 511" descr="A close up of a person wearing glasses&#10;&#10;Description automatically generated">
              <a:extLst>
                <a:ext uri="{FF2B5EF4-FFF2-40B4-BE49-F238E27FC236}">
                  <a16:creationId xmlns:a16="http://schemas.microsoft.com/office/drawing/2014/main" id="{334F2A28-BE8D-4B92-B4F2-99739AC7D8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63595" y="2612690"/>
              <a:ext cx="397677" cy="398076"/>
            </a:xfrm>
            <a:prstGeom prst="rect">
              <a:avLst/>
            </a:prstGeom>
          </p:spPr>
        </p:pic>
        <p:pic>
          <p:nvPicPr>
            <p:cNvPr id="513" name="Picture 512">
              <a:extLst>
                <a:ext uri="{FF2B5EF4-FFF2-40B4-BE49-F238E27FC236}">
                  <a16:creationId xmlns:a16="http://schemas.microsoft.com/office/drawing/2014/main" id="{E23F6AD2-E838-44AC-94F0-7AEDA9245BB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63196" y="3050584"/>
              <a:ext cx="398076" cy="398076"/>
            </a:xfrm>
            <a:prstGeom prst="rect">
              <a:avLst/>
            </a:prstGeom>
          </p:spPr>
        </p:pic>
        <p:pic>
          <p:nvPicPr>
            <p:cNvPr id="514" name="Picture 513" descr="A person smiling for the camera&#10;&#10;Description automatically generated">
              <a:extLst>
                <a:ext uri="{FF2B5EF4-FFF2-40B4-BE49-F238E27FC236}">
                  <a16:creationId xmlns:a16="http://schemas.microsoft.com/office/drawing/2014/main" id="{CD64C416-8A25-4803-B567-2012E2E80AF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63595" y="3488476"/>
              <a:ext cx="397677" cy="398076"/>
            </a:xfrm>
            <a:prstGeom prst="rect">
              <a:avLst/>
            </a:prstGeom>
          </p:spPr>
        </p:pic>
        <p:pic>
          <p:nvPicPr>
            <p:cNvPr id="515" name="Picture 514">
              <a:extLst>
                <a:ext uri="{FF2B5EF4-FFF2-40B4-BE49-F238E27FC236}">
                  <a16:creationId xmlns:a16="http://schemas.microsoft.com/office/drawing/2014/main" id="{D2C7B7BA-4067-4FA4-90AF-B8A67A9CC7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63196" y="3926369"/>
              <a:ext cx="398076" cy="398076"/>
            </a:xfrm>
            <a:prstGeom prst="rect">
              <a:avLst/>
            </a:prstGeom>
          </p:spPr>
        </p:pic>
        <p:pic>
          <p:nvPicPr>
            <p:cNvPr id="516" name="Picture 515">
              <a:extLst>
                <a:ext uri="{FF2B5EF4-FFF2-40B4-BE49-F238E27FC236}">
                  <a16:creationId xmlns:a16="http://schemas.microsoft.com/office/drawing/2014/main" id="{1BB177D4-295F-4F5F-BDF4-70D4A1F4E9A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63733" y="4364262"/>
              <a:ext cx="397539" cy="398076"/>
            </a:xfrm>
            <a:prstGeom prst="rect">
              <a:avLst/>
            </a:prstGeom>
          </p:spPr>
        </p:pic>
        <p:pic>
          <p:nvPicPr>
            <p:cNvPr id="517" name="Picture 516">
              <a:extLst>
                <a:ext uri="{FF2B5EF4-FFF2-40B4-BE49-F238E27FC236}">
                  <a16:creationId xmlns:a16="http://schemas.microsoft.com/office/drawing/2014/main" id="{9AB574E8-B347-4BB4-889A-EFD5FE5E3EE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63607" y="4802155"/>
              <a:ext cx="397665" cy="398076"/>
            </a:xfrm>
            <a:prstGeom prst="rect">
              <a:avLst/>
            </a:prstGeom>
          </p:spPr>
        </p:pic>
        <p:pic>
          <p:nvPicPr>
            <p:cNvPr id="518" name="Picture 517">
              <a:extLst>
                <a:ext uri="{FF2B5EF4-FFF2-40B4-BE49-F238E27FC236}">
                  <a16:creationId xmlns:a16="http://schemas.microsoft.com/office/drawing/2014/main" id="{F9E3050B-51C0-4B99-9431-EA2198439FE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63196" y="5240048"/>
              <a:ext cx="398076" cy="398076"/>
            </a:xfrm>
            <a:prstGeom prst="rect">
              <a:avLst/>
            </a:prstGeom>
          </p:spPr>
        </p:pic>
        <p:pic>
          <p:nvPicPr>
            <p:cNvPr id="519" name="Picture 518">
              <a:extLst>
                <a:ext uri="{FF2B5EF4-FFF2-40B4-BE49-F238E27FC236}">
                  <a16:creationId xmlns:a16="http://schemas.microsoft.com/office/drawing/2014/main" id="{233989A3-13F2-4259-A047-A7ECD678034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3196" y="5677941"/>
              <a:ext cx="398076" cy="398076"/>
            </a:xfrm>
            <a:prstGeom prst="rect">
              <a:avLst/>
            </a:prstGeom>
          </p:spPr>
        </p:pic>
        <p:pic>
          <p:nvPicPr>
            <p:cNvPr id="520" name="Picture 519">
              <a:extLst>
                <a:ext uri="{FF2B5EF4-FFF2-40B4-BE49-F238E27FC236}">
                  <a16:creationId xmlns:a16="http://schemas.microsoft.com/office/drawing/2014/main" id="{669CDAB3-63FD-4EFB-A900-BAA6AF0DEB9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563196" y="6115834"/>
              <a:ext cx="398076" cy="398076"/>
            </a:xfrm>
            <a:prstGeom prst="rect">
              <a:avLst/>
            </a:prstGeom>
          </p:spPr>
        </p:pic>
        <p:pic>
          <p:nvPicPr>
            <p:cNvPr id="521" name="Picture 520">
              <a:extLst>
                <a:ext uri="{FF2B5EF4-FFF2-40B4-BE49-F238E27FC236}">
                  <a16:creationId xmlns:a16="http://schemas.microsoft.com/office/drawing/2014/main" id="{66D4D1EA-C3A6-4D38-AEA8-66EEFC8C11E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563196" y="6553728"/>
              <a:ext cx="398076" cy="398076"/>
            </a:xfrm>
            <a:prstGeom prst="rect">
              <a:avLst/>
            </a:prstGeom>
          </p:spPr>
        </p:pic>
        <p:pic>
          <p:nvPicPr>
            <p:cNvPr id="522" name="Picture 521" descr="A person wearing glasses and smiling at the camera&#10;&#10;Description automatically generated">
              <a:extLst>
                <a:ext uri="{FF2B5EF4-FFF2-40B4-BE49-F238E27FC236}">
                  <a16:creationId xmlns:a16="http://schemas.microsoft.com/office/drawing/2014/main" id="{BE9F6FDF-03BE-41AB-9294-CED96971CEF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563196" y="6991625"/>
              <a:ext cx="398076" cy="398076"/>
            </a:xfrm>
            <a:prstGeom prst="rect">
              <a:avLst/>
            </a:prstGeom>
          </p:spPr>
        </p:pic>
      </p:grpSp>
      <p:sp>
        <p:nvSpPr>
          <p:cNvPr id="559" name="Rectangle 558">
            <a:extLst>
              <a:ext uri="{FF2B5EF4-FFF2-40B4-BE49-F238E27FC236}">
                <a16:creationId xmlns:a16="http://schemas.microsoft.com/office/drawing/2014/main" id="{92159C51-8C9E-40C7-BF4A-6BB519127BB9}"/>
              </a:ext>
            </a:extLst>
          </p:cNvPr>
          <p:cNvSpPr/>
          <p:nvPr/>
        </p:nvSpPr>
        <p:spPr>
          <a:xfrm>
            <a:off x="3524490" y="1568942"/>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12%</a:t>
            </a:r>
            <a:endParaRPr lang="en-GB" sz="1345" b="1" dirty="0">
              <a:solidFill>
                <a:schemeClr val="tx1"/>
              </a:solidFill>
            </a:endParaRPr>
          </a:p>
        </p:txBody>
      </p:sp>
      <p:sp>
        <p:nvSpPr>
          <p:cNvPr id="560" name="Rectangle 559">
            <a:extLst>
              <a:ext uri="{FF2B5EF4-FFF2-40B4-BE49-F238E27FC236}">
                <a16:creationId xmlns:a16="http://schemas.microsoft.com/office/drawing/2014/main" id="{BE1012D0-E2AA-4EBD-ADF2-BE1106174997}"/>
              </a:ext>
            </a:extLst>
          </p:cNvPr>
          <p:cNvSpPr/>
          <p:nvPr/>
        </p:nvSpPr>
        <p:spPr>
          <a:xfrm>
            <a:off x="3524490" y="1568942"/>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1</a:t>
            </a:r>
            <a:endParaRPr lang="en-GB" sz="1345" b="1" dirty="0">
              <a:solidFill>
                <a:schemeClr val="tx1"/>
              </a:solidFill>
            </a:endParaRPr>
          </a:p>
        </p:txBody>
      </p:sp>
      <p:sp>
        <p:nvSpPr>
          <p:cNvPr id="561" name="Rectangle 560">
            <a:extLst>
              <a:ext uri="{FF2B5EF4-FFF2-40B4-BE49-F238E27FC236}">
                <a16:creationId xmlns:a16="http://schemas.microsoft.com/office/drawing/2014/main" id="{CFD9C5A5-B6E5-4651-9D63-37539AC39380}"/>
              </a:ext>
            </a:extLst>
          </p:cNvPr>
          <p:cNvSpPr/>
          <p:nvPr/>
        </p:nvSpPr>
        <p:spPr>
          <a:xfrm>
            <a:off x="3524490" y="1989903"/>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3%</a:t>
            </a:r>
            <a:endParaRPr lang="en-GB" sz="1345" b="1" dirty="0">
              <a:solidFill>
                <a:schemeClr val="tx1"/>
              </a:solidFill>
            </a:endParaRPr>
          </a:p>
        </p:txBody>
      </p:sp>
      <p:sp>
        <p:nvSpPr>
          <p:cNvPr id="562" name="Rectangle 561">
            <a:extLst>
              <a:ext uri="{FF2B5EF4-FFF2-40B4-BE49-F238E27FC236}">
                <a16:creationId xmlns:a16="http://schemas.microsoft.com/office/drawing/2014/main" id="{44EFD218-7733-463E-9D2D-4334B42E4153}"/>
              </a:ext>
            </a:extLst>
          </p:cNvPr>
          <p:cNvSpPr/>
          <p:nvPr/>
        </p:nvSpPr>
        <p:spPr>
          <a:xfrm>
            <a:off x="3524490" y="1989903"/>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GB" sz="1345" b="1" dirty="0">
                <a:solidFill>
                  <a:schemeClr val="tx1"/>
                </a:solidFill>
              </a:rPr>
              <a:t>2</a:t>
            </a:r>
          </a:p>
        </p:txBody>
      </p:sp>
      <p:sp>
        <p:nvSpPr>
          <p:cNvPr id="563" name="Rectangle 562">
            <a:extLst>
              <a:ext uri="{FF2B5EF4-FFF2-40B4-BE49-F238E27FC236}">
                <a16:creationId xmlns:a16="http://schemas.microsoft.com/office/drawing/2014/main" id="{F0D61A1A-79AB-4AEF-B6F5-5D2D7788C732}"/>
              </a:ext>
            </a:extLst>
          </p:cNvPr>
          <p:cNvSpPr/>
          <p:nvPr/>
        </p:nvSpPr>
        <p:spPr>
          <a:xfrm>
            <a:off x="3524490" y="2410717"/>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8%</a:t>
            </a:r>
            <a:endParaRPr lang="en-GB" sz="1345" b="1" dirty="0">
              <a:solidFill>
                <a:schemeClr val="tx1"/>
              </a:solidFill>
            </a:endParaRPr>
          </a:p>
        </p:txBody>
      </p:sp>
      <p:sp>
        <p:nvSpPr>
          <p:cNvPr id="564" name="Rectangle 563">
            <a:extLst>
              <a:ext uri="{FF2B5EF4-FFF2-40B4-BE49-F238E27FC236}">
                <a16:creationId xmlns:a16="http://schemas.microsoft.com/office/drawing/2014/main" id="{92062CAD-3B40-4665-B70B-D9482DC91341}"/>
              </a:ext>
            </a:extLst>
          </p:cNvPr>
          <p:cNvSpPr/>
          <p:nvPr/>
        </p:nvSpPr>
        <p:spPr>
          <a:xfrm>
            <a:off x="3524490" y="2410717"/>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GB" sz="1345" b="1" dirty="0">
                <a:solidFill>
                  <a:schemeClr val="tx1"/>
                </a:solidFill>
              </a:rPr>
              <a:t>3</a:t>
            </a:r>
          </a:p>
        </p:txBody>
      </p:sp>
      <p:sp>
        <p:nvSpPr>
          <p:cNvPr id="565" name="Rectangle 564">
            <a:extLst>
              <a:ext uri="{FF2B5EF4-FFF2-40B4-BE49-F238E27FC236}">
                <a16:creationId xmlns:a16="http://schemas.microsoft.com/office/drawing/2014/main" id="{F6F3BB9F-6751-4757-B519-12BF0D68D624}"/>
              </a:ext>
            </a:extLst>
          </p:cNvPr>
          <p:cNvSpPr/>
          <p:nvPr/>
        </p:nvSpPr>
        <p:spPr>
          <a:xfrm>
            <a:off x="3524490" y="2831531"/>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9%</a:t>
            </a:r>
            <a:endParaRPr lang="en-GB" sz="1345" b="1" dirty="0">
              <a:solidFill>
                <a:schemeClr val="tx1"/>
              </a:solidFill>
            </a:endParaRPr>
          </a:p>
        </p:txBody>
      </p:sp>
      <p:sp>
        <p:nvSpPr>
          <p:cNvPr id="566" name="Rectangle 565">
            <a:extLst>
              <a:ext uri="{FF2B5EF4-FFF2-40B4-BE49-F238E27FC236}">
                <a16:creationId xmlns:a16="http://schemas.microsoft.com/office/drawing/2014/main" id="{D3B66298-9E17-4D7F-929B-E3ED70EFEF28}"/>
              </a:ext>
            </a:extLst>
          </p:cNvPr>
          <p:cNvSpPr/>
          <p:nvPr/>
        </p:nvSpPr>
        <p:spPr>
          <a:xfrm>
            <a:off x="3524490" y="2831531"/>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4</a:t>
            </a:r>
            <a:endParaRPr lang="en-GB" sz="1345" b="1" dirty="0">
              <a:solidFill>
                <a:schemeClr val="tx1"/>
              </a:solidFill>
            </a:endParaRPr>
          </a:p>
        </p:txBody>
      </p:sp>
      <p:sp>
        <p:nvSpPr>
          <p:cNvPr id="567" name="Rectangle 566">
            <a:extLst>
              <a:ext uri="{FF2B5EF4-FFF2-40B4-BE49-F238E27FC236}">
                <a16:creationId xmlns:a16="http://schemas.microsoft.com/office/drawing/2014/main" id="{B9F7FF4C-C2B3-481E-A57F-26F9991C3205}"/>
              </a:ext>
            </a:extLst>
          </p:cNvPr>
          <p:cNvSpPr/>
          <p:nvPr/>
        </p:nvSpPr>
        <p:spPr>
          <a:xfrm>
            <a:off x="3524490" y="3252344"/>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6%</a:t>
            </a:r>
            <a:endParaRPr lang="en-GB" sz="1345" b="1" dirty="0">
              <a:solidFill>
                <a:schemeClr val="tx1"/>
              </a:solidFill>
            </a:endParaRPr>
          </a:p>
        </p:txBody>
      </p:sp>
      <p:sp>
        <p:nvSpPr>
          <p:cNvPr id="568" name="Rectangle 567">
            <a:extLst>
              <a:ext uri="{FF2B5EF4-FFF2-40B4-BE49-F238E27FC236}">
                <a16:creationId xmlns:a16="http://schemas.microsoft.com/office/drawing/2014/main" id="{ADF2AB57-D32F-4457-8F96-2800351807C7}"/>
              </a:ext>
            </a:extLst>
          </p:cNvPr>
          <p:cNvSpPr/>
          <p:nvPr/>
        </p:nvSpPr>
        <p:spPr>
          <a:xfrm>
            <a:off x="3524490" y="3252344"/>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GB" sz="1345" b="1" dirty="0">
                <a:solidFill>
                  <a:schemeClr val="tx1"/>
                </a:solidFill>
              </a:rPr>
              <a:t>5</a:t>
            </a:r>
          </a:p>
        </p:txBody>
      </p:sp>
      <p:sp>
        <p:nvSpPr>
          <p:cNvPr id="569" name="Rectangle 568">
            <a:extLst>
              <a:ext uri="{FF2B5EF4-FFF2-40B4-BE49-F238E27FC236}">
                <a16:creationId xmlns:a16="http://schemas.microsoft.com/office/drawing/2014/main" id="{48296855-00DF-4037-B56F-6D1FF9291538}"/>
              </a:ext>
            </a:extLst>
          </p:cNvPr>
          <p:cNvSpPr/>
          <p:nvPr/>
        </p:nvSpPr>
        <p:spPr>
          <a:xfrm>
            <a:off x="3524490" y="3673159"/>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6%</a:t>
            </a:r>
            <a:endParaRPr lang="en-GB" sz="1345" b="1" dirty="0">
              <a:solidFill>
                <a:schemeClr val="tx1"/>
              </a:solidFill>
            </a:endParaRPr>
          </a:p>
        </p:txBody>
      </p:sp>
      <p:sp>
        <p:nvSpPr>
          <p:cNvPr id="570" name="Rectangle 569">
            <a:extLst>
              <a:ext uri="{FF2B5EF4-FFF2-40B4-BE49-F238E27FC236}">
                <a16:creationId xmlns:a16="http://schemas.microsoft.com/office/drawing/2014/main" id="{6017E054-B7FC-4BE5-9575-3B68DC0A4D84}"/>
              </a:ext>
            </a:extLst>
          </p:cNvPr>
          <p:cNvSpPr/>
          <p:nvPr/>
        </p:nvSpPr>
        <p:spPr>
          <a:xfrm>
            <a:off x="3524490" y="3673159"/>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6</a:t>
            </a:r>
            <a:endParaRPr lang="en-GB" sz="1345" b="1" dirty="0">
              <a:solidFill>
                <a:schemeClr val="tx1"/>
              </a:solidFill>
            </a:endParaRPr>
          </a:p>
        </p:txBody>
      </p:sp>
      <p:sp>
        <p:nvSpPr>
          <p:cNvPr id="571" name="Rectangle 570">
            <a:extLst>
              <a:ext uri="{FF2B5EF4-FFF2-40B4-BE49-F238E27FC236}">
                <a16:creationId xmlns:a16="http://schemas.microsoft.com/office/drawing/2014/main" id="{C8174AB3-C15F-4D5D-8638-6B480D0B7D07}"/>
              </a:ext>
            </a:extLst>
          </p:cNvPr>
          <p:cNvSpPr/>
          <p:nvPr/>
        </p:nvSpPr>
        <p:spPr>
          <a:xfrm>
            <a:off x="3524490" y="4093974"/>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7%</a:t>
            </a:r>
            <a:endParaRPr lang="en-GB" sz="1345" b="1" dirty="0">
              <a:solidFill>
                <a:schemeClr val="tx1"/>
              </a:solidFill>
            </a:endParaRPr>
          </a:p>
        </p:txBody>
      </p:sp>
      <p:sp>
        <p:nvSpPr>
          <p:cNvPr id="572" name="Rectangle 571">
            <a:extLst>
              <a:ext uri="{FF2B5EF4-FFF2-40B4-BE49-F238E27FC236}">
                <a16:creationId xmlns:a16="http://schemas.microsoft.com/office/drawing/2014/main" id="{83D62D35-478C-4EF6-BFC0-5D5692C7B3C9}"/>
              </a:ext>
            </a:extLst>
          </p:cNvPr>
          <p:cNvSpPr/>
          <p:nvPr/>
        </p:nvSpPr>
        <p:spPr>
          <a:xfrm>
            <a:off x="3524490" y="4093974"/>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7</a:t>
            </a:r>
            <a:endParaRPr lang="en-GB" sz="1345" b="1" dirty="0">
              <a:solidFill>
                <a:schemeClr val="tx1"/>
              </a:solidFill>
            </a:endParaRPr>
          </a:p>
        </p:txBody>
      </p:sp>
      <p:sp>
        <p:nvSpPr>
          <p:cNvPr id="573" name="Rectangle 572">
            <a:extLst>
              <a:ext uri="{FF2B5EF4-FFF2-40B4-BE49-F238E27FC236}">
                <a16:creationId xmlns:a16="http://schemas.microsoft.com/office/drawing/2014/main" id="{89A2218C-7B23-421B-B280-B74BAF4166D0}"/>
              </a:ext>
            </a:extLst>
          </p:cNvPr>
          <p:cNvSpPr/>
          <p:nvPr/>
        </p:nvSpPr>
        <p:spPr>
          <a:xfrm>
            <a:off x="3524490" y="4514788"/>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14%</a:t>
            </a:r>
            <a:endParaRPr lang="en-GB" sz="1345" b="1" dirty="0">
              <a:solidFill>
                <a:schemeClr val="tx1"/>
              </a:solidFill>
            </a:endParaRPr>
          </a:p>
        </p:txBody>
      </p:sp>
      <p:sp>
        <p:nvSpPr>
          <p:cNvPr id="574" name="Rectangle 573">
            <a:extLst>
              <a:ext uri="{FF2B5EF4-FFF2-40B4-BE49-F238E27FC236}">
                <a16:creationId xmlns:a16="http://schemas.microsoft.com/office/drawing/2014/main" id="{E4AA10E6-761B-4BFE-8D17-7CF19B4E3D98}"/>
              </a:ext>
            </a:extLst>
          </p:cNvPr>
          <p:cNvSpPr/>
          <p:nvPr/>
        </p:nvSpPr>
        <p:spPr>
          <a:xfrm>
            <a:off x="3524490" y="4514788"/>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8</a:t>
            </a:r>
            <a:endParaRPr lang="en-GB" sz="1345" b="1" dirty="0">
              <a:solidFill>
                <a:schemeClr val="tx1"/>
              </a:solidFill>
            </a:endParaRPr>
          </a:p>
        </p:txBody>
      </p:sp>
      <p:sp>
        <p:nvSpPr>
          <p:cNvPr id="575" name="Rectangle 574">
            <a:extLst>
              <a:ext uri="{FF2B5EF4-FFF2-40B4-BE49-F238E27FC236}">
                <a16:creationId xmlns:a16="http://schemas.microsoft.com/office/drawing/2014/main" id="{0DE11B48-41EF-4D34-B02F-24344AA06FCD}"/>
              </a:ext>
            </a:extLst>
          </p:cNvPr>
          <p:cNvSpPr/>
          <p:nvPr/>
        </p:nvSpPr>
        <p:spPr>
          <a:xfrm>
            <a:off x="3524490" y="4935603"/>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2%</a:t>
            </a:r>
            <a:endParaRPr lang="en-GB" sz="1345" b="1" dirty="0">
              <a:solidFill>
                <a:schemeClr val="tx1"/>
              </a:solidFill>
            </a:endParaRPr>
          </a:p>
        </p:txBody>
      </p:sp>
      <p:sp>
        <p:nvSpPr>
          <p:cNvPr id="576" name="Rectangle 575">
            <a:extLst>
              <a:ext uri="{FF2B5EF4-FFF2-40B4-BE49-F238E27FC236}">
                <a16:creationId xmlns:a16="http://schemas.microsoft.com/office/drawing/2014/main" id="{D4151A4C-E3FB-4AC0-A5CB-49DE56E2D57F}"/>
              </a:ext>
            </a:extLst>
          </p:cNvPr>
          <p:cNvSpPr/>
          <p:nvPr/>
        </p:nvSpPr>
        <p:spPr>
          <a:xfrm>
            <a:off x="3524490" y="4935603"/>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9</a:t>
            </a:r>
            <a:endParaRPr lang="en-GB" sz="1345" b="1" dirty="0">
              <a:solidFill>
                <a:schemeClr val="tx1"/>
              </a:solidFill>
            </a:endParaRPr>
          </a:p>
        </p:txBody>
      </p:sp>
      <p:sp>
        <p:nvSpPr>
          <p:cNvPr id="577" name="Rectangle 576">
            <a:extLst>
              <a:ext uri="{FF2B5EF4-FFF2-40B4-BE49-F238E27FC236}">
                <a16:creationId xmlns:a16="http://schemas.microsoft.com/office/drawing/2014/main" id="{4991190F-97E8-4215-9EC0-5D6C5692550C}"/>
              </a:ext>
            </a:extLst>
          </p:cNvPr>
          <p:cNvSpPr/>
          <p:nvPr/>
        </p:nvSpPr>
        <p:spPr>
          <a:xfrm>
            <a:off x="3524490" y="5356416"/>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8%</a:t>
            </a:r>
            <a:endParaRPr lang="en-GB" sz="1345" b="1" dirty="0">
              <a:solidFill>
                <a:schemeClr val="tx1"/>
              </a:solidFill>
            </a:endParaRPr>
          </a:p>
        </p:txBody>
      </p:sp>
      <p:sp>
        <p:nvSpPr>
          <p:cNvPr id="578" name="Rectangle 577">
            <a:extLst>
              <a:ext uri="{FF2B5EF4-FFF2-40B4-BE49-F238E27FC236}">
                <a16:creationId xmlns:a16="http://schemas.microsoft.com/office/drawing/2014/main" id="{7FC8ED21-45C5-45BC-9C47-0EE0AC6883B5}"/>
              </a:ext>
            </a:extLst>
          </p:cNvPr>
          <p:cNvSpPr/>
          <p:nvPr/>
        </p:nvSpPr>
        <p:spPr>
          <a:xfrm>
            <a:off x="3524490" y="5356416"/>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10</a:t>
            </a:r>
            <a:endParaRPr lang="en-GB" sz="1345" b="1" dirty="0">
              <a:solidFill>
                <a:schemeClr val="tx1"/>
              </a:solidFill>
            </a:endParaRPr>
          </a:p>
        </p:txBody>
      </p:sp>
      <p:sp>
        <p:nvSpPr>
          <p:cNvPr id="579" name="Rectangle 578">
            <a:extLst>
              <a:ext uri="{FF2B5EF4-FFF2-40B4-BE49-F238E27FC236}">
                <a16:creationId xmlns:a16="http://schemas.microsoft.com/office/drawing/2014/main" id="{FD39426C-BB4B-4530-9575-C4FF43CD83F9}"/>
              </a:ext>
            </a:extLst>
          </p:cNvPr>
          <p:cNvSpPr/>
          <p:nvPr/>
        </p:nvSpPr>
        <p:spPr>
          <a:xfrm>
            <a:off x="3524490" y="5784157"/>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9%</a:t>
            </a:r>
            <a:endParaRPr lang="en-GB" sz="1345" b="1" dirty="0">
              <a:solidFill>
                <a:schemeClr val="tx1"/>
              </a:solidFill>
            </a:endParaRPr>
          </a:p>
        </p:txBody>
      </p:sp>
      <p:sp>
        <p:nvSpPr>
          <p:cNvPr id="580" name="Rectangle 579">
            <a:extLst>
              <a:ext uri="{FF2B5EF4-FFF2-40B4-BE49-F238E27FC236}">
                <a16:creationId xmlns:a16="http://schemas.microsoft.com/office/drawing/2014/main" id="{8F74C4B0-5AF8-47DE-A086-D4410EA0323A}"/>
              </a:ext>
            </a:extLst>
          </p:cNvPr>
          <p:cNvSpPr/>
          <p:nvPr/>
        </p:nvSpPr>
        <p:spPr>
          <a:xfrm>
            <a:off x="3524490" y="5784157"/>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11</a:t>
            </a:r>
            <a:endParaRPr lang="en-GB" sz="1345" b="1" dirty="0">
              <a:solidFill>
                <a:schemeClr val="tx1"/>
              </a:solidFill>
            </a:endParaRPr>
          </a:p>
        </p:txBody>
      </p:sp>
      <p:sp>
        <p:nvSpPr>
          <p:cNvPr id="581" name="Rectangle 580">
            <a:extLst>
              <a:ext uri="{FF2B5EF4-FFF2-40B4-BE49-F238E27FC236}">
                <a16:creationId xmlns:a16="http://schemas.microsoft.com/office/drawing/2014/main" id="{09E94974-A83C-47DB-973F-BA91BF4AD069}"/>
              </a:ext>
            </a:extLst>
          </p:cNvPr>
          <p:cNvSpPr/>
          <p:nvPr/>
        </p:nvSpPr>
        <p:spPr>
          <a:xfrm>
            <a:off x="3524490" y="6206245"/>
            <a:ext cx="886828" cy="370052"/>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a typeface="Verdana" panose="020B0604030504040204" pitchFamily="34" charset="0"/>
            </a:endParaRPr>
          </a:p>
        </p:txBody>
      </p:sp>
      <p:sp>
        <p:nvSpPr>
          <p:cNvPr id="582" name="Rectangle 581">
            <a:extLst>
              <a:ext uri="{FF2B5EF4-FFF2-40B4-BE49-F238E27FC236}">
                <a16:creationId xmlns:a16="http://schemas.microsoft.com/office/drawing/2014/main" id="{3F102ED7-B0A2-43D8-AD9C-8E28F4EE3B44}"/>
              </a:ext>
            </a:extLst>
          </p:cNvPr>
          <p:cNvSpPr/>
          <p:nvPr/>
        </p:nvSpPr>
        <p:spPr>
          <a:xfrm>
            <a:off x="3524490" y="6206245"/>
            <a:ext cx="886828" cy="369335"/>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tx1"/>
                </a:solidFill>
              </a:rPr>
              <a:t>12</a:t>
            </a:r>
            <a:endParaRPr lang="en-GB" sz="1345" b="1" dirty="0">
              <a:solidFill>
                <a:schemeClr val="tx1"/>
              </a:solidFill>
            </a:endParaRPr>
          </a:p>
        </p:txBody>
      </p:sp>
      <p:sp>
        <p:nvSpPr>
          <p:cNvPr id="583" name="done">
            <a:extLst>
              <a:ext uri="{FF2B5EF4-FFF2-40B4-BE49-F238E27FC236}">
                <a16:creationId xmlns:a16="http://schemas.microsoft.com/office/drawing/2014/main" id="{04B46260-3578-4D88-AA30-EC8A7EF7021A}"/>
              </a:ext>
            </a:extLst>
          </p:cNvPr>
          <p:cNvSpPr/>
          <p:nvPr/>
        </p:nvSpPr>
        <p:spPr>
          <a:xfrm>
            <a:off x="3524490" y="657191"/>
            <a:ext cx="886828" cy="873511"/>
          </a:xfrm>
          <a:prstGeom prst="rect">
            <a:avLst/>
          </a:prstGeom>
          <a:solidFill>
            <a:srgbClr val="09662F"/>
          </a:solidFill>
          <a:ln>
            <a:noFill/>
          </a:ln>
        </p:spPr>
        <p:style>
          <a:lnRef idx="2">
            <a:schemeClr val="accent1">
              <a:shade val="50000"/>
            </a:schemeClr>
          </a:lnRef>
          <a:fillRef idx="1">
            <a:schemeClr val="accent1"/>
          </a:fillRef>
          <a:effectRef idx="0">
            <a:schemeClr val="accent1"/>
          </a:effectRef>
          <a:fontRef idx="minor">
            <a:schemeClr val="lt1"/>
          </a:fontRef>
        </p:style>
        <p:txBody>
          <a:bodyPr lIns="105382" tIns="52692" rIns="105382" bIns="52692" rtlCol="0" anchor="ctr"/>
          <a:lstStyle/>
          <a:p>
            <a:pPr algn="ctr"/>
            <a:r>
              <a:rPr lang="en-US" sz="1345" b="1" dirty="0">
                <a:solidFill>
                  <a:schemeClr val="bg1"/>
                </a:solidFill>
              </a:rPr>
              <a:t>Related cluster</a:t>
            </a:r>
            <a:endParaRPr lang="en-GB" sz="1345" b="1" dirty="0">
              <a:solidFill>
                <a:schemeClr val="bg1"/>
              </a:solidFill>
            </a:endParaRPr>
          </a:p>
        </p:txBody>
      </p:sp>
      <mc:AlternateContent xmlns:mc="http://schemas.openxmlformats.org/markup-compatibility/2006" xmlns:pslz="http://schemas.microsoft.com/office/powerpoint/2016/slidezoom">
        <mc:Choice Requires="pslz">
          <p:graphicFrame>
            <p:nvGraphicFramePr>
              <p:cNvPr id="249" name="Slide Zoom 248">
                <a:extLst>
                  <a:ext uri="{FF2B5EF4-FFF2-40B4-BE49-F238E27FC236}">
                    <a16:creationId xmlns:a16="http://schemas.microsoft.com/office/drawing/2014/main" id="{749FBF4F-12B4-4834-A900-91DE21613FEB}"/>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8"/>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249" name="Slide Zoom 248">
                <a:hlinkClick r:id="rId19" action="ppaction://hlinksldjump"/>
                <a:extLst>
                  <a:ext uri="{FF2B5EF4-FFF2-40B4-BE49-F238E27FC236}">
                    <a16:creationId xmlns:a16="http://schemas.microsoft.com/office/drawing/2014/main" id="{749FBF4F-12B4-4834-A900-91DE21613FEB}"/>
                  </a:ext>
                </a:extLst>
              </p:cNvPr>
              <p:cNvPicPr>
                <a:picLocks noGrp="1" noRot="1" noChangeAspect="1" noMove="1" noResize="1" noEditPoints="1" noAdjustHandles="1" noChangeArrowheads="1" noChangeShapeType="1"/>
              </p:cNvPicPr>
              <p:nvPr/>
            </p:nvPicPr>
            <p:blipFill>
              <a:blip r:embed="rId20"/>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250" name="Slide Zoom 249">
                <a:extLst>
                  <a:ext uri="{FF2B5EF4-FFF2-40B4-BE49-F238E27FC236}">
                    <a16:creationId xmlns:a16="http://schemas.microsoft.com/office/drawing/2014/main" id="{483BC631-B08C-4099-BB12-0696D7D11035}"/>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21"/>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250" name="Slide Zoom 249">
                <a:hlinkClick r:id="rId22" action="ppaction://hlinksldjump"/>
                <a:extLst>
                  <a:ext uri="{FF2B5EF4-FFF2-40B4-BE49-F238E27FC236}">
                    <a16:creationId xmlns:a16="http://schemas.microsoft.com/office/drawing/2014/main" id="{483BC631-B08C-4099-BB12-0696D7D11035}"/>
                  </a:ext>
                </a:extLst>
              </p:cNvPr>
              <p:cNvPicPr>
                <a:picLocks noGrp="1" noRot="1" noChangeAspect="1" noMove="1" noResize="1" noEditPoints="1" noAdjustHandles="1" noChangeArrowheads="1" noChangeShapeType="1"/>
              </p:cNvPicPr>
              <p:nvPr/>
            </p:nvPicPr>
            <p:blipFill>
              <a:blip r:embed="rId23"/>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251" name="TextBox 250">
            <a:extLst>
              <a:ext uri="{FF2B5EF4-FFF2-40B4-BE49-F238E27FC236}">
                <a16:creationId xmlns:a16="http://schemas.microsoft.com/office/drawing/2014/main" id="{EED30A1D-090E-4BCF-8B85-94333E6A9D3A}"/>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252" name="TextBox 251">
            <a:extLst>
              <a:ext uri="{FF2B5EF4-FFF2-40B4-BE49-F238E27FC236}">
                <a16:creationId xmlns:a16="http://schemas.microsoft.com/office/drawing/2014/main" id="{A6860E74-9930-4D3C-8C59-136FCFCD639E}"/>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634109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AD87-5744-490D-BCD3-770DBD158AE9}"/>
              </a:ext>
            </a:extLst>
          </p:cNvPr>
          <p:cNvSpPr>
            <a:spLocks noGrp="1"/>
          </p:cNvSpPr>
          <p:nvPr>
            <p:ph type="title"/>
          </p:nvPr>
        </p:nvSpPr>
        <p:spPr>
          <a:xfrm>
            <a:off x="546099" y="141834"/>
            <a:ext cx="11603365" cy="358775"/>
          </a:xfrm>
        </p:spPr>
        <p:txBody>
          <a:bodyPr/>
          <a:lstStyle/>
          <a:p>
            <a:r>
              <a:rPr lang="en-GB" dirty="0"/>
              <a:t>Example of a digital persona</a:t>
            </a:r>
          </a:p>
        </p:txBody>
      </p:sp>
      <p:sp>
        <p:nvSpPr>
          <p:cNvPr id="41" name="TextBox 40">
            <a:hlinkClick r:id="rId3" action="ppaction://hlinksldjump" tooltip="Return to EXAMPLES BOARD"/>
            <a:extLst>
              <a:ext uri="{FF2B5EF4-FFF2-40B4-BE49-F238E27FC236}">
                <a16:creationId xmlns:a16="http://schemas.microsoft.com/office/drawing/2014/main" id="{4DF0B5EA-EAB8-4F6A-942B-B482A32959A0}"/>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a:solidFill>
                  <a:schemeClr val="bg1"/>
                </a:solidFill>
              </a:rPr>
              <a:t>Understand user diversity (EXAMPLE)</a:t>
            </a:r>
            <a:endParaRPr lang="en-GB" sz="2000" b="1" dirty="0">
              <a:solidFill>
                <a:schemeClr val="bg1"/>
              </a:solidFill>
            </a:endParaRPr>
          </a:p>
        </p:txBody>
      </p:sp>
      <p:sp>
        <p:nvSpPr>
          <p:cNvPr id="42" name="Oval 41">
            <a:hlinkClick r:id="rId4" tooltip="View web guidance for this activity"/>
            <a:extLst>
              <a:ext uri="{FF2B5EF4-FFF2-40B4-BE49-F238E27FC236}">
                <a16:creationId xmlns:a16="http://schemas.microsoft.com/office/drawing/2014/main" id="{4E2D3368-1405-4327-94C2-5B8FD088D2A1}"/>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276" name="off">
            <a:extLst>
              <a:ext uri="{FF2B5EF4-FFF2-40B4-BE49-F238E27FC236}">
                <a16:creationId xmlns:a16="http://schemas.microsoft.com/office/drawing/2014/main" id="{CAFC2A3D-594C-4615-B49C-3223404DDB8E}"/>
              </a:ext>
            </a:extLst>
          </p:cNvPr>
          <p:cNvSpPr/>
          <p:nvPr/>
        </p:nvSpPr>
        <p:spPr>
          <a:xfrm>
            <a:off x="2364243" y="5087004"/>
            <a:ext cx="4328231" cy="1224002"/>
          </a:xfrm>
          <a:prstGeom prst="roundRect">
            <a:avLst>
              <a:gd name="adj" fmla="val 11765"/>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15200" tIns="57600" rIns="115200" bIns="115200" rtlCol="0" anchor="t" anchorCtr="0"/>
          <a:lstStyle/>
          <a:p>
            <a:pPr>
              <a:spcAft>
                <a:spcPts val="640"/>
              </a:spcAft>
            </a:pPr>
            <a:r>
              <a:rPr lang="en-US" sz="1280" b="1" dirty="0">
                <a:solidFill>
                  <a:schemeClr val="tx1"/>
                </a:solidFill>
                <a:latin typeface="Myriad Pro Light" panose="020B0603030403020204" pitchFamily="34" charset="0"/>
              </a:rPr>
              <a:t>Use of technology</a:t>
            </a:r>
          </a:p>
          <a:p>
            <a:pPr>
              <a:lnSpc>
                <a:spcPct val="114000"/>
              </a:lnSpc>
            </a:pPr>
            <a:r>
              <a:rPr lang="en-US" sz="880" dirty="0">
                <a:solidFill>
                  <a:schemeClr val="tx1"/>
                </a:solidFill>
                <a:latin typeface="Verdana" panose="020B0604030504040204" pitchFamily="34" charset="0"/>
              </a:rPr>
              <a:t>Has not used a computer, smartphone or tablet device recently. His children tried to show him how to use a tablet so that he can use it to Skype them. But he got muddled and then gave up. He owns a basic mobile phone but only uses it in emergencies. </a:t>
            </a:r>
            <a:endParaRPr lang="en-US" sz="880" dirty="0">
              <a:solidFill>
                <a:schemeClr val="tx1"/>
              </a:solidFill>
            </a:endParaRPr>
          </a:p>
        </p:txBody>
      </p:sp>
      <p:sp>
        <p:nvSpPr>
          <p:cNvPr id="340" name="done">
            <a:extLst>
              <a:ext uri="{FF2B5EF4-FFF2-40B4-BE49-F238E27FC236}">
                <a16:creationId xmlns:a16="http://schemas.microsoft.com/office/drawing/2014/main" id="{13B09B53-599E-4046-98EB-5C6E7F37E776}"/>
              </a:ext>
            </a:extLst>
          </p:cNvPr>
          <p:cNvSpPr/>
          <p:nvPr/>
        </p:nvSpPr>
        <p:spPr>
          <a:xfrm>
            <a:off x="2364243" y="2251584"/>
            <a:ext cx="4328231" cy="1462845"/>
          </a:xfrm>
          <a:prstGeom prst="roundRect">
            <a:avLst>
              <a:gd name="adj" fmla="val 9844"/>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15200" tIns="57600" rIns="115200" bIns="115200" rtlCol="0" anchor="t" anchorCtr="0"/>
          <a:lstStyle/>
          <a:p>
            <a:pPr>
              <a:spcAft>
                <a:spcPts val="640"/>
              </a:spcAft>
            </a:pPr>
            <a:r>
              <a:rPr lang="en-GB" sz="1280" b="1" dirty="0">
                <a:solidFill>
                  <a:schemeClr val="tx1"/>
                </a:solidFill>
                <a:latin typeface="Myriad Pro Light" panose="020B0603030403020204" pitchFamily="34" charset="0"/>
              </a:rPr>
              <a:t>Lifestyle</a:t>
            </a:r>
          </a:p>
          <a:p>
            <a:pPr>
              <a:lnSpc>
                <a:spcPct val="110000"/>
              </a:lnSpc>
              <a:spcAft>
                <a:spcPts val="640"/>
              </a:spcAft>
            </a:pPr>
            <a:r>
              <a:rPr lang="en-GB" sz="880" dirty="0">
                <a:solidFill>
                  <a:schemeClr val="tx1"/>
                </a:solidFill>
                <a:latin typeface="Verdana" panose="020B0604030504040204" pitchFamily="34" charset="0"/>
              </a:rPr>
              <a:t>Derek is retired. His wife died a few years ago and he now lives alone. His daughter lives in the same town, and his son a couple of hours’ drive away. He has five grandchildren, the oldest of whom lives nearby and has two small children. He loves spending time with them whenever he can. He also enjoys spending time with friends, watching TV and following his local cricket team.</a:t>
            </a:r>
          </a:p>
        </p:txBody>
      </p:sp>
      <p:sp>
        <p:nvSpPr>
          <p:cNvPr id="341" name="done">
            <a:extLst>
              <a:ext uri="{FF2B5EF4-FFF2-40B4-BE49-F238E27FC236}">
                <a16:creationId xmlns:a16="http://schemas.microsoft.com/office/drawing/2014/main" id="{BA3BFD36-B730-4461-9B3B-F2D44802CBA1}"/>
              </a:ext>
            </a:extLst>
          </p:cNvPr>
          <p:cNvSpPr/>
          <p:nvPr/>
        </p:nvSpPr>
        <p:spPr>
          <a:xfrm>
            <a:off x="6876424" y="2251584"/>
            <a:ext cx="3418961" cy="1463248"/>
          </a:xfrm>
          <a:prstGeom prst="roundRect">
            <a:avLst>
              <a:gd name="adj" fmla="val 9841"/>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15200" tIns="57600" rIns="115200" bIns="115200" rtlCol="0" anchor="t" anchorCtr="0"/>
          <a:lstStyle/>
          <a:p>
            <a:pPr>
              <a:spcAft>
                <a:spcPts val="640"/>
              </a:spcAft>
            </a:pPr>
            <a:r>
              <a:rPr lang="en-US" sz="1280" b="1" dirty="0">
                <a:solidFill>
                  <a:schemeClr val="tx1"/>
                </a:solidFill>
                <a:latin typeface="Myriad Pro Light" panose="020B0603030403020204" pitchFamily="34" charset="0"/>
              </a:rPr>
              <a:t>Physical and sensory capabilities</a:t>
            </a:r>
          </a:p>
          <a:p>
            <a:pPr>
              <a:lnSpc>
                <a:spcPct val="110000"/>
              </a:lnSpc>
              <a:spcAft>
                <a:spcPts val="640"/>
              </a:spcAft>
            </a:pPr>
            <a:r>
              <a:rPr lang="en-US" sz="880" dirty="0">
                <a:solidFill>
                  <a:schemeClr val="tx1"/>
                </a:solidFill>
                <a:latin typeface="Verdana" panose="020B0604030504040204" pitchFamily="34" charset="0"/>
              </a:rPr>
              <a:t>Uses reading glasses and finds it difficult to read without them. Needs to use a stick to walk, and struggles to walk long distances even with a stick. Derek can drive and also has a mobility scooter which he uses for shorter journeys. He takes pride in being independent.</a:t>
            </a:r>
          </a:p>
        </p:txBody>
      </p:sp>
      <p:sp>
        <p:nvSpPr>
          <p:cNvPr id="342" name="Rectangle: Rounded Corners 38">
            <a:extLst>
              <a:ext uri="{FF2B5EF4-FFF2-40B4-BE49-F238E27FC236}">
                <a16:creationId xmlns:a16="http://schemas.microsoft.com/office/drawing/2014/main" id="{CAC3DE88-27BB-4177-8D3B-863E18710031}"/>
              </a:ext>
            </a:extLst>
          </p:cNvPr>
          <p:cNvSpPr/>
          <p:nvPr/>
        </p:nvSpPr>
        <p:spPr>
          <a:xfrm>
            <a:off x="2364244" y="3892007"/>
            <a:ext cx="4328231" cy="1017420"/>
          </a:xfrm>
          <a:prstGeom prst="roundRect">
            <a:avLst>
              <a:gd name="adj" fmla="val 14153"/>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15200" tIns="57600" rIns="115200" bIns="115200" rtlCol="0" anchor="t" anchorCtr="0"/>
          <a:lstStyle/>
          <a:p>
            <a:pPr>
              <a:spcAft>
                <a:spcPts val="640"/>
              </a:spcAft>
            </a:pPr>
            <a:r>
              <a:rPr lang="en-US" sz="1280" b="1" dirty="0">
                <a:solidFill>
                  <a:schemeClr val="tx1"/>
                </a:solidFill>
                <a:latin typeface="Myriad Pro Light" panose="020B0603030403020204" pitchFamily="34" charset="0"/>
              </a:rPr>
              <a:t>Competence with technology</a:t>
            </a:r>
          </a:p>
          <a:p>
            <a:pPr>
              <a:lnSpc>
                <a:spcPct val="110000"/>
              </a:lnSpc>
              <a:spcAft>
                <a:spcPts val="640"/>
              </a:spcAft>
            </a:pPr>
            <a:r>
              <a:rPr lang="en-US" sz="880" dirty="0">
                <a:solidFill>
                  <a:schemeClr val="tx1"/>
                </a:solidFill>
                <a:latin typeface="Verdana" panose="020B0604030504040204" pitchFamily="34" charset="0"/>
              </a:rPr>
              <a:t>Did not know what to do in any of the performance tests. He might have been able to guess one of them correctly but was too uncertain to give it a go. </a:t>
            </a:r>
          </a:p>
        </p:txBody>
      </p:sp>
      <p:sp>
        <p:nvSpPr>
          <p:cNvPr id="344" name="done">
            <a:extLst>
              <a:ext uri="{FF2B5EF4-FFF2-40B4-BE49-F238E27FC236}">
                <a16:creationId xmlns:a16="http://schemas.microsoft.com/office/drawing/2014/main" id="{A2461453-C002-4FE5-B310-725A32DD5D74}"/>
              </a:ext>
            </a:extLst>
          </p:cNvPr>
          <p:cNvSpPr/>
          <p:nvPr/>
        </p:nvSpPr>
        <p:spPr>
          <a:xfrm>
            <a:off x="6876424" y="3892410"/>
            <a:ext cx="3418961" cy="1365746"/>
          </a:xfrm>
          <a:prstGeom prst="roundRect">
            <a:avLst>
              <a:gd name="adj" fmla="val 10544"/>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15200" tIns="57600" rIns="115200" bIns="115200" rtlCol="0" anchor="t" anchorCtr="0"/>
          <a:lstStyle/>
          <a:p>
            <a:pPr>
              <a:spcAft>
                <a:spcPts val="640"/>
              </a:spcAft>
            </a:pPr>
            <a:r>
              <a:rPr lang="en-US" sz="1280" b="1" dirty="0">
                <a:solidFill>
                  <a:schemeClr val="tx1"/>
                </a:solidFill>
                <a:latin typeface="Myriad Pro Light" panose="020B0603030403020204" pitchFamily="34" charset="0"/>
              </a:rPr>
              <a:t>Attitudes to technology</a:t>
            </a:r>
          </a:p>
          <a:p>
            <a:pPr>
              <a:lnSpc>
                <a:spcPct val="110000"/>
              </a:lnSpc>
              <a:spcAft>
                <a:spcPts val="640"/>
              </a:spcAft>
            </a:pPr>
            <a:r>
              <a:rPr lang="en-US" sz="880" dirty="0">
                <a:solidFill>
                  <a:schemeClr val="tx1"/>
                </a:solidFill>
                <a:latin typeface="Verdana" panose="020B0604030504040204" pitchFamily="34" charset="0"/>
              </a:rPr>
              <a:t>Tends to avoid using technology and doesn’t think that he would be any good at it. If he was not sure what to do on an interface, he would get stuck and stop using it rather than try out different things to see what would work. </a:t>
            </a:r>
          </a:p>
        </p:txBody>
      </p:sp>
      <p:pic>
        <p:nvPicPr>
          <p:cNvPr id="345" name="off">
            <a:extLst>
              <a:ext uri="{FF2B5EF4-FFF2-40B4-BE49-F238E27FC236}">
                <a16:creationId xmlns:a16="http://schemas.microsoft.com/office/drawing/2014/main" id="{086BC08C-B919-439C-8E54-D02B67A54F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0580" y="5853020"/>
            <a:ext cx="1489678" cy="445930"/>
          </a:xfrm>
          <a:prstGeom prst="rect">
            <a:avLst/>
          </a:prstGeom>
          <a:ln w="19050">
            <a:noFill/>
          </a:ln>
        </p:spPr>
      </p:pic>
      <p:sp>
        <p:nvSpPr>
          <p:cNvPr id="347" name="Rectangle 346">
            <a:extLst>
              <a:ext uri="{FF2B5EF4-FFF2-40B4-BE49-F238E27FC236}">
                <a16:creationId xmlns:a16="http://schemas.microsoft.com/office/drawing/2014/main" id="{B5AD8B99-6C95-40B2-A5C7-923225DF55D0}"/>
              </a:ext>
            </a:extLst>
          </p:cNvPr>
          <p:cNvSpPr/>
          <p:nvPr/>
        </p:nvSpPr>
        <p:spPr>
          <a:xfrm>
            <a:off x="2364243" y="652230"/>
            <a:ext cx="1421138" cy="1421775"/>
          </a:xfrm>
          <a:prstGeom prst="rect">
            <a:avLst/>
          </a:prstGeom>
          <a:blipFill dpi="0" rotWithShape="1">
            <a:blip r:embed="rId6">
              <a:extLst>
                <a:ext uri="{28A0092B-C50C-407E-A947-70E740481C1C}">
                  <a14:useLocalDpi xmlns:a14="http://schemas.microsoft.com/office/drawing/2010/main" val="0"/>
                </a:ext>
              </a:extLst>
            </a:blip>
            <a:srcRect/>
            <a:stretch>
              <a:fillRect t="-930" b="-930"/>
            </a:stretch>
          </a:blipFill>
          <a:ln w="1016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B64581D8-7588-49E4-9AF7-F7CF585CDCC6}"/>
              </a:ext>
            </a:extLst>
          </p:cNvPr>
          <p:cNvSpPr/>
          <p:nvPr/>
        </p:nvSpPr>
        <p:spPr>
          <a:xfrm>
            <a:off x="5114023" y="652233"/>
            <a:ext cx="1065600" cy="836520"/>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chorCtr="0"/>
          <a:lstStyle/>
          <a:p>
            <a:pPr algn="ctr" defTabSz="1007943">
              <a:lnSpc>
                <a:spcPct val="114000"/>
              </a:lnSpc>
            </a:pPr>
            <a:r>
              <a:rPr lang="en-US" sz="1280" b="1" dirty="0">
                <a:solidFill>
                  <a:schemeClr val="bg1"/>
                </a:solidFill>
                <a:latin typeface="Myriad Pro Light" panose="020B0603030403020204" pitchFamily="34" charset="0"/>
              </a:rPr>
              <a:t>Competence with technology*</a:t>
            </a:r>
            <a:endParaRPr lang="en-GB" sz="1280" b="1" baseline="30000" dirty="0">
              <a:solidFill>
                <a:schemeClr val="bg1"/>
              </a:solidFill>
              <a:latin typeface="Myriad Pro Light" panose="020B0603030403020204" pitchFamily="34" charset="0"/>
            </a:endParaRPr>
          </a:p>
        </p:txBody>
      </p:sp>
      <p:sp>
        <p:nvSpPr>
          <p:cNvPr id="349" name="Rectangle 348">
            <a:extLst>
              <a:ext uri="{FF2B5EF4-FFF2-40B4-BE49-F238E27FC236}">
                <a16:creationId xmlns:a16="http://schemas.microsoft.com/office/drawing/2014/main" id="{64CE0F73-FD0C-4E08-AEDF-657B33BB5541}"/>
              </a:ext>
            </a:extLst>
          </p:cNvPr>
          <p:cNvSpPr/>
          <p:nvPr/>
        </p:nvSpPr>
        <p:spPr>
          <a:xfrm>
            <a:off x="5114023" y="1491098"/>
            <a:ext cx="1065600" cy="582909"/>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r>
              <a:rPr lang="en-US" sz="880" b="1" dirty="0">
                <a:solidFill>
                  <a:schemeClr val="tx1"/>
                </a:solidFill>
                <a:latin typeface="Verdana Pro SemiBold" panose="020B0704030504040204" pitchFamily="34" charset="0"/>
                <a:ea typeface="Verdana" panose="020B0604030504040204" pitchFamily="34" charset="0"/>
              </a:rPr>
              <a:t>Very low</a:t>
            </a:r>
          </a:p>
          <a:p>
            <a:pPr algn="ctr"/>
            <a:r>
              <a:rPr lang="en-US" sz="880" b="1" dirty="0">
                <a:solidFill>
                  <a:schemeClr val="tx1"/>
                </a:solidFill>
                <a:latin typeface="Verdana Pro SemiBold" panose="020B0704030504040204" pitchFamily="34" charset="0"/>
                <a:ea typeface="Verdana" panose="020B0604030504040204" pitchFamily="34" charset="0"/>
              </a:rPr>
              <a:t>(0.5/8)</a:t>
            </a:r>
            <a:endParaRPr lang="en-GB" sz="880" b="1" dirty="0">
              <a:solidFill>
                <a:schemeClr val="tx1"/>
              </a:solidFill>
              <a:latin typeface="Verdana Pro SemiBold" panose="020B0704030504040204" pitchFamily="34" charset="0"/>
              <a:ea typeface="Verdana" panose="020B0604030504040204" pitchFamily="34" charset="0"/>
            </a:endParaRPr>
          </a:p>
        </p:txBody>
      </p:sp>
      <p:grpSp>
        <p:nvGrpSpPr>
          <p:cNvPr id="350" name="Group 349">
            <a:extLst>
              <a:ext uri="{FF2B5EF4-FFF2-40B4-BE49-F238E27FC236}">
                <a16:creationId xmlns:a16="http://schemas.microsoft.com/office/drawing/2014/main" id="{82C63F9E-4702-4EDE-BA6F-BA6BEC4E2B36}"/>
              </a:ext>
            </a:extLst>
          </p:cNvPr>
          <p:cNvGrpSpPr/>
          <p:nvPr/>
        </p:nvGrpSpPr>
        <p:grpSpPr>
          <a:xfrm>
            <a:off x="3915822" y="652232"/>
            <a:ext cx="1066680" cy="1421772"/>
            <a:chOff x="2278397" y="185441"/>
            <a:chExt cx="1333350" cy="1894448"/>
          </a:xfrm>
        </p:grpSpPr>
        <p:sp>
          <p:nvSpPr>
            <p:cNvPr id="365" name="Rectangle 364">
              <a:extLst>
                <a:ext uri="{FF2B5EF4-FFF2-40B4-BE49-F238E27FC236}">
                  <a16:creationId xmlns:a16="http://schemas.microsoft.com/office/drawing/2014/main" id="{AE964394-0D1F-4F6B-9BF9-98ABC9A64B9F}"/>
                </a:ext>
              </a:extLst>
            </p:cNvPr>
            <p:cNvSpPr/>
            <p:nvPr/>
          </p:nvSpPr>
          <p:spPr>
            <a:xfrm>
              <a:off x="2279747" y="185441"/>
              <a:ext cx="1332000" cy="1894448"/>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lnSpc>
                  <a:spcPct val="114000"/>
                </a:lnSpc>
              </a:pPr>
              <a:endParaRPr lang="en-GB" sz="1100" dirty="0">
                <a:solidFill>
                  <a:schemeClr val="tx1"/>
                </a:solidFill>
                <a:latin typeface="Verdana Pro SemiBold" panose="020B0704030504040204" pitchFamily="34" charset="0"/>
                <a:ea typeface="Verdana" panose="020B0604030504040204" pitchFamily="34" charset="0"/>
              </a:endParaRPr>
            </a:p>
          </p:txBody>
        </p:sp>
        <p:sp>
          <p:nvSpPr>
            <p:cNvPr id="366" name="TextBox 365">
              <a:extLst>
                <a:ext uri="{FF2B5EF4-FFF2-40B4-BE49-F238E27FC236}">
                  <a16:creationId xmlns:a16="http://schemas.microsoft.com/office/drawing/2014/main" id="{A54A21E2-45A7-4BE9-B1EF-E7B7B65914D1}"/>
                </a:ext>
              </a:extLst>
            </p:cNvPr>
            <p:cNvSpPr txBox="1"/>
            <p:nvPr/>
          </p:nvSpPr>
          <p:spPr>
            <a:xfrm>
              <a:off x="2426615" y="359398"/>
              <a:ext cx="1038265" cy="426503"/>
            </a:xfrm>
            <a:prstGeom prst="rect">
              <a:avLst/>
            </a:prstGeom>
            <a:noFill/>
          </p:spPr>
          <p:txBody>
            <a:bodyPr wrap="none" lIns="73152" tIns="36576" rIns="73152" bIns="36576" rtlCol="0">
              <a:spAutoFit/>
            </a:bodyPr>
            <a:lstStyle/>
            <a:p>
              <a:pPr algn="ctr"/>
              <a:r>
                <a:rPr lang="en-US" sz="1600" b="1" dirty="0">
                  <a:latin typeface="Verdana" panose="020B0604030504040204" pitchFamily="34" charset="0"/>
                  <a:ea typeface="Verdana" panose="020B0604030504040204" pitchFamily="34" charset="0"/>
                </a:rPr>
                <a:t>Derek</a:t>
              </a:r>
              <a:endParaRPr lang="en-GB" sz="1600" b="1" dirty="0">
                <a:latin typeface="Verdana" panose="020B0604030504040204" pitchFamily="34" charset="0"/>
                <a:ea typeface="Verdana" panose="020B0604030504040204" pitchFamily="34" charset="0"/>
              </a:endParaRPr>
            </a:p>
          </p:txBody>
        </p:sp>
        <p:sp>
          <p:nvSpPr>
            <p:cNvPr id="367" name="TextBox 366">
              <a:extLst>
                <a:ext uri="{FF2B5EF4-FFF2-40B4-BE49-F238E27FC236}">
                  <a16:creationId xmlns:a16="http://schemas.microsoft.com/office/drawing/2014/main" id="{5B269D97-9443-45F6-9B55-5ACE4BBC7D71}"/>
                </a:ext>
              </a:extLst>
            </p:cNvPr>
            <p:cNvSpPr txBox="1"/>
            <p:nvPr/>
          </p:nvSpPr>
          <p:spPr>
            <a:xfrm>
              <a:off x="2278397" y="901462"/>
              <a:ext cx="1332000" cy="1153230"/>
            </a:xfrm>
            <a:prstGeom prst="rect">
              <a:avLst/>
            </a:prstGeom>
            <a:noFill/>
          </p:spPr>
          <p:txBody>
            <a:bodyPr wrap="square" lIns="73152" tIns="36576" rIns="73152" bIns="36576" rtlCol="0">
              <a:spAutoFit/>
            </a:bodyPr>
            <a:lstStyle/>
            <a:p>
              <a:pPr algn="ctr" defTabSz="1007943">
                <a:lnSpc>
                  <a:spcPct val="114000"/>
                </a:lnSpc>
              </a:pPr>
              <a:r>
                <a:rPr lang="en-US" sz="880" dirty="0">
                  <a:latin typeface="Verdana Pro SemiBold" panose="020B0704030504040204" pitchFamily="34" charset="0"/>
                  <a:ea typeface="Verdana" panose="020B0604030504040204" pitchFamily="34" charset="0"/>
                </a:rPr>
                <a:t>is in cluster 1, which contains</a:t>
              </a:r>
            </a:p>
            <a:p>
              <a:pPr algn="ctr" defTabSz="1007943">
                <a:lnSpc>
                  <a:spcPct val="114000"/>
                </a:lnSpc>
              </a:pPr>
              <a:r>
                <a:rPr lang="en-US" sz="880" dirty="0">
                  <a:latin typeface="Verdana Pro SemiBold" panose="020B0704030504040204" pitchFamily="34" charset="0"/>
                  <a:ea typeface="Verdana" panose="020B0604030504040204" pitchFamily="34" charset="0"/>
                </a:rPr>
                <a:t>12% of survey participants</a:t>
              </a:r>
              <a:endParaRPr lang="en-GB" sz="704" dirty="0">
                <a:latin typeface="Verdana Pro SemiBold" panose="020B0704030504040204" pitchFamily="34" charset="0"/>
                <a:ea typeface="Verdana" panose="020B0604030504040204" pitchFamily="34" charset="0"/>
              </a:endParaRPr>
            </a:p>
            <a:p>
              <a:pPr algn="ctr" defTabSz="1007943">
                <a:lnSpc>
                  <a:spcPct val="114000"/>
                </a:lnSpc>
              </a:pPr>
              <a:endParaRPr lang="en-GB" sz="1100" dirty="0">
                <a:latin typeface="Verdana Pro SemiBold" panose="020B0704030504040204" pitchFamily="34" charset="0"/>
                <a:ea typeface="Verdana" panose="020B0604030504040204" pitchFamily="34" charset="0"/>
              </a:endParaRPr>
            </a:p>
          </p:txBody>
        </p:sp>
      </p:grpSp>
      <p:sp>
        <p:nvSpPr>
          <p:cNvPr id="351" name="Rectangle 350">
            <a:extLst>
              <a:ext uri="{FF2B5EF4-FFF2-40B4-BE49-F238E27FC236}">
                <a16:creationId xmlns:a16="http://schemas.microsoft.com/office/drawing/2014/main" id="{B326103F-777C-43D7-89BA-19E8DBCC1C35}"/>
              </a:ext>
            </a:extLst>
          </p:cNvPr>
          <p:cNvSpPr/>
          <p:nvPr/>
        </p:nvSpPr>
        <p:spPr>
          <a:xfrm>
            <a:off x="6311144" y="956940"/>
            <a:ext cx="964800" cy="531812"/>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1007943">
              <a:lnSpc>
                <a:spcPct val="114000"/>
              </a:lnSpc>
            </a:pPr>
            <a:r>
              <a:rPr lang="en-US" sz="880" dirty="0">
                <a:solidFill>
                  <a:schemeClr val="bg1"/>
                </a:solidFill>
                <a:latin typeface="Verdana Pro SemiBold" panose="020B0704030504040204" pitchFamily="34" charset="0"/>
                <a:ea typeface="Verdana" panose="020B0604030504040204" pitchFamily="34" charset="0"/>
              </a:rPr>
              <a:t>Frequency of use</a:t>
            </a:r>
            <a:endParaRPr lang="en-GB" sz="880" dirty="0">
              <a:solidFill>
                <a:schemeClr val="bg1"/>
              </a:solidFill>
              <a:latin typeface="Verdana Pro SemiBold" panose="020B0704030504040204" pitchFamily="34" charset="0"/>
              <a:ea typeface="Verdana" panose="020B0604030504040204" pitchFamily="34" charset="0"/>
            </a:endParaRPr>
          </a:p>
        </p:txBody>
      </p:sp>
      <p:sp>
        <p:nvSpPr>
          <p:cNvPr id="352" name="Rectangle 351">
            <a:extLst>
              <a:ext uri="{FF2B5EF4-FFF2-40B4-BE49-F238E27FC236}">
                <a16:creationId xmlns:a16="http://schemas.microsoft.com/office/drawing/2014/main" id="{CB9AFB2C-6414-45A1-84F9-2CDCC7F09186}"/>
              </a:ext>
            </a:extLst>
          </p:cNvPr>
          <p:cNvSpPr/>
          <p:nvPr/>
        </p:nvSpPr>
        <p:spPr>
          <a:xfrm>
            <a:off x="7273064" y="956940"/>
            <a:ext cx="964800" cy="531812"/>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1007943">
              <a:lnSpc>
                <a:spcPct val="114000"/>
              </a:lnSpc>
            </a:pPr>
            <a:r>
              <a:rPr lang="en-US" sz="880" dirty="0">
                <a:solidFill>
                  <a:schemeClr val="bg1"/>
                </a:solidFill>
                <a:latin typeface="Verdana Pro SemiBold" panose="020B0704030504040204" pitchFamily="34" charset="0"/>
                <a:ea typeface="Verdana" panose="020B0604030504040204" pitchFamily="34" charset="0"/>
              </a:rPr>
              <a:t>Range of activities</a:t>
            </a:r>
            <a:endParaRPr lang="en-GB" sz="880" dirty="0">
              <a:solidFill>
                <a:schemeClr val="bg1"/>
              </a:solidFill>
              <a:latin typeface="Verdana Pro SemiBold" panose="020B0704030504040204" pitchFamily="34" charset="0"/>
              <a:ea typeface="Verdana" panose="020B0604030504040204" pitchFamily="34" charset="0"/>
            </a:endParaRPr>
          </a:p>
        </p:txBody>
      </p:sp>
      <p:sp>
        <p:nvSpPr>
          <p:cNvPr id="353" name="Rectangle 352">
            <a:extLst>
              <a:ext uri="{FF2B5EF4-FFF2-40B4-BE49-F238E27FC236}">
                <a16:creationId xmlns:a16="http://schemas.microsoft.com/office/drawing/2014/main" id="{9E784606-D9BF-424D-99FB-441510EB8C97}"/>
              </a:ext>
            </a:extLst>
          </p:cNvPr>
          <p:cNvSpPr/>
          <p:nvPr/>
        </p:nvSpPr>
        <p:spPr>
          <a:xfrm>
            <a:off x="6311145" y="1491098"/>
            <a:ext cx="964800" cy="582909"/>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r>
              <a:rPr lang="en-US" sz="880" dirty="0">
                <a:solidFill>
                  <a:schemeClr val="tx1"/>
                </a:solidFill>
                <a:latin typeface="Verdana Pro SemiBold" panose="020B0704030504040204" pitchFamily="34" charset="0"/>
                <a:ea typeface="Verdana" panose="020B0604030504040204" pitchFamily="34" charset="0"/>
              </a:rPr>
              <a:t>Very low</a:t>
            </a:r>
            <a:endParaRPr lang="en-GB" sz="880" dirty="0">
              <a:solidFill>
                <a:schemeClr val="tx1"/>
              </a:solidFill>
              <a:latin typeface="Verdana Pro SemiBold" panose="020B0704030504040204" pitchFamily="34" charset="0"/>
              <a:ea typeface="Verdana" panose="020B0604030504040204" pitchFamily="34" charset="0"/>
            </a:endParaRPr>
          </a:p>
        </p:txBody>
      </p:sp>
      <p:sp>
        <p:nvSpPr>
          <p:cNvPr id="354" name="Rectangle 353">
            <a:extLst>
              <a:ext uri="{FF2B5EF4-FFF2-40B4-BE49-F238E27FC236}">
                <a16:creationId xmlns:a16="http://schemas.microsoft.com/office/drawing/2014/main" id="{6D553BB7-F916-4E1C-AC19-D49DB99AA8D1}"/>
              </a:ext>
            </a:extLst>
          </p:cNvPr>
          <p:cNvSpPr/>
          <p:nvPr/>
        </p:nvSpPr>
        <p:spPr>
          <a:xfrm>
            <a:off x="7273064" y="1491098"/>
            <a:ext cx="964800" cy="582909"/>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r>
              <a:rPr lang="en-US" sz="880" dirty="0">
                <a:solidFill>
                  <a:schemeClr val="tx1"/>
                </a:solidFill>
                <a:latin typeface="Verdana Pro SemiBold" panose="020B0704030504040204" pitchFamily="34" charset="0"/>
                <a:ea typeface="Verdana" panose="020B0604030504040204" pitchFamily="34" charset="0"/>
              </a:rPr>
              <a:t>Very low</a:t>
            </a:r>
            <a:endParaRPr lang="en-GB" sz="880" dirty="0">
              <a:solidFill>
                <a:schemeClr val="tx1"/>
              </a:solidFill>
              <a:latin typeface="Verdana Pro SemiBold" panose="020B0704030504040204" pitchFamily="34" charset="0"/>
              <a:ea typeface="Verdana" panose="020B0604030504040204" pitchFamily="34" charset="0"/>
            </a:endParaRPr>
          </a:p>
        </p:txBody>
      </p:sp>
      <p:sp>
        <p:nvSpPr>
          <p:cNvPr id="355" name="Rectangle 354">
            <a:extLst>
              <a:ext uri="{FF2B5EF4-FFF2-40B4-BE49-F238E27FC236}">
                <a16:creationId xmlns:a16="http://schemas.microsoft.com/office/drawing/2014/main" id="{38CF9F77-9C15-4143-95C0-17114A51DDD4}"/>
              </a:ext>
            </a:extLst>
          </p:cNvPr>
          <p:cNvSpPr/>
          <p:nvPr/>
        </p:nvSpPr>
        <p:spPr>
          <a:xfrm>
            <a:off x="6311145" y="652232"/>
            <a:ext cx="1926720" cy="299210"/>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1007943"/>
            <a:r>
              <a:rPr lang="en-US" sz="1280" b="1" dirty="0">
                <a:solidFill>
                  <a:schemeClr val="bg1"/>
                </a:solidFill>
                <a:latin typeface="Myriad Pro Light" panose="020B0603030403020204" pitchFamily="34" charset="0"/>
              </a:rPr>
              <a:t>Use of technology*</a:t>
            </a:r>
            <a:endParaRPr lang="en-GB" sz="1280" b="1" dirty="0">
              <a:solidFill>
                <a:schemeClr val="bg1"/>
              </a:solidFill>
              <a:latin typeface="Myriad Pro Light" panose="020B0603030403020204" pitchFamily="34" charset="0"/>
            </a:endParaRPr>
          </a:p>
        </p:txBody>
      </p:sp>
      <p:cxnSp>
        <p:nvCxnSpPr>
          <p:cNvPr id="356" name="Straight Connector 355">
            <a:extLst>
              <a:ext uri="{FF2B5EF4-FFF2-40B4-BE49-F238E27FC236}">
                <a16:creationId xmlns:a16="http://schemas.microsoft.com/office/drawing/2014/main" id="{DABA90C3-AD7C-4274-A3C2-1A18DBD27441}"/>
              </a:ext>
            </a:extLst>
          </p:cNvPr>
          <p:cNvCxnSpPr/>
          <p:nvPr/>
        </p:nvCxnSpPr>
        <p:spPr>
          <a:xfrm>
            <a:off x="6311144" y="951442"/>
            <a:ext cx="1926721"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FDB7E7EF-FF0F-419E-9DBC-CF57F6ED0B6D}"/>
              </a:ext>
            </a:extLst>
          </p:cNvPr>
          <p:cNvCxnSpPr>
            <a:cxnSpLocks/>
          </p:cNvCxnSpPr>
          <p:nvPr/>
        </p:nvCxnSpPr>
        <p:spPr>
          <a:xfrm flipH="1">
            <a:off x="7273064" y="951442"/>
            <a:ext cx="2160" cy="5373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1170236C-16A8-4404-9A7D-18EF97F47F8A}"/>
              </a:ext>
            </a:extLst>
          </p:cNvPr>
          <p:cNvSpPr/>
          <p:nvPr/>
        </p:nvSpPr>
        <p:spPr>
          <a:xfrm>
            <a:off x="8369386" y="956940"/>
            <a:ext cx="964800" cy="531812"/>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1007943">
              <a:lnSpc>
                <a:spcPct val="114000"/>
              </a:lnSpc>
            </a:pPr>
            <a:r>
              <a:rPr lang="en-US" sz="880" dirty="0">
                <a:solidFill>
                  <a:schemeClr val="bg1"/>
                </a:solidFill>
                <a:latin typeface="Verdana Pro SemiBold" panose="020B0704030504040204" pitchFamily="34" charset="0"/>
                <a:ea typeface="Verdana" panose="020B0604030504040204" pitchFamily="34" charset="0"/>
              </a:rPr>
              <a:t>Desire to engage</a:t>
            </a:r>
            <a:endParaRPr lang="en-GB" sz="880" dirty="0">
              <a:solidFill>
                <a:schemeClr val="bg1"/>
              </a:solidFill>
              <a:latin typeface="Verdana Pro SemiBold" panose="020B0704030504040204" pitchFamily="34" charset="0"/>
              <a:ea typeface="Verdana" panose="020B0604030504040204" pitchFamily="34" charset="0"/>
            </a:endParaRPr>
          </a:p>
        </p:txBody>
      </p:sp>
      <p:sp>
        <p:nvSpPr>
          <p:cNvPr id="359" name="Rectangle 358">
            <a:extLst>
              <a:ext uri="{FF2B5EF4-FFF2-40B4-BE49-F238E27FC236}">
                <a16:creationId xmlns:a16="http://schemas.microsoft.com/office/drawing/2014/main" id="{3A426A27-B670-4DAA-A21D-A2F5EFB70B6E}"/>
              </a:ext>
            </a:extLst>
          </p:cNvPr>
          <p:cNvSpPr/>
          <p:nvPr/>
        </p:nvSpPr>
        <p:spPr>
          <a:xfrm>
            <a:off x="9330585" y="956940"/>
            <a:ext cx="964800" cy="531812"/>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1007943">
              <a:lnSpc>
                <a:spcPct val="114000"/>
              </a:lnSpc>
            </a:pPr>
            <a:r>
              <a:rPr lang="en-US" sz="880" dirty="0">
                <a:solidFill>
                  <a:schemeClr val="bg1"/>
                </a:solidFill>
                <a:latin typeface="Verdana Pro SemiBold" panose="020B0704030504040204" pitchFamily="34" charset="0"/>
                <a:ea typeface="Verdana" panose="020B0604030504040204" pitchFamily="34" charset="0"/>
              </a:rPr>
              <a:t>Willingness to explore</a:t>
            </a:r>
            <a:endParaRPr lang="en-GB" sz="880" dirty="0">
              <a:solidFill>
                <a:schemeClr val="bg1"/>
              </a:solidFill>
              <a:latin typeface="Verdana Pro SemiBold" panose="020B0704030504040204" pitchFamily="34" charset="0"/>
              <a:ea typeface="Verdana" panose="020B0604030504040204" pitchFamily="34" charset="0"/>
            </a:endParaRPr>
          </a:p>
        </p:txBody>
      </p:sp>
      <p:sp>
        <p:nvSpPr>
          <p:cNvPr id="360" name="Rectangle 359">
            <a:extLst>
              <a:ext uri="{FF2B5EF4-FFF2-40B4-BE49-F238E27FC236}">
                <a16:creationId xmlns:a16="http://schemas.microsoft.com/office/drawing/2014/main" id="{189E648E-8B1D-4A6F-8CF2-2ACDBAB7D70C}"/>
              </a:ext>
            </a:extLst>
          </p:cNvPr>
          <p:cNvSpPr/>
          <p:nvPr/>
        </p:nvSpPr>
        <p:spPr>
          <a:xfrm>
            <a:off x="8369386" y="1491098"/>
            <a:ext cx="964800" cy="582909"/>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r>
              <a:rPr lang="en-US" sz="880" dirty="0">
                <a:solidFill>
                  <a:schemeClr val="tx1"/>
                </a:solidFill>
                <a:latin typeface="Verdana Pro SemiBold" panose="020B0704030504040204" pitchFamily="34" charset="0"/>
                <a:ea typeface="Verdana" panose="020B0604030504040204" pitchFamily="34" charset="0"/>
              </a:rPr>
              <a:t>Very low</a:t>
            </a:r>
            <a:endParaRPr lang="en-GB" sz="880" dirty="0">
              <a:solidFill>
                <a:schemeClr val="tx1"/>
              </a:solidFill>
              <a:latin typeface="Verdana Pro SemiBold" panose="020B0704030504040204" pitchFamily="34" charset="0"/>
              <a:ea typeface="Verdana" panose="020B0604030504040204" pitchFamily="34" charset="0"/>
            </a:endParaRPr>
          </a:p>
        </p:txBody>
      </p:sp>
      <p:sp>
        <p:nvSpPr>
          <p:cNvPr id="361" name="Rectangle 360">
            <a:extLst>
              <a:ext uri="{FF2B5EF4-FFF2-40B4-BE49-F238E27FC236}">
                <a16:creationId xmlns:a16="http://schemas.microsoft.com/office/drawing/2014/main" id="{DC84CACA-FBCA-45E9-8403-5F783462954B}"/>
              </a:ext>
            </a:extLst>
          </p:cNvPr>
          <p:cNvSpPr/>
          <p:nvPr/>
        </p:nvSpPr>
        <p:spPr>
          <a:xfrm>
            <a:off x="9330585" y="1488753"/>
            <a:ext cx="964800" cy="582909"/>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r>
              <a:rPr lang="en-US" sz="880" dirty="0">
                <a:solidFill>
                  <a:schemeClr val="tx1"/>
                </a:solidFill>
                <a:latin typeface="Verdana Pro SemiBold" panose="020B0704030504040204" pitchFamily="34" charset="0"/>
                <a:ea typeface="Verdana" panose="020B0604030504040204" pitchFamily="34" charset="0"/>
              </a:rPr>
              <a:t>Very low</a:t>
            </a:r>
            <a:endParaRPr lang="en-GB" sz="880" dirty="0">
              <a:solidFill>
                <a:schemeClr val="tx1"/>
              </a:solidFill>
              <a:latin typeface="Verdana Pro SemiBold" panose="020B0704030504040204" pitchFamily="34" charset="0"/>
              <a:ea typeface="Verdana" panose="020B0604030504040204" pitchFamily="34" charset="0"/>
            </a:endParaRPr>
          </a:p>
        </p:txBody>
      </p:sp>
      <p:sp>
        <p:nvSpPr>
          <p:cNvPr id="362" name="Rectangle 361">
            <a:extLst>
              <a:ext uri="{FF2B5EF4-FFF2-40B4-BE49-F238E27FC236}">
                <a16:creationId xmlns:a16="http://schemas.microsoft.com/office/drawing/2014/main" id="{EA119680-F451-40A1-B053-8DBC690E666F}"/>
              </a:ext>
            </a:extLst>
          </p:cNvPr>
          <p:cNvSpPr/>
          <p:nvPr/>
        </p:nvSpPr>
        <p:spPr>
          <a:xfrm>
            <a:off x="8369387" y="652232"/>
            <a:ext cx="1925998" cy="299210"/>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1007943"/>
            <a:r>
              <a:rPr lang="en-US" sz="1280" b="1" dirty="0">
                <a:solidFill>
                  <a:schemeClr val="bg1"/>
                </a:solidFill>
                <a:latin typeface="Myriad Pro Light" panose="020B0603030403020204" pitchFamily="34" charset="0"/>
              </a:rPr>
              <a:t>Attitudes to technology*</a:t>
            </a:r>
            <a:endParaRPr lang="en-GB" sz="1280" b="1" dirty="0">
              <a:solidFill>
                <a:schemeClr val="bg1"/>
              </a:solidFill>
              <a:latin typeface="Myriad Pro Light" panose="020B0603030403020204" pitchFamily="34" charset="0"/>
            </a:endParaRPr>
          </a:p>
        </p:txBody>
      </p:sp>
      <p:cxnSp>
        <p:nvCxnSpPr>
          <p:cNvPr id="363" name="Straight Connector 362">
            <a:extLst>
              <a:ext uri="{FF2B5EF4-FFF2-40B4-BE49-F238E27FC236}">
                <a16:creationId xmlns:a16="http://schemas.microsoft.com/office/drawing/2014/main" id="{015C7764-F85F-4EDA-B326-B7FF93C6A6AD}"/>
              </a:ext>
            </a:extLst>
          </p:cNvPr>
          <p:cNvCxnSpPr>
            <a:cxnSpLocks/>
          </p:cNvCxnSpPr>
          <p:nvPr/>
        </p:nvCxnSpPr>
        <p:spPr>
          <a:xfrm>
            <a:off x="9333106" y="951442"/>
            <a:ext cx="0" cy="5373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C242976-83E4-4D03-A21A-0D5CFCFA6AB4}"/>
              </a:ext>
            </a:extLst>
          </p:cNvPr>
          <p:cNvCxnSpPr/>
          <p:nvPr/>
        </p:nvCxnSpPr>
        <p:spPr>
          <a:xfrm>
            <a:off x="8369025" y="951442"/>
            <a:ext cx="1926721"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8" name="done">
            <a:extLst>
              <a:ext uri="{FF2B5EF4-FFF2-40B4-BE49-F238E27FC236}">
                <a16:creationId xmlns:a16="http://schemas.microsoft.com/office/drawing/2014/main" id="{3754E767-A654-4481-933C-FF99AFCFC844}"/>
              </a:ext>
            </a:extLst>
          </p:cNvPr>
          <p:cNvSpPr/>
          <p:nvPr/>
        </p:nvSpPr>
        <p:spPr>
          <a:xfrm>
            <a:off x="561368" y="6441918"/>
            <a:ext cx="11572827" cy="339874"/>
          </a:xfrm>
          <a:prstGeom prst="roundRect">
            <a:avLst>
              <a:gd name="adj" fmla="val 4167"/>
            </a:avLst>
          </a:prstGeom>
          <a:noFill/>
          <a:ln>
            <a:noFill/>
          </a:ln>
          <a:effectLst>
            <a:outerShdw blurRad="317500" dist="1143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spcAft>
                <a:spcPts val="200"/>
              </a:spcAft>
            </a:pPr>
            <a:r>
              <a:rPr lang="en-US" sz="1000" dirty="0">
                <a:solidFill>
                  <a:schemeClr val="tx1"/>
                </a:solidFill>
              </a:rPr>
              <a:t>The full set of personas like these are available at </a:t>
            </a:r>
            <a:r>
              <a:rPr lang="en-US" sz="1000" dirty="0">
                <a:solidFill>
                  <a:schemeClr val="tx1"/>
                </a:solidFill>
                <a:hlinkClick r:id="rId7"/>
              </a:rPr>
              <a:t>https://www.inclusivedesigntoolkit.com/digitalpersonas/</a:t>
            </a:r>
            <a:r>
              <a:rPr lang="en-US" sz="1000" dirty="0">
                <a:solidFill>
                  <a:schemeClr val="tx1"/>
                </a:solidFill>
              </a:rPr>
              <a:t>. </a:t>
            </a:r>
          </a:p>
          <a:p>
            <a:pPr algn="ctr">
              <a:spcAft>
                <a:spcPts val="200"/>
              </a:spcAft>
            </a:pPr>
            <a:r>
              <a:rPr lang="en-US" sz="1000" dirty="0">
                <a:solidFill>
                  <a:schemeClr val="tx1"/>
                </a:solidFill>
              </a:rPr>
              <a:t>* These variables are described in more detail at the above link. Willingness to explore refers to the willingness to explore an unfamiliar interface.</a:t>
            </a:r>
          </a:p>
        </p:txBody>
      </p:sp>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00086F7F-3327-4DE2-B3C6-3D1AF44D9F93}"/>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8"/>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4" name="Slide Zoom 33">
                <a:hlinkClick r:id="rId9" action="ppaction://hlinksldjump"/>
                <a:extLst>
                  <a:ext uri="{FF2B5EF4-FFF2-40B4-BE49-F238E27FC236}">
                    <a16:creationId xmlns:a16="http://schemas.microsoft.com/office/drawing/2014/main" id="{00086F7F-3327-4DE2-B3C6-3D1AF44D9F93}"/>
                  </a:ext>
                </a:extLst>
              </p:cNvPr>
              <p:cNvPicPr>
                <a:picLocks noGrp="1" noRot="1" noChangeAspect="1" noMove="1" noResize="1" noEditPoints="1" noAdjustHandles="1" noChangeArrowheads="1" noChangeShapeType="1"/>
              </p:cNvPicPr>
              <p:nvPr/>
            </p:nvPicPr>
            <p:blipFill>
              <a:blip r:embed="rId10"/>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2E7DE719-94A1-430F-A2ED-A2B3EF7C393C}"/>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1"/>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35" name="Slide Zoom 34">
                <a:hlinkClick r:id="rId12" action="ppaction://hlinksldjump"/>
                <a:extLst>
                  <a:ext uri="{FF2B5EF4-FFF2-40B4-BE49-F238E27FC236}">
                    <a16:creationId xmlns:a16="http://schemas.microsoft.com/office/drawing/2014/main" id="{2E7DE719-94A1-430F-A2ED-A2B3EF7C393C}"/>
                  </a:ext>
                </a:extLst>
              </p:cNvPr>
              <p:cNvPicPr>
                <a:picLocks noGrp="1" noRot="1" noChangeAspect="1" noMove="1" noResize="1" noEditPoints="1" noAdjustHandles="1" noChangeArrowheads="1" noChangeShapeType="1"/>
              </p:cNvPicPr>
              <p:nvPr/>
            </p:nvPicPr>
            <p:blipFill>
              <a:blip r:embed="rId13"/>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37" name="TextBox 36">
            <a:extLst>
              <a:ext uri="{FF2B5EF4-FFF2-40B4-BE49-F238E27FC236}">
                <a16:creationId xmlns:a16="http://schemas.microsoft.com/office/drawing/2014/main" id="{5E75D87A-7363-4D16-B651-9F75D0C1D4C8}"/>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39" name="TextBox 38">
            <a:extLst>
              <a:ext uri="{FF2B5EF4-FFF2-40B4-BE49-F238E27FC236}">
                <a16:creationId xmlns:a16="http://schemas.microsoft.com/office/drawing/2014/main" id="{02F0F14F-73D4-4B75-AC35-3C815A19A6FE}"/>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95878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90E6F66-317B-47CE-AEB4-B0C499ABE615}"/>
              </a:ext>
            </a:extLst>
          </p:cNvPr>
          <p:cNvSpPr txBox="1"/>
          <p:nvPr/>
        </p:nvSpPr>
        <p:spPr>
          <a:xfrm>
            <a:off x="4884016" y="121414"/>
            <a:ext cx="1998788" cy="322735"/>
          </a:xfrm>
          <a:prstGeom prst="rect">
            <a:avLst/>
          </a:prstGeom>
          <a:noFill/>
        </p:spPr>
        <p:txBody>
          <a:bodyPr wrap="none" lIns="14813" tIns="7407" rIns="14813" bIns="7407" rtlCol="0">
            <a:spAutoFit/>
          </a:bodyPr>
          <a:lstStyle/>
          <a:p>
            <a:pPr algn="ctr"/>
            <a:r>
              <a:rPr lang="en-GB" sz="2000" b="1" dirty="0"/>
              <a:t>EXAMPLES BOARD</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5D39D0E-96AB-4A05-BFD6-8B04CD290048}"/>
                  </a:ext>
                </a:extLst>
              </p:cNvPr>
              <p:cNvGraphicFramePr>
                <a:graphicFrameLocks noChangeAspect="1"/>
              </p:cNvGraphicFramePr>
              <p:nvPr>
                <p:extLst>
                  <p:ext uri="{D42A27DB-BD31-4B8C-83A1-F6EECF244321}">
                    <p14:modId xmlns:p14="http://schemas.microsoft.com/office/powerpoint/2010/main" val="2303475122"/>
                  </p:ext>
                </p:extLst>
              </p:nvPr>
            </p:nvGraphicFramePr>
            <p:xfrm>
              <a:off x="2842931" y="3590925"/>
              <a:ext cx="986400" cy="554850"/>
            </p:xfrm>
            <a:graphic>
              <a:graphicData uri="http://schemas.microsoft.com/office/powerpoint/2016/slidezoom">
                <pslz:sldZm>
                  <pslz:sldZmObj sldId="272" cId="3907866411">
                    <pslz:zmPr id="{F6D9ACD5-A45C-4254-B31B-5092513832C0}" returnToParent="0" transitionDur="1000">
                      <p166:blipFill xmlns:p166="http://schemas.microsoft.com/office/powerpoint/2016/6/main">
                        <a:blip r:embed="rId3"/>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4" name="Slide Zoom 3">
                <a:hlinkClick r:id="rId4" action="ppaction://hlinksldjump"/>
                <a:extLst>
                  <a:ext uri="{FF2B5EF4-FFF2-40B4-BE49-F238E27FC236}">
                    <a16:creationId xmlns:a16="http://schemas.microsoft.com/office/drawing/2014/main" id="{D5D39D0E-96AB-4A05-BFD6-8B04CD290048}"/>
                  </a:ext>
                </a:extLst>
              </p:cNvPr>
              <p:cNvPicPr>
                <a:picLocks noGrp="1" noRot="1" noChangeAspect="1" noMove="1" noResize="1" noEditPoints="1" noAdjustHandles="1" noChangeArrowheads="1" noChangeShapeType="1"/>
              </p:cNvPicPr>
              <p:nvPr/>
            </p:nvPicPr>
            <p:blipFill>
              <a:blip r:embed="rId5"/>
              <a:stretch>
                <a:fillRect/>
              </a:stretch>
            </p:blipFill>
            <p:spPr>
              <a:xfrm>
                <a:off x="2842931" y="3590925"/>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14F23BB3-B800-4642-8729-ABECD42CD6E4}"/>
                  </a:ext>
                </a:extLst>
              </p:cNvPr>
              <p:cNvGraphicFramePr>
                <a:graphicFrameLocks noChangeAspect="1"/>
              </p:cNvGraphicFramePr>
              <p:nvPr>
                <p:extLst>
                  <p:ext uri="{D42A27DB-BD31-4B8C-83A1-F6EECF244321}">
                    <p14:modId xmlns:p14="http://schemas.microsoft.com/office/powerpoint/2010/main" val="3115828255"/>
                  </p:ext>
                </p:extLst>
              </p:nvPr>
            </p:nvGraphicFramePr>
            <p:xfrm>
              <a:off x="1778231" y="3929063"/>
              <a:ext cx="986400" cy="554850"/>
            </p:xfrm>
            <a:graphic>
              <a:graphicData uri="http://schemas.microsoft.com/office/powerpoint/2016/slidezoom">
                <pslz:sldZm>
                  <pslz:sldZmObj sldId="431" cId="3530873051">
                    <pslz:zmPr id="{81C16F8C-1A4B-4D9A-B966-78185325B734}"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 name="Slide Zoom 9">
                <a:hlinkClick r:id="rId10" action="ppaction://hlinksldjump"/>
                <a:extLst>
                  <a:ext uri="{FF2B5EF4-FFF2-40B4-BE49-F238E27FC236}">
                    <a16:creationId xmlns:a16="http://schemas.microsoft.com/office/drawing/2014/main" id="{14F23BB3-B800-4642-8729-ABECD42CD6E4}"/>
                  </a:ext>
                </a:extLst>
              </p:cNvPr>
              <p:cNvPicPr>
                <a:picLocks noGrp="1" noRot="1" noChangeAspect="1" noMove="1" noResize="1" noEditPoints="1" noAdjustHandles="1" noChangeArrowheads="1" noChangeShapeType="1"/>
              </p:cNvPicPr>
              <p:nvPr/>
            </p:nvPicPr>
            <p:blipFill>
              <a:blip r:embed="rId11"/>
              <a:stretch>
                <a:fillRect/>
              </a:stretch>
            </p:blipFill>
            <p:spPr>
              <a:xfrm>
                <a:off x="1778231" y="3929063"/>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919CF14F-2948-4C81-81FD-CEA50F67F4B8}"/>
                  </a:ext>
                </a:extLst>
              </p:cNvPr>
              <p:cNvGraphicFramePr>
                <a:graphicFrameLocks noChangeAspect="1"/>
              </p:cNvGraphicFramePr>
              <p:nvPr>
                <p:extLst>
                  <p:ext uri="{D42A27DB-BD31-4B8C-83A1-F6EECF244321}">
                    <p14:modId xmlns:p14="http://schemas.microsoft.com/office/powerpoint/2010/main" val="3412896191"/>
                  </p:ext>
                </p:extLst>
              </p:nvPr>
            </p:nvGraphicFramePr>
            <p:xfrm>
              <a:off x="2798971" y="2854143"/>
              <a:ext cx="986400" cy="554850"/>
            </p:xfrm>
            <a:graphic>
              <a:graphicData uri="http://schemas.microsoft.com/office/powerpoint/2016/slidezoom">
                <pslz:sldZm>
                  <pslz:sldZmObj sldId="13305" cId="3560889643">
                    <pslz:zmPr id="{47177DB2-A3A1-47C8-BD10-F20BA4874A51}" returnToParent="0" transitionDur="1000">
                      <p166:blipFill xmlns:p166="http://schemas.microsoft.com/office/powerpoint/2016/6/main">
                        <a:blip r:embed="rId12"/>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4" name="Slide Zoom 13">
                <a:hlinkClick r:id="rId13" action="ppaction://hlinksldjump"/>
                <a:extLst>
                  <a:ext uri="{FF2B5EF4-FFF2-40B4-BE49-F238E27FC236}">
                    <a16:creationId xmlns:a16="http://schemas.microsoft.com/office/drawing/2014/main" id="{919CF14F-2948-4C81-81FD-CEA50F67F4B8}"/>
                  </a:ext>
                </a:extLst>
              </p:cNvPr>
              <p:cNvPicPr>
                <a:picLocks noGrp="1" noRot="1" noChangeAspect="1" noMove="1" noResize="1" noEditPoints="1" noAdjustHandles="1" noChangeArrowheads="1" noChangeShapeType="1"/>
              </p:cNvPicPr>
              <p:nvPr/>
            </p:nvPicPr>
            <p:blipFill>
              <a:blip r:embed="rId14"/>
              <a:stretch>
                <a:fillRect/>
              </a:stretch>
            </p:blipFill>
            <p:spPr>
              <a:xfrm>
                <a:off x="2798971" y="2854143"/>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40842F24-1BFF-4E7F-BF68-2458E66B07D7}"/>
                  </a:ext>
                </a:extLst>
              </p:cNvPr>
              <p:cNvGraphicFramePr>
                <a:graphicFrameLocks noChangeAspect="1"/>
              </p:cNvGraphicFramePr>
              <p:nvPr>
                <p:extLst>
                  <p:ext uri="{D42A27DB-BD31-4B8C-83A1-F6EECF244321}">
                    <p14:modId xmlns:p14="http://schemas.microsoft.com/office/powerpoint/2010/main" val="3714882541"/>
                  </p:ext>
                </p:extLst>
              </p:nvPr>
            </p:nvGraphicFramePr>
            <p:xfrm>
              <a:off x="2842931" y="2144307"/>
              <a:ext cx="986400" cy="554850"/>
            </p:xfrm>
            <a:graphic>
              <a:graphicData uri="http://schemas.microsoft.com/office/powerpoint/2016/slidezoom">
                <pslz:sldZm>
                  <pslz:sldZmObj sldId="263" cId="634109216">
                    <pslz:zmPr id="{2D02939D-4F4F-4DBF-B91C-14059FC3940A}" returnToParent="0" transitionDur="1000">
                      <p166:blipFill xmlns:p166="http://schemas.microsoft.com/office/powerpoint/2016/6/main">
                        <a:blip r:embed="rId1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8" name="Slide Zoom 17">
                <a:hlinkClick r:id="rId16" action="ppaction://hlinksldjump"/>
                <a:extLst>
                  <a:ext uri="{FF2B5EF4-FFF2-40B4-BE49-F238E27FC236}">
                    <a16:creationId xmlns:a16="http://schemas.microsoft.com/office/drawing/2014/main" id="{40842F24-1BFF-4E7F-BF68-2458E66B07D7}"/>
                  </a:ext>
                </a:extLst>
              </p:cNvPr>
              <p:cNvPicPr>
                <a:picLocks noGrp="1" noRot="1" noChangeAspect="1" noMove="1" noResize="1" noEditPoints="1" noAdjustHandles="1" noChangeArrowheads="1" noChangeShapeType="1"/>
              </p:cNvPicPr>
              <p:nvPr/>
            </p:nvPicPr>
            <p:blipFill>
              <a:blip r:embed="rId17"/>
              <a:stretch>
                <a:fillRect/>
              </a:stretch>
            </p:blipFill>
            <p:spPr>
              <a:xfrm>
                <a:off x="2842931" y="2144307"/>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297CB6B6-6DE7-476D-BD47-94890C1A68D0}"/>
                  </a:ext>
                </a:extLst>
              </p:cNvPr>
              <p:cNvGraphicFramePr>
                <a:graphicFrameLocks noChangeAspect="1"/>
              </p:cNvGraphicFramePr>
              <p:nvPr>
                <p:extLst>
                  <p:ext uri="{D42A27DB-BD31-4B8C-83A1-F6EECF244321}">
                    <p14:modId xmlns:p14="http://schemas.microsoft.com/office/powerpoint/2010/main" val="2595525054"/>
                  </p:ext>
                </p:extLst>
              </p:nvPr>
            </p:nvGraphicFramePr>
            <p:xfrm>
              <a:off x="3350894" y="1453535"/>
              <a:ext cx="986400" cy="554850"/>
            </p:xfrm>
            <a:graphic>
              <a:graphicData uri="http://schemas.microsoft.com/office/powerpoint/2016/slidezoom">
                <pslz:sldZm>
                  <pslz:sldZmObj sldId="267" cId="3668766963">
                    <pslz:zmPr id="{0C83972A-0343-4A13-B26C-3954A17EB8C5}" returnToParent="0" transitionDur="1000">
                      <p166:blipFill xmlns:p166="http://schemas.microsoft.com/office/powerpoint/2016/6/main">
                        <a:blip r:embed="rId18"/>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27" name="Slide Zoom 26">
                <a:hlinkClick r:id="rId19" action="ppaction://hlinksldjump"/>
                <a:extLst>
                  <a:ext uri="{FF2B5EF4-FFF2-40B4-BE49-F238E27FC236}">
                    <a16:creationId xmlns:a16="http://schemas.microsoft.com/office/drawing/2014/main" id="{297CB6B6-6DE7-476D-BD47-94890C1A68D0}"/>
                  </a:ext>
                </a:extLst>
              </p:cNvPr>
              <p:cNvPicPr>
                <a:picLocks noGrp="1" noRot="1" noChangeAspect="1" noMove="1" noResize="1" noEditPoints="1" noAdjustHandles="1" noChangeArrowheads="1" noChangeShapeType="1"/>
              </p:cNvPicPr>
              <p:nvPr/>
            </p:nvPicPr>
            <p:blipFill>
              <a:blip r:embed="rId20"/>
              <a:stretch>
                <a:fillRect/>
              </a:stretch>
            </p:blipFill>
            <p:spPr>
              <a:xfrm>
                <a:off x="3350894" y="1453535"/>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CEF06C23-4E23-4E9D-B076-0D2F81AF43E2}"/>
                  </a:ext>
                </a:extLst>
              </p:cNvPr>
              <p:cNvGraphicFramePr>
                <a:graphicFrameLocks noChangeAspect="1"/>
              </p:cNvGraphicFramePr>
              <p:nvPr>
                <p:extLst>
                  <p:ext uri="{D42A27DB-BD31-4B8C-83A1-F6EECF244321}">
                    <p14:modId xmlns:p14="http://schemas.microsoft.com/office/powerpoint/2010/main" val="1751424406"/>
                  </p:ext>
                </p:extLst>
              </p:nvPr>
            </p:nvGraphicFramePr>
            <p:xfrm>
              <a:off x="2271431" y="934740"/>
              <a:ext cx="986400" cy="554850"/>
            </p:xfrm>
            <a:graphic>
              <a:graphicData uri="http://schemas.microsoft.com/office/powerpoint/2016/slidezoom">
                <pslz:sldZm>
                  <pslz:sldZmObj sldId="447" cId="2518358217">
                    <pslz:zmPr id="{4F62464C-E858-4696-B340-4FD9A159B9D6}" returnToParent="0" transitionDur="1000">
                      <p166:blipFill xmlns:p166="http://schemas.microsoft.com/office/powerpoint/2016/6/main">
                        <a:blip r:embed="rId21"/>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29" name="Slide Zoom 28">
                <a:hlinkClick r:id="rId22" action="ppaction://hlinksldjump"/>
                <a:extLst>
                  <a:ext uri="{FF2B5EF4-FFF2-40B4-BE49-F238E27FC236}">
                    <a16:creationId xmlns:a16="http://schemas.microsoft.com/office/drawing/2014/main" id="{CEF06C23-4E23-4E9D-B076-0D2F81AF43E2}"/>
                  </a:ext>
                </a:extLst>
              </p:cNvPr>
              <p:cNvPicPr>
                <a:picLocks noGrp="1" noRot="1" noChangeAspect="1" noMove="1" noResize="1" noEditPoints="1" noAdjustHandles="1" noChangeArrowheads="1" noChangeShapeType="1"/>
              </p:cNvPicPr>
              <p:nvPr/>
            </p:nvPicPr>
            <p:blipFill>
              <a:blip r:embed="rId23"/>
              <a:stretch>
                <a:fillRect/>
              </a:stretch>
            </p:blipFill>
            <p:spPr>
              <a:xfrm>
                <a:off x="2271431" y="934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7A0F77EB-8CAE-4E8B-B359-6528D2A950F6}"/>
                  </a:ext>
                </a:extLst>
              </p:cNvPr>
              <p:cNvGraphicFramePr>
                <a:graphicFrameLocks noChangeAspect="1"/>
              </p:cNvGraphicFramePr>
              <p:nvPr>
                <p:extLst>
                  <p:ext uri="{D42A27DB-BD31-4B8C-83A1-F6EECF244321}">
                    <p14:modId xmlns:p14="http://schemas.microsoft.com/office/powerpoint/2010/main" val="2190650982"/>
                  </p:ext>
                </p:extLst>
              </p:nvPr>
            </p:nvGraphicFramePr>
            <p:xfrm>
              <a:off x="4566683" y="741150"/>
              <a:ext cx="986400" cy="554850"/>
            </p:xfrm>
            <a:graphic>
              <a:graphicData uri="http://schemas.microsoft.com/office/powerpoint/2016/slidezoom">
                <pslz:sldZm>
                  <pslz:sldZmObj sldId="328" cId="383347153">
                    <pslz:zmPr id="{69E94198-68B4-428F-8A78-CEEEDC2B323D}" returnToParent="0" transitionDur="1000">
                      <p166:blipFill xmlns:p166="http://schemas.microsoft.com/office/powerpoint/2016/6/main">
                        <a:blip r:embed="rId24"/>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3" name="Slide Zoom 32">
                <a:hlinkClick r:id="rId25" action="ppaction://hlinksldjump"/>
                <a:extLst>
                  <a:ext uri="{FF2B5EF4-FFF2-40B4-BE49-F238E27FC236}">
                    <a16:creationId xmlns:a16="http://schemas.microsoft.com/office/drawing/2014/main" id="{7A0F77EB-8CAE-4E8B-B359-6528D2A950F6}"/>
                  </a:ext>
                </a:extLst>
              </p:cNvPr>
              <p:cNvPicPr>
                <a:picLocks noGrp="1" noRot="1" noChangeAspect="1" noMove="1" noResize="1" noEditPoints="1" noAdjustHandles="1" noChangeArrowheads="1" noChangeShapeType="1"/>
              </p:cNvPicPr>
              <p:nvPr/>
            </p:nvPicPr>
            <p:blipFill>
              <a:blip r:embed="rId26"/>
              <a:stretch>
                <a:fillRect/>
              </a:stretch>
            </p:blipFill>
            <p:spPr>
              <a:xfrm>
                <a:off x="4566683" y="74115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ACCF275C-A600-4B70-A619-A5BA872C3496}"/>
                  </a:ext>
                </a:extLst>
              </p:cNvPr>
              <p:cNvGraphicFramePr>
                <a:graphicFrameLocks noChangeAspect="1"/>
              </p:cNvGraphicFramePr>
              <p:nvPr>
                <p:extLst>
                  <p:ext uri="{D42A27DB-BD31-4B8C-83A1-F6EECF244321}">
                    <p14:modId xmlns:p14="http://schemas.microsoft.com/office/powerpoint/2010/main" val="3515143462"/>
                  </p:ext>
                </p:extLst>
              </p:nvPr>
            </p:nvGraphicFramePr>
            <p:xfrm>
              <a:off x="6390166" y="640537"/>
              <a:ext cx="986400" cy="554850"/>
            </p:xfrm>
            <a:graphic>
              <a:graphicData uri="http://schemas.microsoft.com/office/powerpoint/2016/slidezoom">
                <pslz:sldZm>
                  <pslz:sldZmObj sldId="13306" cId="736036859">
                    <pslz:zmPr id="{492D7350-4E24-44D9-8B89-AD7114E496B6}" returnToParent="0" transitionDur="1000">
                      <p166:blipFill xmlns:p166="http://schemas.microsoft.com/office/powerpoint/2016/6/main">
                        <a:blip r:embed="rId2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5" name="Slide Zoom 34">
                <a:hlinkClick r:id="rId28" action="ppaction://hlinksldjump"/>
                <a:extLst>
                  <a:ext uri="{FF2B5EF4-FFF2-40B4-BE49-F238E27FC236}">
                    <a16:creationId xmlns:a16="http://schemas.microsoft.com/office/drawing/2014/main" id="{ACCF275C-A600-4B70-A619-A5BA872C3496}"/>
                  </a:ext>
                </a:extLst>
              </p:cNvPr>
              <p:cNvPicPr>
                <a:picLocks noGrp="1" noRot="1" noChangeAspect="1" noMove="1" noResize="1" noEditPoints="1" noAdjustHandles="1" noChangeArrowheads="1" noChangeShapeType="1"/>
              </p:cNvPicPr>
              <p:nvPr/>
            </p:nvPicPr>
            <p:blipFill>
              <a:blip r:embed="rId29"/>
              <a:stretch>
                <a:fillRect/>
              </a:stretch>
            </p:blipFill>
            <p:spPr>
              <a:xfrm>
                <a:off x="6390166" y="640537"/>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7" name="Slide Zoom 36">
                <a:extLst>
                  <a:ext uri="{FF2B5EF4-FFF2-40B4-BE49-F238E27FC236}">
                    <a16:creationId xmlns:a16="http://schemas.microsoft.com/office/drawing/2014/main" id="{5BE687F5-21CB-4489-BC11-FF7ACFB7F915}"/>
                  </a:ext>
                </a:extLst>
              </p:cNvPr>
              <p:cNvGraphicFramePr>
                <a:graphicFrameLocks noChangeAspect="1"/>
              </p:cNvGraphicFramePr>
              <p:nvPr>
                <p:extLst>
                  <p:ext uri="{D42A27DB-BD31-4B8C-83A1-F6EECF244321}">
                    <p14:modId xmlns:p14="http://schemas.microsoft.com/office/powerpoint/2010/main" val="1900811291"/>
                  </p:ext>
                </p:extLst>
              </p:nvPr>
            </p:nvGraphicFramePr>
            <p:xfrm>
              <a:off x="7655437" y="1254900"/>
              <a:ext cx="986400" cy="554850"/>
            </p:xfrm>
            <a:graphic>
              <a:graphicData uri="http://schemas.microsoft.com/office/powerpoint/2016/slidezoom">
                <pslz:sldZm>
                  <pslz:sldZmObj sldId="13307" cId="1172441055">
                    <pslz:zmPr id="{FEE379A2-1533-421A-9760-D73D0AE0F708}" returnToParent="0" transitionDur="1000">
                      <p166:blipFill xmlns:p166="http://schemas.microsoft.com/office/powerpoint/2016/6/main">
                        <a:blip r:embed="rId30"/>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7" name="Slide Zoom 36">
                <a:hlinkClick r:id="rId31" action="ppaction://hlinksldjump"/>
                <a:extLst>
                  <a:ext uri="{FF2B5EF4-FFF2-40B4-BE49-F238E27FC236}">
                    <a16:creationId xmlns:a16="http://schemas.microsoft.com/office/drawing/2014/main" id="{5BE687F5-21CB-4489-BC11-FF7ACFB7F915}"/>
                  </a:ext>
                </a:extLst>
              </p:cNvPr>
              <p:cNvPicPr>
                <a:picLocks noGrp="1" noRot="1" noChangeAspect="1" noMove="1" noResize="1" noEditPoints="1" noAdjustHandles="1" noChangeArrowheads="1" noChangeShapeType="1"/>
              </p:cNvPicPr>
              <p:nvPr/>
            </p:nvPicPr>
            <p:blipFill>
              <a:blip r:embed="rId32"/>
              <a:stretch>
                <a:fillRect/>
              </a:stretch>
            </p:blipFill>
            <p:spPr>
              <a:xfrm>
                <a:off x="7655437" y="125490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4F4F13A9-00A8-48C3-B47A-E08A47DF6FC2}"/>
                  </a:ext>
                </a:extLst>
              </p:cNvPr>
              <p:cNvGraphicFramePr>
                <a:graphicFrameLocks noChangeAspect="1"/>
              </p:cNvGraphicFramePr>
              <p:nvPr>
                <p:extLst>
                  <p:ext uri="{D42A27DB-BD31-4B8C-83A1-F6EECF244321}">
                    <p14:modId xmlns:p14="http://schemas.microsoft.com/office/powerpoint/2010/main" val="2353344726"/>
                  </p:ext>
                </p:extLst>
              </p:nvPr>
            </p:nvGraphicFramePr>
            <p:xfrm>
              <a:off x="9410700" y="1850798"/>
              <a:ext cx="986400" cy="554850"/>
            </p:xfrm>
            <a:graphic>
              <a:graphicData uri="http://schemas.microsoft.com/office/powerpoint/2016/slidezoom">
                <pslz:sldZm>
                  <pslz:sldZmObj sldId="274" cId="1848419955">
                    <pslz:zmPr id="{92EF0188-15E0-4344-96C8-C05BB1B4F065}" returnToParent="0" transitionDur="1000">
                      <p166:blipFill xmlns:p166="http://schemas.microsoft.com/office/powerpoint/2016/6/main">
                        <a:blip r:embed="rId33"/>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9" name="Slide Zoom 38">
                <a:hlinkClick r:id="rId34" action="ppaction://hlinksldjump"/>
                <a:extLst>
                  <a:ext uri="{FF2B5EF4-FFF2-40B4-BE49-F238E27FC236}">
                    <a16:creationId xmlns:a16="http://schemas.microsoft.com/office/drawing/2014/main" id="{4F4F13A9-00A8-48C3-B47A-E08A47DF6FC2}"/>
                  </a:ext>
                </a:extLst>
              </p:cNvPr>
              <p:cNvPicPr>
                <a:picLocks noGrp="1" noRot="1" noChangeAspect="1" noMove="1" noResize="1" noEditPoints="1" noAdjustHandles="1" noChangeArrowheads="1" noChangeShapeType="1"/>
              </p:cNvPicPr>
              <p:nvPr/>
            </p:nvPicPr>
            <p:blipFill>
              <a:blip r:embed="rId35"/>
              <a:stretch>
                <a:fillRect/>
              </a:stretch>
            </p:blipFill>
            <p:spPr>
              <a:xfrm>
                <a:off x="9410700" y="1850798"/>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D94C3048-C1A2-44DA-A59E-81F624B19F8A}"/>
                  </a:ext>
                </a:extLst>
              </p:cNvPr>
              <p:cNvGraphicFramePr>
                <a:graphicFrameLocks noChangeAspect="1"/>
              </p:cNvGraphicFramePr>
              <p:nvPr>
                <p:extLst>
                  <p:ext uri="{D42A27DB-BD31-4B8C-83A1-F6EECF244321}">
                    <p14:modId xmlns:p14="http://schemas.microsoft.com/office/powerpoint/2010/main" val="1783824428"/>
                  </p:ext>
                </p:extLst>
              </p:nvPr>
            </p:nvGraphicFramePr>
            <p:xfrm>
              <a:off x="8320088" y="1934775"/>
              <a:ext cx="986400" cy="554850"/>
            </p:xfrm>
            <a:graphic>
              <a:graphicData uri="http://schemas.microsoft.com/office/powerpoint/2016/slidezoom">
                <pslz:sldZm>
                  <pslz:sldZmObj sldId="275" cId="4071089171">
                    <pslz:zmPr id="{82860719-F861-4934-9A72-C4122C572DAD}" returnToParent="0" transitionDur="1000">
                      <p166:blipFill xmlns:p166="http://schemas.microsoft.com/office/powerpoint/2016/6/main">
                        <a:blip r:embed="rId3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41" name="Slide Zoom 40">
                <a:hlinkClick r:id="rId37" action="ppaction://hlinksldjump"/>
                <a:extLst>
                  <a:ext uri="{FF2B5EF4-FFF2-40B4-BE49-F238E27FC236}">
                    <a16:creationId xmlns:a16="http://schemas.microsoft.com/office/drawing/2014/main" id="{D94C3048-C1A2-44DA-A59E-81F624B19F8A}"/>
                  </a:ext>
                </a:extLst>
              </p:cNvPr>
              <p:cNvPicPr>
                <a:picLocks noGrp="1" noRot="1" noChangeAspect="1" noMove="1" noResize="1" noEditPoints="1" noAdjustHandles="1" noChangeArrowheads="1" noChangeShapeType="1"/>
              </p:cNvPicPr>
              <p:nvPr/>
            </p:nvPicPr>
            <p:blipFill>
              <a:blip r:embed="rId38"/>
              <a:stretch>
                <a:fillRect/>
              </a:stretch>
            </p:blipFill>
            <p:spPr>
              <a:xfrm>
                <a:off x="8320088" y="1934775"/>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627CB052-1940-4A9F-8CAA-C5467C2BEA19}"/>
                  </a:ext>
                </a:extLst>
              </p:cNvPr>
              <p:cNvGraphicFramePr>
                <a:graphicFrameLocks noChangeAspect="1"/>
              </p:cNvGraphicFramePr>
              <p:nvPr>
                <p:extLst>
                  <p:ext uri="{D42A27DB-BD31-4B8C-83A1-F6EECF244321}">
                    <p14:modId xmlns:p14="http://schemas.microsoft.com/office/powerpoint/2010/main" val="1120885104"/>
                  </p:ext>
                </p:extLst>
              </p:nvPr>
            </p:nvGraphicFramePr>
            <p:xfrm>
              <a:off x="9635100" y="2753888"/>
              <a:ext cx="986400" cy="554850"/>
            </p:xfrm>
            <a:graphic>
              <a:graphicData uri="http://schemas.microsoft.com/office/powerpoint/2016/slidezoom">
                <pslz:sldZm>
                  <pslz:sldZmObj sldId="420" cId="3940071836">
                    <pslz:zmPr id="{632936C2-B09F-42F0-8EC9-A33FCF964C57}" returnToParent="0" transitionDur="1000">
                      <p166:blipFill xmlns:p166="http://schemas.microsoft.com/office/powerpoint/2016/6/main">
                        <a:blip r:embed="rId39"/>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43" name="Slide Zoom 42">
                <a:hlinkClick r:id="rId40" action="ppaction://hlinksldjump"/>
                <a:extLst>
                  <a:ext uri="{FF2B5EF4-FFF2-40B4-BE49-F238E27FC236}">
                    <a16:creationId xmlns:a16="http://schemas.microsoft.com/office/drawing/2014/main" id="{627CB052-1940-4A9F-8CAA-C5467C2BEA19}"/>
                  </a:ext>
                </a:extLst>
              </p:cNvPr>
              <p:cNvPicPr>
                <a:picLocks noGrp="1" noRot="1" noChangeAspect="1" noMove="1" noResize="1" noEditPoints="1" noAdjustHandles="1" noChangeArrowheads="1" noChangeShapeType="1"/>
              </p:cNvPicPr>
              <p:nvPr/>
            </p:nvPicPr>
            <p:blipFill>
              <a:blip r:embed="rId41"/>
              <a:stretch>
                <a:fillRect/>
              </a:stretch>
            </p:blipFill>
            <p:spPr>
              <a:xfrm>
                <a:off x="9635100" y="2753888"/>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45" name="Slide Zoom 44">
                <a:extLst>
                  <a:ext uri="{FF2B5EF4-FFF2-40B4-BE49-F238E27FC236}">
                    <a16:creationId xmlns:a16="http://schemas.microsoft.com/office/drawing/2014/main" id="{E766664A-2C61-4759-BBD2-641D088F7323}"/>
                  </a:ext>
                </a:extLst>
              </p:cNvPr>
              <p:cNvGraphicFramePr>
                <a:graphicFrameLocks noChangeAspect="1"/>
              </p:cNvGraphicFramePr>
              <p:nvPr>
                <p:extLst>
                  <p:ext uri="{D42A27DB-BD31-4B8C-83A1-F6EECF244321}">
                    <p14:modId xmlns:p14="http://schemas.microsoft.com/office/powerpoint/2010/main" val="3786648678"/>
                  </p:ext>
                </p:extLst>
              </p:nvPr>
            </p:nvGraphicFramePr>
            <p:xfrm>
              <a:off x="8527274" y="2753888"/>
              <a:ext cx="986400" cy="554850"/>
            </p:xfrm>
            <a:graphic>
              <a:graphicData uri="http://schemas.microsoft.com/office/powerpoint/2016/slidezoom">
                <pslz:sldZm>
                  <pslz:sldZmObj sldId="448" cId="1080635453">
                    <pslz:zmPr id="{1F1BC501-9CF0-431D-9815-4FA6C0FE47B0}" returnToParent="0" transitionDur="1000">
                      <p166:blipFill xmlns:p166="http://schemas.microsoft.com/office/powerpoint/2016/6/main">
                        <a:blip r:embed="rId42"/>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45" name="Slide Zoom 44">
                <a:hlinkClick r:id="rId43" action="ppaction://hlinksldjump"/>
                <a:extLst>
                  <a:ext uri="{FF2B5EF4-FFF2-40B4-BE49-F238E27FC236}">
                    <a16:creationId xmlns:a16="http://schemas.microsoft.com/office/drawing/2014/main" id="{E766664A-2C61-4759-BBD2-641D088F7323}"/>
                  </a:ext>
                </a:extLst>
              </p:cNvPr>
              <p:cNvPicPr>
                <a:picLocks noGrp="1" noRot="1" noChangeAspect="1" noMove="1" noResize="1" noEditPoints="1" noAdjustHandles="1" noChangeArrowheads="1" noChangeShapeType="1"/>
              </p:cNvPicPr>
              <p:nvPr/>
            </p:nvPicPr>
            <p:blipFill>
              <a:blip r:embed="rId44"/>
              <a:stretch>
                <a:fillRect/>
              </a:stretch>
            </p:blipFill>
            <p:spPr>
              <a:xfrm>
                <a:off x="8527274" y="2753888"/>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47" name="Slide Zoom 46">
                <a:extLst>
                  <a:ext uri="{FF2B5EF4-FFF2-40B4-BE49-F238E27FC236}">
                    <a16:creationId xmlns:a16="http://schemas.microsoft.com/office/drawing/2014/main" id="{5EF7B747-844E-4E6A-A460-4F697D7BDF59}"/>
                  </a:ext>
                </a:extLst>
              </p:cNvPr>
              <p:cNvGraphicFramePr>
                <a:graphicFrameLocks noChangeAspect="1"/>
              </p:cNvGraphicFramePr>
              <p:nvPr>
                <p:extLst>
                  <p:ext uri="{D42A27DB-BD31-4B8C-83A1-F6EECF244321}">
                    <p14:modId xmlns:p14="http://schemas.microsoft.com/office/powerpoint/2010/main" val="4081285496"/>
                  </p:ext>
                </p:extLst>
              </p:nvPr>
            </p:nvGraphicFramePr>
            <p:xfrm>
              <a:off x="9791700" y="3736200"/>
              <a:ext cx="986400" cy="554850"/>
            </p:xfrm>
            <a:graphic>
              <a:graphicData uri="http://schemas.microsoft.com/office/powerpoint/2016/slidezoom">
                <pslz:sldZm>
                  <pslz:sldZmObj sldId="276" cId="1666991210">
                    <pslz:zmPr id="{C6D8D61F-5DF6-4E65-B31C-7B67582CFE40}" returnToParent="0" transitionDur="1000">
                      <p166:blipFill xmlns:p166="http://schemas.microsoft.com/office/powerpoint/2016/6/main">
                        <a:blip r:embed="rId4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47" name="Slide Zoom 46">
                <a:hlinkClick r:id="rId46" action="ppaction://hlinksldjump"/>
                <a:extLst>
                  <a:ext uri="{FF2B5EF4-FFF2-40B4-BE49-F238E27FC236}">
                    <a16:creationId xmlns:a16="http://schemas.microsoft.com/office/drawing/2014/main" id="{5EF7B747-844E-4E6A-A460-4F697D7BDF59}"/>
                  </a:ext>
                </a:extLst>
              </p:cNvPr>
              <p:cNvPicPr>
                <a:picLocks noGrp="1" noRot="1" noChangeAspect="1" noMove="1" noResize="1" noEditPoints="1" noAdjustHandles="1" noChangeArrowheads="1" noChangeShapeType="1"/>
              </p:cNvPicPr>
              <p:nvPr/>
            </p:nvPicPr>
            <p:blipFill>
              <a:blip r:embed="rId47"/>
              <a:stretch>
                <a:fillRect/>
              </a:stretch>
            </p:blipFill>
            <p:spPr>
              <a:xfrm>
                <a:off x="9791700" y="373620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49" name="Slide Zoom 48">
                <a:extLst>
                  <a:ext uri="{FF2B5EF4-FFF2-40B4-BE49-F238E27FC236}">
                    <a16:creationId xmlns:a16="http://schemas.microsoft.com/office/drawing/2014/main" id="{14CA6FE6-F3CF-4053-9097-4710D5919419}"/>
                  </a:ext>
                </a:extLst>
              </p:cNvPr>
              <p:cNvGraphicFramePr>
                <a:graphicFrameLocks noChangeAspect="1"/>
              </p:cNvGraphicFramePr>
              <p:nvPr>
                <p:extLst>
                  <p:ext uri="{D42A27DB-BD31-4B8C-83A1-F6EECF244321}">
                    <p14:modId xmlns:p14="http://schemas.microsoft.com/office/powerpoint/2010/main" val="2554812817"/>
                  </p:ext>
                </p:extLst>
              </p:nvPr>
            </p:nvGraphicFramePr>
            <p:xfrm>
              <a:off x="8648700" y="3695700"/>
              <a:ext cx="986400" cy="554850"/>
            </p:xfrm>
            <a:graphic>
              <a:graphicData uri="http://schemas.microsoft.com/office/powerpoint/2016/slidezoom">
                <pslz:sldZm>
                  <pslz:sldZmObj sldId="278" cId="2514374649">
                    <pslz:zmPr id="{78776853-7E32-40B2-8CB6-4AE3311608C4}" returnToParent="0" transitionDur="1000">
                      <p166:blipFill xmlns:p166="http://schemas.microsoft.com/office/powerpoint/2016/6/main">
                        <a:blip r:embed="rId48"/>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49" name="Slide Zoom 48">
                <a:hlinkClick r:id="rId49" action="ppaction://hlinksldjump"/>
                <a:extLst>
                  <a:ext uri="{FF2B5EF4-FFF2-40B4-BE49-F238E27FC236}">
                    <a16:creationId xmlns:a16="http://schemas.microsoft.com/office/drawing/2014/main" id="{14CA6FE6-F3CF-4053-9097-4710D5919419}"/>
                  </a:ext>
                </a:extLst>
              </p:cNvPr>
              <p:cNvPicPr>
                <a:picLocks noGrp="1" noRot="1" noChangeAspect="1" noMove="1" noResize="1" noEditPoints="1" noAdjustHandles="1" noChangeArrowheads="1" noChangeShapeType="1"/>
              </p:cNvPicPr>
              <p:nvPr/>
            </p:nvPicPr>
            <p:blipFill>
              <a:blip r:embed="rId50"/>
              <a:stretch>
                <a:fillRect/>
              </a:stretch>
            </p:blipFill>
            <p:spPr>
              <a:xfrm>
                <a:off x="8648700" y="369570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F74EB992-EFC1-44E6-A6A5-BF616D8001DA}"/>
                  </a:ext>
                </a:extLst>
              </p:cNvPr>
              <p:cNvGraphicFramePr>
                <a:graphicFrameLocks noChangeAspect="1"/>
              </p:cNvGraphicFramePr>
              <p:nvPr>
                <p:extLst>
                  <p:ext uri="{D42A27DB-BD31-4B8C-83A1-F6EECF244321}">
                    <p14:modId xmlns:p14="http://schemas.microsoft.com/office/powerpoint/2010/main" val="1409130745"/>
                  </p:ext>
                </p:extLst>
              </p:nvPr>
            </p:nvGraphicFramePr>
            <p:xfrm>
              <a:off x="7715250" y="5128612"/>
              <a:ext cx="986400" cy="554850"/>
            </p:xfrm>
            <a:graphic>
              <a:graphicData uri="http://schemas.microsoft.com/office/powerpoint/2016/slidezoom">
                <pslz:sldZm>
                  <pslz:sldZmObj sldId="271" cId="2011578732">
                    <pslz:zmPr id="{6DD1F9DF-E803-4057-BF3C-7AA831014FD1}" returnToParent="0" transitionDur="1000">
                      <p166:blipFill xmlns:p166="http://schemas.microsoft.com/office/powerpoint/2016/6/main">
                        <a:blip r:embed="rId51"/>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51" name="Slide Zoom 50">
                <a:hlinkClick r:id="rId52" action="ppaction://hlinksldjump"/>
                <a:extLst>
                  <a:ext uri="{FF2B5EF4-FFF2-40B4-BE49-F238E27FC236}">
                    <a16:creationId xmlns:a16="http://schemas.microsoft.com/office/drawing/2014/main" id="{F74EB992-EFC1-44E6-A6A5-BF616D8001DA}"/>
                  </a:ext>
                </a:extLst>
              </p:cNvPr>
              <p:cNvPicPr>
                <a:picLocks noGrp="1" noRot="1" noChangeAspect="1" noMove="1" noResize="1" noEditPoints="1" noAdjustHandles="1" noChangeArrowheads="1" noChangeShapeType="1"/>
              </p:cNvPicPr>
              <p:nvPr/>
            </p:nvPicPr>
            <p:blipFill>
              <a:blip r:embed="rId53"/>
              <a:stretch>
                <a:fillRect/>
              </a:stretch>
            </p:blipFill>
            <p:spPr>
              <a:xfrm>
                <a:off x="7715250" y="5128612"/>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53" name="Slide Zoom 52">
                <a:extLst>
                  <a:ext uri="{FF2B5EF4-FFF2-40B4-BE49-F238E27FC236}">
                    <a16:creationId xmlns:a16="http://schemas.microsoft.com/office/drawing/2014/main" id="{891EF3EA-FDF9-4F79-B7D7-8A96731CFFB4}"/>
                  </a:ext>
                </a:extLst>
              </p:cNvPr>
              <p:cNvGraphicFramePr>
                <a:graphicFrameLocks noChangeAspect="1"/>
              </p:cNvGraphicFramePr>
              <p:nvPr>
                <p:extLst>
                  <p:ext uri="{D42A27DB-BD31-4B8C-83A1-F6EECF244321}">
                    <p14:modId xmlns:p14="http://schemas.microsoft.com/office/powerpoint/2010/main" val="3333835669"/>
                  </p:ext>
                </p:extLst>
              </p:nvPr>
            </p:nvGraphicFramePr>
            <p:xfrm>
              <a:off x="6883366" y="5681662"/>
              <a:ext cx="986400" cy="554850"/>
            </p:xfrm>
            <a:graphic>
              <a:graphicData uri="http://schemas.microsoft.com/office/powerpoint/2016/slidezoom">
                <pslz:sldZm>
                  <pslz:sldZmObj sldId="13308" cId="1603529302">
                    <pslz:zmPr id="{FD0E2590-E91A-449B-B7C5-EF7BF7E1874B}" returnToParent="0" transitionDur="1000">
                      <p166:blipFill xmlns:p166="http://schemas.microsoft.com/office/powerpoint/2016/6/main">
                        <a:blip r:embed="rId54"/>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53" name="Slide Zoom 52">
                <a:hlinkClick r:id="rId55" action="ppaction://hlinksldjump"/>
                <a:extLst>
                  <a:ext uri="{FF2B5EF4-FFF2-40B4-BE49-F238E27FC236}">
                    <a16:creationId xmlns:a16="http://schemas.microsoft.com/office/drawing/2014/main" id="{891EF3EA-FDF9-4F79-B7D7-8A96731CFFB4}"/>
                  </a:ext>
                </a:extLst>
              </p:cNvPr>
              <p:cNvPicPr>
                <a:picLocks noGrp="1" noRot="1" noChangeAspect="1" noMove="1" noResize="1" noEditPoints="1" noAdjustHandles="1" noChangeArrowheads="1" noChangeShapeType="1"/>
              </p:cNvPicPr>
              <p:nvPr/>
            </p:nvPicPr>
            <p:blipFill>
              <a:blip r:embed="rId56"/>
              <a:stretch>
                <a:fillRect/>
              </a:stretch>
            </p:blipFill>
            <p:spPr>
              <a:xfrm>
                <a:off x="6883366" y="5681662"/>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55" name="Slide Zoom 54">
                <a:extLst>
                  <a:ext uri="{FF2B5EF4-FFF2-40B4-BE49-F238E27FC236}">
                    <a16:creationId xmlns:a16="http://schemas.microsoft.com/office/drawing/2014/main" id="{6D343343-F989-4475-BAEB-A640BAC53AF3}"/>
                  </a:ext>
                </a:extLst>
              </p:cNvPr>
              <p:cNvGraphicFramePr>
                <a:graphicFrameLocks noChangeAspect="1"/>
              </p:cNvGraphicFramePr>
              <p:nvPr>
                <p:extLst>
                  <p:ext uri="{D42A27DB-BD31-4B8C-83A1-F6EECF244321}">
                    <p14:modId xmlns:p14="http://schemas.microsoft.com/office/powerpoint/2010/main" val="3530194825"/>
                  </p:ext>
                </p:extLst>
              </p:nvPr>
            </p:nvGraphicFramePr>
            <p:xfrm>
              <a:off x="5774812" y="5964553"/>
              <a:ext cx="986400" cy="554850"/>
            </p:xfrm>
            <a:graphic>
              <a:graphicData uri="http://schemas.microsoft.com/office/powerpoint/2016/slidezoom">
                <pslz:sldZm>
                  <pslz:sldZmObj sldId="13309" cId="1757690780">
                    <pslz:zmPr id="{3FD58DCB-B13D-4B4D-81AB-33D17D00DF19}" returnToParent="0" transitionDur="1000">
                      <p166:blipFill xmlns:p166="http://schemas.microsoft.com/office/powerpoint/2016/6/main">
                        <a:blip r:embed="rId5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55" name="Slide Zoom 54">
                <a:hlinkClick r:id="rId58" action="ppaction://hlinksldjump"/>
                <a:extLst>
                  <a:ext uri="{FF2B5EF4-FFF2-40B4-BE49-F238E27FC236}">
                    <a16:creationId xmlns:a16="http://schemas.microsoft.com/office/drawing/2014/main" id="{6D343343-F989-4475-BAEB-A640BAC53AF3}"/>
                  </a:ext>
                </a:extLst>
              </p:cNvPr>
              <p:cNvPicPr>
                <a:picLocks noGrp="1" noRot="1" noChangeAspect="1" noMove="1" noResize="1" noEditPoints="1" noAdjustHandles="1" noChangeArrowheads="1" noChangeShapeType="1"/>
              </p:cNvPicPr>
              <p:nvPr/>
            </p:nvPicPr>
            <p:blipFill>
              <a:blip r:embed="rId59"/>
              <a:stretch>
                <a:fillRect/>
              </a:stretch>
            </p:blipFill>
            <p:spPr>
              <a:xfrm>
                <a:off x="5774812" y="5964553"/>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57" name="Slide Zoom 56">
                <a:extLst>
                  <a:ext uri="{FF2B5EF4-FFF2-40B4-BE49-F238E27FC236}">
                    <a16:creationId xmlns:a16="http://schemas.microsoft.com/office/drawing/2014/main" id="{1FA6BFFD-6B2B-468A-9808-FB64A5C55CC2}"/>
                  </a:ext>
                </a:extLst>
              </p:cNvPr>
              <p:cNvGraphicFramePr>
                <a:graphicFrameLocks noChangeAspect="1"/>
              </p:cNvGraphicFramePr>
              <p:nvPr>
                <p:extLst>
                  <p:ext uri="{D42A27DB-BD31-4B8C-83A1-F6EECF244321}">
                    <p14:modId xmlns:p14="http://schemas.microsoft.com/office/powerpoint/2010/main" val="2164968013"/>
                  </p:ext>
                </p:extLst>
              </p:nvPr>
            </p:nvGraphicFramePr>
            <p:xfrm>
              <a:off x="4694275" y="5737870"/>
              <a:ext cx="986400" cy="554850"/>
            </p:xfrm>
            <a:graphic>
              <a:graphicData uri="http://schemas.microsoft.com/office/powerpoint/2016/slidezoom">
                <pslz:sldZm>
                  <pslz:sldZmObj sldId="13310" cId="3989226558">
                    <pslz:zmPr id="{EEF08B0B-9506-40AC-8179-DFA35BE69BA3}" returnToParent="0" transitionDur="1000">
                      <p166:blipFill xmlns:p166="http://schemas.microsoft.com/office/powerpoint/2016/6/main">
                        <a:blip r:embed="rId60"/>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57" name="Slide Zoom 56">
                <a:hlinkClick r:id="rId61" action="ppaction://hlinksldjump"/>
                <a:extLst>
                  <a:ext uri="{FF2B5EF4-FFF2-40B4-BE49-F238E27FC236}">
                    <a16:creationId xmlns:a16="http://schemas.microsoft.com/office/drawing/2014/main" id="{1FA6BFFD-6B2B-468A-9808-FB64A5C55CC2}"/>
                  </a:ext>
                </a:extLst>
              </p:cNvPr>
              <p:cNvPicPr>
                <a:picLocks noGrp="1" noRot="1" noChangeAspect="1" noMove="1" noResize="1" noEditPoints="1" noAdjustHandles="1" noChangeArrowheads="1" noChangeShapeType="1"/>
              </p:cNvPicPr>
              <p:nvPr/>
            </p:nvPicPr>
            <p:blipFill>
              <a:blip r:embed="rId62"/>
              <a:stretch>
                <a:fillRect/>
              </a:stretch>
            </p:blipFill>
            <p:spPr>
              <a:xfrm>
                <a:off x="4694275" y="573787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61" name="Slide Zoom 60">
                <a:extLst>
                  <a:ext uri="{FF2B5EF4-FFF2-40B4-BE49-F238E27FC236}">
                    <a16:creationId xmlns:a16="http://schemas.microsoft.com/office/drawing/2014/main" id="{A3B1CFFF-1131-4215-AE37-5B3902D43D92}"/>
                  </a:ext>
                </a:extLst>
              </p:cNvPr>
              <p:cNvGraphicFramePr>
                <a:graphicFrameLocks noChangeAspect="1"/>
              </p:cNvGraphicFramePr>
              <p:nvPr>
                <p:extLst>
                  <p:ext uri="{D42A27DB-BD31-4B8C-83A1-F6EECF244321}">
                    <p14:modId xmlns:p14="http://schemas.microsoft.com/office/powerpoint/2010/main" val="3893493076"/>
                  </p:ext>
                </p:extLst>
              </p:nvPr>
            </p:nvGraphicFramePr>
            <p:xfrm>
              <a:off x="5422815" y="3044012"/>
              <a:ext cx="1361755" cy="765987"/>
            </p:xfrm>
            <a:graphic>
              <a:graphicData uri="http://schemas.microsoft.com/office/powerpoint/2016/slidezoom">
                <pslz:sldZm>
                  <pslz:sldZmObj sldId="13311" cId="3137056871">
                    <pslz:zmPr id="{E7D10CA8-CEB0-4CD1-8186-D5B7AD7AFD3C}" returnToParent="0" transitionDur="1000">
                      <p166:blipFill xmlns:p166="http://schemas.microsoft.com/office/powerpoint/2016/6/main">
                        <a:blip r:embed="rId63"/>
                        <a:stretch>
                          <a:fillRect/>
                        </a:stretch>
                      </p166:blipFill>
                      <p166:spPr xmlns:p166="http://schemas.microsoft.com/office/powerpoint/2016/6/main">
                        <a:xfrm>
                          <a:off x="0" y="0"/>
                          <a:ext cx="1361755" cy="765987"/>
                        </a:xfrm>
                        <a:prstGeom prst="rect">
                          <a:avLst/>
                        </a:prstGeom>
                        <a:ln w="12700">
                          <a:solidFill>
                            <a:schemeClr val="tx1">
                              <a:lumMod val="75000"/>
                              <a:lumOff val="25000"/>
                            </a:schemeClr>
                          </a:solidFill>
                        </a:ln>
                      </p166:spPr>
                    </pslz:zmPr>
                  </pslz:sldZmObj>
                </pslz:sldZm>
              </a:graphicData>
            </a:graphic>
          </p:graphicFrame>
        </mc:Choice>
        <mc:Fallback xmlns="">
          <p:pic>
            <p:nvPicPr>
              <p:cNvPr id="61" name="Slide Zoom 60">
                <a:hlinkClick r:id="rId67" action="ppaction://hlinksldjump"/>
                <a:extLst>
                  <a:ext uri="{FF2B5EF4-FFF2-40B4-BE49-F238E27FC236}">
                    <a16:creationId xmlns:a16="http://schemas.microsoft.com/office/drawing/2014/main" id="{A3B1CFFF-1131-4215-AE37-5B3902D43D92}"/>
                  </a:ext>
                </a:extLst>
              </p:cNvPr>
              <p:cNvPicPr>
                <a:picLocks noGrp="1" noRot="1" noChangeAspect="1" noMove="1" noResize="1" noEditPoints="1" noAdjustHandles="1" noChangeArrowheads="1" noChangeShapeType="1"/>
              </p:cNvPicPr>
              <p:nvPr/>
            </p:nvPicPr>
            <p:blipFill>
              <a:blip r:embed="rId68"/>
              <a:stretch>
                <a:fillRect/>
              </a:stretch>
            </p:blipFill>
            <p:spPr>
              <a:xfrm>
                <a:off x="5422815" y="3044012"/>
                <a:ext cx="1361755" cy="765987"/>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63" name="Slide Zoom 62">
                <a:extLst>
                  <a:ext uri="{FF2B5EF4-FFF2-40B4-BE49-F238E27FC236}">
                    <a16:creationId xmlns:a16="http://schemas.microsoft.com/office/drawing/2014/main" id="{C31CB21A-0C9F-4822-905A-3251923999DD}"/>
                  </a:ext>
                </a:extLst>
              </p:cNvPr>
              <p:cNvGraphicFramePr>
                <a:graphicFrameLocks noChangeAspect="1"/>
              </p:cNvGraphicFramePr>
              <p:nvPr>
                <p:extLst>
                  <p:ext uri="{D42A27DB-BD31-4B8C-83A1-F6EECF244321}">
                    <p14:modId xmlns:p14="http://schemas.microsoft.com/office/powerpoint/2010/main" val="3912670601"/>
                  </p:ext>
                </p:extLst>
              </p:nvPr>
            </p:nvGraphicFramePr>
            <p:xfrm>
              <a:off x="7540874" y="444149"/>
              <a:ext cx="986400" cy="554850"/>
            </p:xfrm>
            <a:graphic>
              <a:graphicData uri="http://schemas.microsoft.com/office/powerpoint/2016/slidezoom">
                <pslz:sldZm>
                  <pslz:sldZmObj sldId="13312" cId="4219612576">
                    <pslz:zmPr id="{15FA85D7-AAD5-49AD-BCAD-60C37B22841C}" returnToParent="0" transitionDur="1000">
                      <p166:blipFill xmlns:p166="http://schemas.microsoft.com/office/powerpoint/2016/6/main">
                        <a:blip r:embed="rId69"/>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63" name="Slide Zoom 62">
                <a:hlinkClick r:id="rId70" action="ppaction://hlinksldjump"/>
                <a:extLst>
                  <a:ext uri="{FF2B5EF4-FFF2-40B4-BE49-F238E27FC236}">
                    <a16:creationId xmlns:a16="http://schemas.microsoft.com/office/drawing/2014/main" id="{C31CB21A-0C9F-4822-905A-3251923999DD}"/>
                  </a:ext>
                </a:extLst>
              </p:cNvPr>
              <p:cNvPicPr>
                <a:picLocks noGrp="1" noRot="1" noChangeAspect="1" noMove="1" noResize="1" noEditPoints="1" noAdjustHandles="1" noChangeArrowheads="1" noChangeShapeType="1"/>
              </p:cNvPicPr>
              <p:nvPr/>
            </p:nvPicPr>
            <p:blipFill>
              <a:blip r:embed="rId71"/>
              <a:stretch>
                <a:fillRect/>
              </a:stretch>
            </p:blipFill>
            <p:spPr>
              <a:xfrm>
                <a:off x="7540874" y="444149"/>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65" name="Slide Zoom 64">
                <a:extLst>
                  <a:ext uri="{FF2B5EF4-FFF2-40B4-BE49-F238E27FC236}">
                    <a16:creationId xmlns:a16="http://schemas.microsoft.com/office/drawing/2014/main" id="{AD3B32DF-4598-4F6A-B7D8-0365F89FD792}"/>
                  </a:ext>
                </a:extLst>
              </p:cNvPr>
              <p:cNvGraphicFramePr>
                <a:graphicFrameLocks noChangeAspect="1"/>
              </p:cNvGraphicFramePr>
              <p:nvPr>
                <p:extLst>
                  <p:ext uri="{D42A27DB-BD31-4B8C-83A1-F6EECF244321}">
                    <p14:modId xmlns:p14="http://schemas.microsoft.com/office/powerpoint/2010/main" val="3127221597"/>
                  </p:ext>
                </p:extLst>
              </p:nvPr>
            </p:nvGraphicFramePr>
            <p:xfrm>
              <a:off x="1752319" y="1947193"/>
              <a:ext cx="986400" cy="554850"/>
            </p:xfrm>
            <a:graphic>
              <a:graphicData uri="http://schemas.microsoft.com/office/powerpoint/2016/slidezoom">
                <pslz:sldZm>
                  <pslz:sldZmObj sldId="13313" cId="958780487">
                    <pslz:zmPr id="{14D3CE84-90A4-4477-A3C8-EFFE8733C051}" returnToParent="0" transitionDur="1000">
                      <p166:blipFill xmlns:p166="http://schemas.microsoft.com/office/powerpoint/2016/6/main">
                        <a:blip r:embed="rId72"/>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65" name="Slide Zoom 64">
                <a:hlinkClick r:id="rId73" action="ppaction://hlinksldjump"/>
                <a:extLst>
                  <a:ext uri="{FF2B5EF4-FFF2-40B4-BE49-F238E27FC236}">
                    <a16:creationId xmlns:a16="http://schemas.microsoft.com/office/drawing/2014/main" id="{AD3B32DF-4598-4F6A-B7D8-0365F89FD792}"/>
                  </a:ext>
                </a:extLst>
              </p:cNvPr>
              <p:cNvPicPr>
                <a:picLocks noGrp="1" noRot="1" noChangeAspect="1" noMove="1" noResize="1" noEditPoints="1" noAdjustHandles="1" noChangeArrowheads="1" noChangeShapeType="1"/>
              </p:cNvPicPr>
              <p:nvPr/>
            </p:nvPicPr>
            <p:blipFill>
              <a:blip r:embed="rId74"/>
              <a:stretch>
                <a:fillRect/>
              </a:stretch>
            </p:blipFill>
            <p:spPr>
              <a:xfrm>
                <a:off x="1752319" y="1947193"/>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67" name="Slide Zoom 66">
                <a:extLst>
                  <a:ext uri="{FF2B5EF4-FFF2-40B4-BE49-F238E27FC236}">
                    <a16:creationId xmlns:a16="http://schemas.microsoft.com/office/drawing/2014/main" id="{FEAA8A56-627A-4A70-AB1B-DC2B7D747E99}"/>
                  </a:ext>
                </a:extLst>
              </p:cNvPr>
              <p:cNvGraphicFramePr>
                <a:graphicFrameLocks noChangeAspect="1"/>
              </p:cNvGraphicFramePr>
              <p:nvPr>
                <p:extLst>
                  <p:ext uri="{D42A27DB-BD31-4B8C-83A1-F6EECF244321}">
                    <p14:modId xmlns:p14="http://schemas.microsoft.com/office/powerpoint/2010/main" val="3631393847"/>
                  </p:ext>
                </p:extLst>
              </p:nvPr>
            </p:nvGraphicFramePr>
            <p:xfrm>
              <a:off x="7991920" y="5900332"/>
              <a:ext cx="986400" cy="554850"/>
            </p:xfrm>
            <a:graphic>
              <a:graphicData uri="http://schemas.microsoft.com/office/powerpoint/2016/slidezoom">
                <pslz:sldZm>
                  <pslz:sldZmObj sldId="13314" cId="1281346623">
                    <pslz:zmPr id="{3EBC76AB-5B11-4E19-B43A-64B4A6B197FC}" returnToParent="0" transitionDur="1000">
                      <p166:blipFill xmlns:p166="http://schemas.microsoft.com/office/powerpoint/2016/6/main">
                        <a:blip r:embed="rId7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67" name="Slide Zoom 66">
                <a:hlinkClick r:id="rId55" action="ppaction://hlinksldjump"/>
                <a:extLst>
                  <a:ext uri="{FF2B5EF4-FFF2-40B4-BE49-F238E27FC236}">
                    <a16:creationId xmlns:a16="http://schemas.microsoft.com/office/drawing/2014/main" id="{FEAA8A56-627A-4A70-AB1B-DC2B7D747E99}"/>
                  </a:ext>
                </a:extLst>
              </p:cNvPr>
              <p:cNvPicPr>
                <a:picLocks noGrp="1" noRot="1" noChangeAspect="1" noMove="1" noResize="1" noEditPoints="1" noAdjustHandles="1" noChangeArrowheads="1" noChangeShapeType="1"/>
              </p:cNvPicPr>
              <p:nvPr/>
            </p:nvPicPr>
            <p:blipFill>
              <a:blip r:embed="rId76"/>
              <a:stretch>
                <a:fillRect/>
              </a:stretch>
            </p:blipFill>
            <p:spPr>
              <a:xfrm>
                <a:off x="7991920" y="5900332"/>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69" name="Slide Zoom 68">
                <a:extLst>
                  <a:ext uri="{FF2B5EF4-FFF2-40B4-BE49-F238E27FC236}">
                    <a16:creationId xmlns:a16="http://schemas.microsoft.com/office/drawing/2014/main" id="{118B3000-EAFB-45CF-9DEB-958128C3BB32}"/>
                  </a:ext>
                </a:extLst>
              </p:cNvPr>
              <p:cNvGraphicFramePr>
                <a:graphicFrameLocks noChangeAspect="1"/>
              </p:cNvGraphicFramePr>
              <p:nvPr>
                <p:extLst>
                  <p:ext uri="{D42A27DB-BD31-4B8C-83A1-F6EECF244321}">
                    <p14:modId xmlns:p14="http://schemas.microsoft.com/office/powerpoint/2010/main" val="1525980653"/>
                  </p:ext>
                </p:extLst>
              </p:nvPr>
            </p:nvGraphicFramePr>
            <p:xfrm>
              <a:off x="10763178" y="2737220"/>
              <a:ext cx="986400" cy="554850"/>
            </p:xfrm>
            <a:graphic>
              <a:graphicData uri="http://schemas.microsoft.com/office/powerpoint/2016/slidezoom">
                <pslz:sldZm>
                  <pslz:sldZmObj sldId="13315" cId="1956511224">
                    <pslz:zmPr id="{1DEF29AA-477A-4AD3-80FB-FB163C72F37A}" returnToParent="0" transitionDur="1000">
                      <p166:blipFill xmlns:p166="http://schemas.microsoft.com/office/powerpoint/2016/6/main">
                        <a:blip r:embed="rId7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69" name="Slide Zoom 68">
                <a:hlinkClick r:id="rId79" action="ppaction://hlinksldjump"/>
                <a:extLst>
                  <a:ext uri="{FF2B5EF4-FFF2-40B4-BE49-F238E27FC236}">
                    <a16:creationId xmlns:a16="http://schemas.microsoft.com/office/drawing/2014/main" id="{118B3000-EAFB-45CF-9DEB-958128C3BB32}"/>
                  </a:ext>
                </a:extLst>
              </p:cNvPr>
              <p:cNvPicPr>
                <a:picLocks noGrp="1" noRot="1" noChangeAspect="1" noMove="1" noResize="1" noEditPoints="1" noAdjustHandles="1" noChangeArrowheads="1" noChangeShapeType="1"/>
              </p:cNvPicPr>
              <p:nvPr/>
            </p:nvPicPr>
            <p:blipFill>
              <a:blip r:embed="rId80"/>
              <a:stretch>
                <a:fillRect/>
              </a:stretch>
            </p:blipFill>
            <p:spPr>
              <a:xfrm>
                <a:off x="10763178" y="273722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47EF27DB-C91F-4153-B54B-0C51D208512A}"/>
                  </a:ext>
                </a:extLst>
              </p:cNvPr>
              <p:cNvGraphicFramePr>
                <a:graphicFrameLocks noChangeAspect="1"/>
              </p:cNvGraphicFramePr>
              <p:nvPr>
                <p:extLst>
                  <p:ext uri="{D42A27DB-BD31-4B8C-83A1-F6EECF244321}">
                    <p14:modId xmlns:p14="http://schemas.microsoft.com/office/powerpoint/2010/main" val="878810390"/>
                  </p:ext>
                </p:extLst>
              </p:nvPr>
            </p:nvGraphicFramePr>
            <p:xfrm>
              <a:off x="607027" y="3514497"/>
              <a:ext cx="986400" cy="554850"/>
            </p:xfrm>
            <a:graphic>
              <a:graphicData uri="http://schemas.microsoft.com/office/powerpoint/2016/slidezoom">
                <pslz:sldZm>
                  <pslz:sldZmObj sldId="13317" cId="1443981977">
                    <pslz:zmPr id="{1A9B6C5D-2A9C-40F9-B34C-B06A25012170}" returnToParent="0" transitionDur="1000">
                      <p166:blipFill xmlns:p166="http://schemas.microsoft.com/office/powerpoint/2016/6/main">
                        <a:blip r:embed="rId81"/>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 name="Slide Zoom 2">
                <a:hlinkClick r:id="rId16" action="ppaction://hlinksldjump"/>
                <a:extLst>
                  <a:ext uri="{FF2B5EF4-FFF2-40B4-BE49-F238E27FC236}">
                    <a16:creationId xmlns:a16="http://schemas.microsoft.com/office/drawing/2014/main" id="{47EF27DB-C91F-4153-B54B-0C51D208512A}"/>
                  </a:ext>
                </a:extLst>
              </p:cNvPr>
              <p:cNvPicPr>
                <a:picLocks noGrp="1" noRot="1" noChangeAspect="1" noMove="1" noResize="1" noEditPoints="1" noAdjustHandles="1" noChangeArrowheads="1" noChangeShapeType="1"/>
              </p:cNvPicPr>
              <p:nvPr/>
            </p:nvPicPr>
            <p:blipFill>
              <a:blip r:embed="rId83"/>
              <a:stretch>
                <a:fillRect/>
              </a:stretch>
            </p:blipFill>
            <p:spPr>
              <a:xfrm>
                <a:off x="607027" y="3514497"/>
                <a:ext cx="986400" cy="554850"/>
              </a:xfrm>
              <a:prstGeom prst="rect">
                <a:avLst/>
              </a:prstGeom>
              <a:ln w="12700">
                <a:solidFill>
                  <a:schemeClr val="tx1">
                    <a:lumMod val="75000"/>
                    <a:lumOff val="25000"/>
                  </a:schemeClr>
                </a:solidFill>
              </a:ln>
            </p:spPr>
          </p:pic>
        </mc:Fallback>
      </mc:AlternateContent>
      <p:sp>
        <p:nvSpPr>
          <p:cNvPr id="34" name="TextBox 33">
            <a:extLst>
              <a:ext uri="{FF2B5EF4-FFF2-40B4-BE49-F238E27FC236}">
                <a16:creationId xmlns:a16="http://schemas.microsoft.com/office/drawing/2014/main" id="{DB5927A4-0DB4-4FB4-8B7F-2BFD90C55016}"/>
              </a:ext>
            </a:extLst>
          </p:cNvPr>
          <p:cNvSpPr txBox="1"/>
          <p:nvPr/>
        </p:nvSpPr>
        <p:spPr>
          <a:xfrm>
            <a:off x="9525299" y="211377"/>
            <a:ext cx="2457151" cy="1169551"/>
          </a:xfrm>
          <a:prstGeom prst="rect">
            <a:avLst/>
          </a:prstGeom>
          <a:noFill/>
        </p:spPr>
        <p:txBody>
          <a:bodyPr wrap="square" rtlCol="0">
            <a:spAutoFit/>
          </a:bodyPr>
          <a:lstStyle/>
          <a:p>
            <a:r>
              <a:rPr lang="en-GB" sz="1400" dirty="0"/>
              <a:t>More detailed instructions are shown in the slide notes</a:t>
            </a:r>
          </a:p>
          <a:p>
            <a:r>
              <a:rPr lang="en-GB" sz="1400" dirty="0"/>
              <a:t>and also online at </a:t>
            </a:r>
            <a:r>
              <a:rPr lang="en-GB" sz="1400" dirty="0">
                <a:hlinkClick r:id="rId84"/>
              </a:rPr>
              <a:t>http://www.inclusivedesigntoolkit.com/transport_log/</a:t>
            </a:r>
            <a:r>
              <a:rPr lang="en-GB" sz="1400" dirty="0"/>
              <a:t> </a:t>
            </a:r>
          </a:p>
        </p:txBody>
      </p:sp>
      <p:grpSp>
        <p:nvGrpSpPr>
          <p:cNvPr id="32" name="Group 31">
            <a:extLst>
              <a:ext uri="{FF2B5EF4-FFF2-40B4-BE49-F238E27FC236}">
                <a16:creationId xmlns:a16="http://schemas.microsoft.com/office/drawing/2014/main" id="{4E066E85-74CE-45B8-B500-0D1E39C698EC}"/>
              </a:ext>
            </a:extLst>
          </p:cNvPr>
          <p:cNvGrpSpPr/>
          <p:nvPr/>
        </p:nvGrpSpPr>
        <p:grpSpPr>
          <a:xfrm>
            <a:off x="4110042" y="90422"/>
            <a:ext cx="439201" cy="384718"/>
            <a:chOff x="973932" y="484140"/>
            <a:chExt cx="747546" cy="654813"/>
          </a:xfrm>
        </p:grpSpPr>
        <p:sp>
          <p:nvSpPr>
            <p:cNvPr id="38" name="Freeform: Shape 37">
              <a:extLst>
                <a:ext uri="{FF2B5EF4-FFF2-40B4-BE49-F238E27FC236}">
                  <a16:creationId xmlns:a16="http://schemas.microsoft.com/office/drawing/2014/main" id="{2C6B56A8-18CC-4A62-8433-9FFB733AAD42}"/>
                </a:ext>
              </a:extLst>
            </p:cNvPr>
            <p:cNvSpPr/>
            <p:nvPr/>
          </p:nvSpPr>
          <p:spPr>
            <a:xfrm>
              <a:off x="1080455" y="617651"/>
              <a:ext cx="537328" cy="521302"/>
            </a:xfrm>
            <a:custGeom>
              <a:avLst/>
              <a:gdLst>
                <a:gd name="connsiteX0" fmla="*/ 0 w 5373278"/>
                <a:gd name="connsiteY0" fmla="*/ 5203595 h 5213022"/>
                <a:gd name="connsiteX1" fmla="*/ 0 w 5373278"/>
                <a:gd name="connsiteY1" fmla="*/ 2507529 h 5213022"/>
                <a:gd name="connsiteX2" fmla="*/ 2667785 w 5373278"/>
                <a:gd name="connsiteY2" fmla="*/ 0 h 5213022"/>
                <a:gd name="connsiteX3" fmla="*/ 5373278 w 5373278"/>
                <a:gd name="connsiteY3" fmla="*/ 2554663 h 5213022"/>
                <a:gd name="connsiteX4" fmla="*/ 5344998 w 5373278"/>
                <a:gd name="connsiteY4" fmla="*/ 5147035 h 5213022"/>
                <a:gd name="connsiteX5" fmla="*/ 5344998 w 5373278"/>
                <a:gd name="connsiteY5" fmla="*/ 5213022 h 5213022"/>
                <a:gd name="connsiteX6" fmla="*/ 0 w 5373278"/>
                <a:gd name="connsiteY6" fmla="*/ 5203595 h 52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3278" h="5213022">
                  <a:moveTo>
                    <a:pt x="0" y="5203595"/>
                  </a:moveTo>
                  <a:lnTo>
                    <a:pt x="0" y="2507529"/>
                  </a:lnTo>
                  <a:lnTo>
                    <a:pt x="2667785" y="0"/>
                  </a:lnTo>
                  <a:lnTo>
                    <a:pt x="5373278" y="2554663"/>
                  </a:lnTo>
                  <a:lnTo>
                    <a:pt x="5344998" y="5147035"/>
                  </a:lnTo>
                  <a:lnTo>
                    <a:pt x="5344998" y="5213022"/>
                  </a:lnTo>
                  <a:lnTo>
                    <a:pt x="0" y="5203595"/>
                  </a:lnTo>
                  <a:close/>
                </a:path>
              </a:pathLst>
            </a:custGeom>
            <a:solidFill>
              <a:schemeClr val="tx1">
                <a:lumMod val="75000"/>
                <a:lumOff val="25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799D3D2A-104B-4AB7-B9C5-3FD004D958EE}"/>
                </a:ext>
              </a:extLst>
            </p:cNvPr>
            <p:cNvSpPr/>
            <p:nvPr/>
          </p:nvSpPr>
          <p:spPr>
            <a:xfrm>
              <a:off x="973932" y="484140"/>
              <a:ext cx="747546" cy="391212"/>
            </a:xfrm>
            <a:custGeom>
              <a:avLst/>
              <a:gdLst>
                <a:gd name="connsiteX0" fmla="*/ 395926 w 7475456"/>
                <a:gd name="connsiteY0" fmla="*/ 3902697 h 3912124"/>
                <a:gd name="connsiteX1" fmla="*/ 0 w 7475456"/>
                <a:gd name="connsiteY1" fmla="*/ 3525625 h 3912124"/>
                <a:gd name="connsiteX2" fmla="*/ 3733014 w 7475456"/>
                <a:gd name="connsiteY2" fmla="*/ 0 h 3912124"/>
                <a:gd name="connsiteX3" fmla="*/ 7475456 w 7475456"/>
                <a:gd name="connsiteY3" fmla="*/ 3553905 h 3912124"/>
                <a:gd name="connsiteX4" fmla="*/ 7060676 w 7475456"/>
                <a:gd name="connsiteY4" fmla="*/ 3912124 h 3912124"/>
                <a:gd name="connsiteX5" fmla="*/ 3714161 w 7475456"/>
                <a:gd name="connsiteY5" fmla="*/ 735291 h 3912124"/>
                <a:gd name="connsiteX6" fmla="*/ 395926 w 7475456"/>
                <a:gd name="connsiteY6" fmla="*/ 3902697 h 39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5456" h="3912124">
                  <a:moveTo>
                    <a:pt x="395926" y="3902697"/>
                  </a:moveTo>
                  <a:lnTo>
                    <a:pt x="0" y="3525625"/>
                  </a:lnTo>
                  <a:lnTo>
                    <a:pt x="3733014" y="0"/>
                  </a:lnTo>
                  <a:lnTo>
                    <a:pt x="7475456" y="3553905"/>
                  </a:lnTo>
                  <a:lnTo>
                    <a:pt x="7060676" y="3912124"/>
                  </a:lnTo>
                  <a:lnTo>
                    <a:pt x="3714161" y="735291"/>
                  </a:lnTo>
                  <a:lnTo>
                    <a:pt x="395926" y="3902697"/>
                  </a:lnTo>
                  <a:close/>
                </a:path>
              </a:pathLst>
            </a:custGeom>
            <a:solidFill>
              <a:schemeClr val="tx1">
                <a:lumMod val="75000"/>
                <a:lumOff val="25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5F84A75F-72B8-4270-810A-124986A50164}"/>
                </a:ext>
              </a:extLst>
            </p:cNvPr>
            <p:cNvSpPr txBox="1"/>
            <p:nvPr/>
          </p:nvSpPr>
          <p:spPr>
            <a:xfrm>
              <a:off x="1158250" y="817470"/>
              <a:ext cx="425578" cy="290676"/>
            </a:xfrm>
            <a:prstGeom prst="rect">
              <a:avLst/>
            </a:prstGeom>
            <a:noFill/>
          </p:spPr>
          <p:txBody>
            <a:bodyPr wrap="none" lIns="0" tIns="0" rIns="0" bIns="0" rtlCol="0">
              <a:noAutofit/>
            </a:bodyPr>
            <a:lstStyle/>
            <a:p>
              <a:r>
                <a:rPr lang="en-GB" sz="1053" b="1" dirty="0">
                  <a:solidFill>
                    <a:schemeClr val="bg1"/>
                  </a:solidFill>
                  <a:latin typeface="Arial Black" panose="020B0A04020102020204" pitchFamily="34" charset="0"/>
                  <a:cs typeface="Arial" panose="020B0604020202020204" pitchFamily="34" charset="0"/>
                </a:rPr>
                <a:t>E</a:t>
              </a:r>
              <a:r>
                <a:rPr lang="en-GB" sz="646" b="1" dirty="0">
                  <a:solidFill>
                    <a:schemeClr val="bg1"/>
                  </a:solidFill>
                  <a:latin typeface="Arial Black" panose="020B0A04020102020204" pitchFamily="34" charset="0"/>
                  <a:cs typeface="Arial" panose="020B0604020202020204" pitchFamily="34" charset="0"/>
                </a:rPr>
                <a:t> </a:t>
              </a:r>
              <a:r>
                <a:rPr lang="en-GB" sz="1053" b="1" dirty="0">
                  <a:solidFill>
                    <a:schemeClr val="bg1"/>
                  </a:solidFill>
                  <a:latin typeface="Arial Black" panose="020B0A04020102020204" pitchFamily="34" charset="0"/>
                  <a:cs typeface="Arial" panose="020B0604020202020204" pitchFamily="34" charset="0"/>
                </a:rPr>
                <a:t>B</a:t>
              </a:r>
            </a:p>
          </p:txBody>
        </p:sp>
      </p:grpSp>
      <p:sp>
        <p:nvSpPr>
          <p:cNvPr id="44" name="TextBox 43">
            <a:extLst>
              <a:ext uri="{FF2B5EF4-FFF2-40B4-BE49-F238E27FC236}">
                <a16:creationId xmlns:a16="http://schemas.microsoft.com/office/drawing/2014/main" id="{A03107F3-AC49-4947-B014-7A5F01FF4115}"/>
              </a:ext>
            </a:extLst>
          </p:cNvPr>
          <p:cNvSpPr txBox="1"/>
          <p:nvPr/>
        </p:nvSpPr>
        <p:spPr>
          <a:xfrm>
            <a:off x="167688" y="211377"/>
            <a:ext cx="2695276" cy="738664"/>
          </a:xfrm>
          <a:prstGeom prst="rect">
            <a:avLst/>
          </a:prstGeom>
          <a:noFill/>
        </p:spPr>
        <p:txBody>
          <a:bodyPr wrap="square" rtlCol="0">
            <a:spAutoFit/>
          </a:bodyPr>
          <a:lstStyle/>
          <a:p>
            <a:r>
              <a:rPr lang="en-GB" sz="1400" dirty="0"/>
              <a:t>Navigate to these slides by right clicking on the thumbnail and choosing ‘go to slide’. </a:t>
            </a:r>
          </a:p>
        </p:txBody>
      </p:sp>
      <p:sp>
        <p:nvSpPr>
          <p:cNvPr id="36" name="TextBox 35">
            <a:extLst>
              <a:ext uri="{FF2B5EF4-FFF2-40B4-BE49-F238E27FC236}">
                <a16:creationId xmlns:a16="http://schemas.microsoft.com/office/drawing/2014/main" id="{F1006F5E-5834-47C8-AC8F-16B5A21781CC}"/>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85"/>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F814D0C6-46F2-B431-A255-E64A43659E6D}"/>
                  </a:ext>
                </a:extLst>
              </p:cNvPr>
              <p:cNvGraphicFramePr>
                <a:graphicFrameLocks noChangeAspect="1"/>
              </p:cNvGraphicFramePr>
              <p:nvPr>
                <p:extLst>
                  <p:ext uri="{D42A27DB-BD31-4B8C-83A1-F6EECF244321}">
                    <p14:modId xmlns:p14="http://schemas.microsoft.com/office/powerpoint/2010/main" val="3979471673"/>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8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2" name="Slide Zoom 1">
                <a:hlinkClick r:id="rId87" action="ppaction://hlinksldjump"/>
                <a:extLst>
                  <a:ext uri="{FF2B5EF4-FFF2-40B4-BE49-F238E27FC236}">
                    <a16:creationId xmlns:a16="http://schemas.microsoft.com/office/drawing/2014/main" id="{F814D0C6-46F2-B431-A255-E64A43659E6D}"/>
                  </a:ext>
                </a:extLst>
              </p:cNvPr>
              <p:cNvPicPr>
                <a:picLocks noGrp="1" noRot="1" noChangeAspect="1" noMove="1" noResize="1" noEditPoints="1" noAdjustHandles="1" noChangeArrowheads="1" noChangeShapeType="1"/>
              </p:cNvPicPr>
              <p:nvPr/>
            </p:nvPicPr>
            <p:blipFill>
              <a:blip r:embed="rId8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4E575E79-71CF-20B5-653E-6187E18C8B72}"/>
                  </a:ext>
                </a:extLst>
              </p:cNvPr>
              <p:cNvGraphicFramePr>
                <a:graphicFrameLocks noChangeAspect="1"/>
              </p:cNvGraphicFramePr>
              <p:nvPr>
                <p:extLst>
                  <p:ext uri="{D42A27DB-BD31-4B8C-83A1-F6EECF244321}">
                    <p14:modId xmlns:p14="http://schemas.microsoft.com/office/powerpoint/2010/main" val="3254404828"/>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5" name="Slide Zoom 4">
                <a:hlinkClick r:id="rId90" action="ppaction://hlinksldjump"/>
                <a:extLst>
                  <a:ext uri="{FF2B5EF4-FFF2-40B4-BE49-F238E27FC236}">
                    <a16:creationId xmlns:a16="http://schemas.microsoft.com/office/drawing/2014/main" id="{4E575E79-71CF-20B5-653E-6187E18C8B72}"/>
                  </a:ext>
                </a:extLst>
              </p:cNvPr>
              <p:cNvPicPr>
                <a:picLocks noGrp="1" noRot="1" noChangeAspect="1" noMove="1" noResize="1" noEditPoints="1" noAdjustHandles="1" noChangeArrowheads="1" noChangeShapeType="1"/>
              </p:cNvPicPr>
              <p:nvPr/>
            </p:nvPicPr>
            <p:blipFill>
              <a:blip r:embed="rId9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46" name="TextBox 45">
            <a:extLst>
              <a:ext uri="{FF2B5EF4-FFF2-40B4-BE49-F238E27FC236}">
                <a16:creationId xmlns:a16="http://schemas.microsoft.com/office/drawing/2014/main" id="{08AE5AC6-4A64-4138-A5DD-6A7F678AF149}"/>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48" name="TextBox 47">
            <a:extLst>
              <a:ext uri="{FF2B5EF4-FFF2-40B4-BE49-F238E27FC236}">
                <a16:creationId xmlns:a16="http://schemas.microsoft.com/office/drawing/2014/main" id="{5D3793C8-B9D2-48C2-9D73-4E367BBD227F}"/>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2553396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88DD0-E2C4-45C3-AFEF-83C52E7A2D18}"/>
              </a:ext>
            </a:extLst>
          </p:cNvPr>
          <p:cNvSpPr>
            <a:spLocks noGrp="1"/>
          </p:cNvSpPr>
          <p:nvPr>
            <p:ph type="title"/>
          </p:nvPr>
        </p:nvSpPr>
        <p:spPr/>
        <p:txBody>
          <a:bodyPr/>
          <a:lstStyle/>
          <a:p>
            <a:r>
              <a:rPr lang="en-GB" dirty="0"/>
              <a:t>Description of a DRT user journey </a:t>
            </a:r>
            <a:r>
              <a:rPr lang="nl-BE" dirty="0"/>
              <a:t>(adapted from DIGNITY pilot - Barcelona)</a:t>
            </a:r>
            <a:endParaRPr lang="en-GB" dirty="0"/>
          </a:p>
        </p:txBody>
      </p:sp>
      <p:sp>
        <p:nvSpPr>
          <p:cNvPr id="6" name="TextBox 5">
            <a:hlinkClick r:id="rId4" action="ppaction://hlinksldjump" tooltip="Return to EXAMPLES BOARD"/>
            <a:extLst>
              <a:ext uri="{FF2B5EF4-FFF2-40B4-BE49-F238E27FC236}">
                <a16:creationId xmlns:a16="http://schemas.microsoft.com/office/drawing/2014/main" id="{D1EF831F-EFB6-4A46-B721-EE56AA20573E}"/>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a:solidFill>
                  <a:schemeClr val="bg1"/>
                </a:solidFill>
              </a:rPr>
              <a:t>Examine user journeys (EXAMPLE)</a:t>
            </a:r>
            <a:endParaRPr lang="en-GB" sz="2000" b="1" dirty="0">
              <a:solidFill>
                <a:schemeClr val="bg1"/>
              </a:solidFill>
            </a:endParaRPr>
          </a:p>
        </p:txBody>
      </p:sp>
      <p:sp>
        <p:nvSpPr>
          <p:cNvPr id="7" name="Oval 6">
            <a:hlinkClick r:id="rId5" tooltip="View web guidance for this activity"/>
            <a:extLst>
              <a:ext uri="{FF2B5EF4-FFF2-40B4-BE49-F238E27FC236}">
                <a16:creationId xmlns:a16="http://schemas.microsoft.com/office/drawing/2014/main" id="{B3921E76-21C1-4355-87CF-3F8E1D46597B}"/>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11" name="TextBox 10">
            <a:extLst>
              <a:ext uri="{FF2B5EF4-FFF2-40B4-BE49-F238E27FC236}">
                <a16:creationId xmlns:a16="http://schemas.microsoft.com/office/drawing/2014/main" id="{B64805AA-F0E6-4756-9614-33516AF23B68}"/>
              </a:ext>
            </a:extLst>
          </p:cNvPr>
          <p:cNvSpPr txBox="1"/>
          <p:nvPr/>
        </p:nvSpPr>
        <p:spPr>
          <a:xfrm>
            <a:off x="682732" y="4290726"/>
            <a:ext cx="3252116" cy="2285241"/>
          </a:xfrm>
          <a:prstGeom prst="rect">
            <a:avLst/>
          </a:prstGeom>
          <a:noFill/>
        </p:spPr>
        <p:txBody>
          <a:bodyPr wrap="square">
            <a:spAutoFit/>
          </a:bodyPr>
          <a:lstStyle/>
          <a:p>
            <a:pPr lvl="0" algn="just">
              <a:spcAft>
                <a:spcPts val="300"/>
              </a:spcAft>
              <a:buSzPts val="1100"/>
            </a:pPr>
            <a:r>
              <a:rPr lang="en-GB" sz="900" dirty="0">
                <a:effectLst/>
                <a:ea typeface="Arial" panose="020B0604020202020204" pitchFamily="34" charset="0"/>
              </a:rPr>
              <a:t>When the user wants to request a trip, he/she indicates the origin of the trip, the destination, and the date. The system will provide different booking options with the most convenient combinations of stops and pick-up times. </a:t>
            </a:r>
          </a:p>
          <a:p>
            <a:pPr marL="171450" lvl="0" indent="-171450">
              <a:spcAft>
                <a:spcPts val="300"/>
              </a:spcAft>
              <a:buFont typeface="Arial" panose="020B0604020202020204" pitchFamily="34" charset="0"/>
              <a:buChar char="•"/>
            </a:pPr>
            <a:r>
              <a:rPr lang="en-GB" sz="900" dirty="0">
                <a:ea typeface="Arial" panose="020B0604020202020204" pitchFamily="34" charset="0"/>
                <a:cs typeface="Arial" panose="020B0604020202020204" pitchFamily="34" charset="0"/>
              </a:rPr>
              <a:t>The user indicates the origin (an address or their position) and destination of their trip, as well as the day and the bus expedition they want to join. </a:t>
            </a:r>
          </a:p>
          <a:p>
            <a:pPr marL="171450" lvl="0" indent="-171450">
              <a:spcAft>
                <a:spcPts val="300"/>
              </a:spcAft>
              <a:buFont typeface="Arial" panose="020B0604020202020204" pitchFamily="34" charset="0"/>
              <a:buChar char="•"/>
            </a:pPr>
            <a:r>
              <a:rPr lang="en-GB" sz="900" dirty="0">
                <a:ea typeface="Arial" panose="020B0604020202020204" pitchFamily="34" charset="0"/>
                <a:cs typeface="Arial" panose="020B0604020202020204" pitchFamily="34" charset="0"/>
              </a:rPr>
              <a:t>If the user wishes to make a booking for a closed expedition, they will be able to check the final route and schedule of the expedition and select one stop within the route.</a:t>
            </a:r>
          </a:p>
          <a:p>
            <a:pPr marL="171450" lvl="0" indent="-171450">
              <a:spcAft>
                <a:spcPts val="300"/>
              </a:spcAft>
              <a:buFont typeface="Arial" panose="020B0604020202020204" pitchFamily="34" charset="0"/>
              <a:buChar char="•"/>
            </a:pPr>
            <a:r>
              <a:rPr lang="en-GB" sz="900" dirty="0">
                <a:ea typeface="Arial" panose="020B0604020202020204" pitchFamily="34" charset="0"/>
                <a:cs typeface="Arial" panose="020B0604020202020204" pitchFamily="34" charset="0"/>
              </a:rPr>
              <a:t>It will be possible to cancel the booking at any time. There won’t be any penalty as long as it’s cancelled before the closure of the expedition route (15 min before departure).</a:t>
            </a:r>
            <a:endParaRPr lang="en-GB" sz="900" dirty="0">
              <a:effectLst/>
              <a:ea typeface="Calibri" panose="020F0502020204030204" pitchFamily="34" charset="0"/>
            </a:endParaRPr>
          </a:p>
        </p:txBody>
      </p:sp>
      <p:pic>
        <p:nvPicPr>
          <p:cNvPr id="12" name="Picture 11">
            <a:extLst>
              <a:ext uri="{FF2B5EF4-FFF2-40B4-BE49-F238E27FC236}">
                <a16:creationId xmlns:a16="http://schemas.microsoft.com/office/drawing/2014/main" id="{C305F349-019E-4A71-B245-A8F03C5D5D78}"/>
              </a:ext>
            </a:extLst>
          </p:cNvPr>
          <p:cNvPicPr>
            <a:picLocks noChangeAspect="1"/>
          </p:cNvPicPr>
          <p:nvPr/>
        </p:nvPicPr>
        <p:blipFill>
          <a:blip r:embed="rId6"/>
          <a:stretch>
            <a:fillRect/>
          </a:stretch>
        </p:blipFill>
        <p:spPr>
          <a:xfrm>
            <a:off x="1405318" y="1002854"/>
            <a:ext cx="1806945" cy="321234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3" name="TextBox 12">
            <a:extLst>
              <a:ext uri="{FF2B5EF4-FFF2-40B4-BE49-F238E27FC236}">
                <a16:creationId xmlns:a16="http://schemas.microsoft.com/office/drawing/2014/main" id="{546B8064-07EC-450D-93D7-143A05144AAC}"/>
              </a:ext>
            </a:extLst>
          </p:cNvPr>
          <p:cNvSpPr txBox="1"/>
          <p:nvPr/>
        </p:nvSpPr>
        <p:spPr>
          <a:xfrm>
            <a:off x="4403712" y="4290726"/>
            <a:ext cx="3543379" cy="2223686"/>
          </a:xfrm>
          <a:prstGeom prst="rect">
            <a:avLst/>
          </a:prstGeom>
          <a:noFill/>
        </p:spPr>
        <p:txBody>
          <a:bodyPr wrap="square">
            <a:spAutoFit/>
          </a:bodyPr>
          <a:lstStyle/>
          <a:p>
            <a:pPr lvl="0" algn="just">
              <a:spcAft>
                <a:spcPts val="300"/>
              </a:spcAft>
              <a:buSzPts val="1100"/>
            </a:pPr>
            <a:r>
              <a:rPr lang="en-GB" sz="900" dirty="0">
                <a:effectLst/>
                <a:ea typeface="Arial" panose="020B0604020202020204" pitchFamily="34" charset="0"/>
              </a:rPr>
              <a:t>Before the expedition starts, users receive a notification with the ETA. If users fail to be at the stop, they can be penalized.</a:t>
            </a:r>
          </a:p>
          <a:p>
            <a:pPr marL="171450" lvl="0" indent="-171450">
              <a:spcAft>
                <a:spcPts val="300"/>
              </a:spcAft>
              <a:buFont typeface="Arial" panose="020B0604020202020204" pitchFamily="34" charset="0"/>
              <a:buChar char="•"/>
            </a:pPr>
            <a:r>
              <a:rPr lang="en-GB" sz="900" dirty="0">
                <a:ea typeface="Arial" panose="020B0604020202020204" pitchFamily="34" charset="0"/>
                <a:cs typeface="Arial" panose="020B0604020202020204" pitchFamily="34" charset="0"/>
              </a:rPr>
              <a:t>If the booking was made via app, the user receives a notification with the ETA.</a:t>
            </a:r>
          </a:p>
          <a:p>
            <a:pPr marL="171450" lvl="0" indent="-171450">
              <a:spcAft>
                <a:spcPts val="300"/>
              </a:spcAft>
              <a:buFont typeface="Arial" panose="020B0604020202020204" pitchFamily="34" charset="0"/>
              <a:buChar char="•"/>
            </a:pPr>
            <a:r>
              <a:rPr lang="en-GB" sz="900" dirty="0">
                <a:ea typeface="Arial" panose="020B0604020202020204" pitchFamily="34" charset="0"/>
                <a:cs typeface="Arial" panose="020B0604020202020204" pitchFamily="34" charset="0"/>
              </a:rPr>
              <a:t>The user comes to the designated stop at the indicated time.</a:t>
            </a:r>
          </a:p>
          <a:p>
            <a:pPr marL="171450" lvl="0" indent="-171450">
              <a:spcAft>
                <a:spcPts val="300"/>
              </a:spcAft>
              <a:buFont typeface="Arial" panose="020B0604020202020204" pitchFamily="34" charset="0"/>
              <a:buChar char="•"/>
            </a:pPr>
            <a:r>
              <a:rPr lang="en-GB" sz="900" dirty="0">
                <a:ea typeface="Arial" panose="020B0604020202020204" pitchFamily="34" charset="0"/>
                <a:cs typeface="Arial" panose="020B0604020202020204" pitchFamily="34" charset="0"/>
              </a:rPr>
              <a:t>The user will be able to see in the app the itinerary that the bus will follow, as well as its location in real time.  </a:t>
            </a:r>
          </a:p>
          <a:p>
            <a:pPr marL="171450" indent="-171450">
              <a:spcAft>
                <a:spcPts val="300"/>
              </a:spcAft>
              <a:buFont typeface="Arial" panose="020B0604020202020204" pitchFamily="34" charset="0"/>
              <a:buChar char="•"/>
            </a:pPr>
            <a:r>
              <a:rPr lang="en-GB" sz="900" dirty="0">
                <a:ea typeface="Arial" panose="020B0604020202020204" pitchFamily="34" charset="0"/>
              </a:rPr>
              <a:t>If the user doesn’t show up without previously cancelling the booking, and there is no one else at the requested stop, the system will penalize him/her. The third penalization may translate into a 30-day ban from the system.</a:t>
            </a:r>
          </a:p>
          <a:p>
            <a:pPr marL="171450" indent="-171450">
              <a:spcAft>
                <a:spcPts val="300"/>
              </a:spcAft>
              <a:buFont typeface="Arial" panose="020B0604020202020204" pitchFamily="34" charset="0"/>
              <a:buChar char="•"/>
            </a:pPr>
            <a:r>
              <a:rPr lang="en-GB" sz="900" b="1" dirty="0">
                <a:ea typeface="Arial" panose="020B0604020202020204" pitchFamily="34" charset="0"/>
                <a:cs typeface="Arial" panose="020B0604020202020204" pitchFamily="34" charset="0"/>
              </a:rPr>
              <a:t>If the user has not made a booking through the app during FLEX hours the bus driver won’t stop. Likewise, they will not be allowed to board if they have not made a booking.</a:t>
            </a:r>
            <a:endParaRPr lang="en-GB" sz="900" dirty="0">
              <a:effectLst/>
              <a:ea typeface="Calibri" panose="020F0502020204030204" pitchFamily="34" charset="0"/>
            </a:endParaRPr>
          </a:p>
        </p:txBody>
      </p:sp>
      <p:pic>
        <p:nvPicPr>
          <p:cNvPr id="15" name="Picture 14">
            <a:extLst>
              <a:ext uri="{FF2B5EF4-FFF2-40B4-BE49-F238E27FC236}">
                <a16:creationId xmlns:a16="http://schemas.microsoft.com/office/drawing/2014/main" id="{5B9D9C86-45F8-4024-81AA-7FC2EE3D564E}"/>
              </a:ext>
            </a:extLst>
          </p:cNvPr>
          <p:cNvPicPr>
            <a:picLocks noChangeAspect="1"/>
          </p:cNvPicPr>
          <p:nvPr/>
        </p:nvPicPr>
        <p:blipFill>
          <a:blip r:embed="rId7"/>
          <a:stretch>
            <a:fillRect/>
          </a:stretch>
        </p:blipFill>
        <p:spPr>
          <a:xfrm>
            <a:off x="4998567" y="1002854"/>
            <a:ext cx="2353668" cy="3138223"/>
          </a:xfrm>
          <a:prstGeom prst="rect">
            <a:avLst/>
          </a:prstGeom>
        </p:spPr>
      </p:pic>
      <p:sp>
        <p:nvSpPr>
          <p:cNvPr id="16" name="TextBox 15">
            <a:extLst>
              <a:ext uri="{FF2B5EF4-FFF2-40B4-BE49-F238E27FC236}">
                <a16:creationId xmlns:a16="http://schemas.microsoft.com/office/drawing/2014/main" id="{DA028F50-A1DA-4EB1-95FE-BE44B3BB7901}"/>
              </a:ext>
            </a:extLst>
          </p:cNvPr>
          <p:cNvSpPr txBox="1"/>
          <p:nvPr/>
        </p:nvSpPr>
        <p:spPr>
          <a:xfrm>
            <a:off x="8415955" y="4290726"/>
            <a:ext cx="3366691" cy="1769715"/>
          </a:xfrm>
          <a:prstGeom prst="rect">
            <a:avLst/>
          </a:prstGeom>
          <a:noFill/>
        </p:spPr>
        <p:txBody>
          <a:bodyPr wrap="square">
            <a:spAutoFit/>
          </a:bodyPr>
          <a:lstStyle/>
          <a:p>
            <a:pPr lvl="0" algn="just">
              <a:spcAft>
                <a:spcPts val="300"/>
              </a:spcAft>
              <a:buSzPts val="1100"/>
            </a:pPr>
            <a:r>
              <a:rPr lang="en-GB" sz="900" dirty="0">
                <a:effectLst/>
                <a:ea typeface="Arial" panose="020B0604020202020204" pitchFamily="34" charset="0"/>
              </a:rPr>
              <a:t>When the bus arrives, the user hops on and pays with cash or validates his/her public transport pass. During the trip, the user will be able to follow the itinerary in real-time from both the bus display and his/her app.</a:t>
            </a:r>
          </a:p>
          <a:p>
            <a:pPr marL="171450" lvl="0" indent="-171450">
              <a:spcAft>
                <a:spcPts val="300"/>
              </a:spcAft>
              <a:buFont typeface="Arial" panose="020B0604020202020204" pitchFamily="34" charset="0"/>
              <a:buChar char="•"/>
            </a:pPr>
            <a:r>
              <a:rPr lang="en-GB" sz="900" dirty="0">
                <a:ea typeface="Arial" panose="020B0604020202020204" pitchFamily="34" charset="0"/>
                <a:cs typeface="Arial" panose="020B0604020202020204" pitchFamily="34" charset="0"/>
              </a:rPr>
              <a:t>The user gets in the bus and validates his/her physical ticket (integrated public transport card) in the machine.</a:t>
            </a:r>
          </a:p>
          <a:p>
            <a:pPr marL="171450" lvl="0" indent="-171450">
              <a:spcAft>
                <a:spcPts val="300"/>
              </a:spcAft>
              <a:buFont typeface="Arial" panose="020B0604020202020204" pitchFamily="34" charset="0"/>
              <a:buChar char="•"/>
            </a:pPr>
            <a:r>
              <a:rPr lang="en-GB" sz="900" dirty="0">
                <a:ea typeface="Arial" panose="020B0604020202020204" pitchFamily="34" charset="0"/>
                <a:cs typeface="Arial" panose="020B0604020202020204" pitchFamily="34" charset="0"/>
              </a:rPr>
              <a:t>Users can also buy a single ticket from the driver with cash.</a:t>
            </a:r>
          </a:p>
          <a:p>
            <a:pPr marL="171450" indent="-171450">
              <a:spcAft>
                <a:spcPts val="300"/>
              </a:spcAft>
              <a:buFont typeface="Arial" panose="020B0604020202020204" pitchFamily="34" charset="0"/>
              <a:buChar char="•"/>
            </a:pPr>
            <a:r>
              <a:rPr lang="en-GB" sz="900" dirty="0">
                <a:ea typeface="Arial" panose="020B0604020202020204" pitchFamily="34" charset="0"/>
              </a:rPr>
              <a:t>Users can see the route, real time location and time to the next stop, in both the display monitor inside the bus, and the app on their smartphones. </a:t>
            </a:r>
            <a:endParaRPr lang="en-GB" sz="900" dirty="0">
              <a:ea typeface="Arial" panose="020B0604020202020204" pitchFamily="34" charset="0"/>
              <a:cs typeface="Arial" panose="020B0604020202020204" pitchFamily="34" charset="0"/>
            </a:endParaRPr>
          </a:p>
          <a:p>
            <a:pPr lvl="0" algn="just">
              <a:spcAft>
                <a:spcPts val="300"/>
              </a:spcAft>
              <a:buSzPts val="1100"/>
            </a:pPr>
            <a:endParaRPr lang="en-GB" sz="900" dirty="0">
              <a:effectLst/>
              <a:ea typeface="Calibri" panose="020F0502020204030204" pitchFamily="34" charset="0"/>
            </a:endParaRPr>
          </a:p>
        </p:txBody>
      </p:sp>
      <p:graphicFrame>
        <p:nvGraphicFramePr>
          <p:cNvPr id="4" name="Object 3">
            <a:extLst>
              <a:ext uri="{FF2B5EF4-FFF2-40B4-BE49-F238E27FC236}">
                <a16:creationId xmlns:a16="http://schemas.microsoft.com/office/drawing/2014/main" id="{14FDC1F4-3069-414B-AAEA-256FEC1D8BE3}"/>
              </a:ext>
            </a:extLst>
          </p:cNvPr>
          <p:cNvGraphicFramePr>
            <a:graphicFrameLocks noChangeAspect="1"/>
          </p:cNvGraphicFramePr>
          <p:nvPr>
            <p:extLst>
              <p:ext uri="{D42A27DB-BD31-4B8C-83A1-F6EECF244321}">
                <p14:modId xmlns:p14="http://schemas.microsoft.com/office/powerpoint/2010/main" val="3052924013"/>
              </p:ext>
            </p:extLst>
          </p:nvPr>
        </p:nvGraphicFramePr>
        <p:xfrm>
          <a:off x="8812461" y="1453389"/>
          <a:ext cx="2573679" cy="2137154"/>
        </p:xfrm>
        <a:graphic>
          <a:graphicData uri="http://schemas.openxmlformats.org/presentationml/2006/ole">
            <mc:AlternateContent xmlns:mc="http://schemas.openxmlformats.org/markup-compatibility/2006">
              <mc:Choice xmlns:v="urn:schemas-microsoft-com:vml" Requires="v">
                <p:oleObj spid="_x0000_s2053" name="Image" r:id="rId8" imgW="10717200" imgH="8888760" progId="Photoshop.Image.13">
                  <p:embed/>
                </p:oleObj>
              </mc:Choice>
              <mc:Fallback>
                <p:oleObj name="Image" r:id="rId8" imgW="10717200" imgH="8888760" progId="Photoshop.Image.13">
                  <p:embed/>
                  <p:pic>
                    <p:nvPicPr>
                      <p:cNvPr id="0" name=""/>
                      <p:cNvPicPr/>
                      <p:nvPr/>
                    </p:nvPicPr>
                    <p:blipFill>
                      <a:blip r:embed="rId9"/>
                      <a:stretch>
                        <a:fillRect/>
                      </a:stretch>
                    </p:blipFill>
                    <p:spPr>
                      <a:xfrm>
                        <a:off x="8812461" y="1453389"/>
                        <a:ext cx="2573679" cy="2137154"/>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90A98D78-BD4A-4E13-8C59-64B32DA30A28}"/>
              </a:ext>
            </a:extLst>
          </p:cNvPr>
          <p:cNvSpPr txBox="1"/>
          <p:nvPr/>
        </p:nvSpPr>
        <p:spPr>
          <a:xfrm>
            <a:off x="3090648" y="2609027"/>
            <a:ext cx="5721623" cy="221856"/>
          </a:xfrm>
          <a:prstGeom prst="rect">
            <a:avLst/>
          </a:prstGeom>
          <a:noFill/>
        </p:spPr>
        <p:txBody>
          <a:bodyPr wrap="square">
            <a:spAutoFit/>
          </a:bodyPr>
          <a:lstStyle/>
          <a:p>
            <a:pPr marL="342900" lvl="0" indent="-342900">
              <a:lnSpc>
                <a:spcPct val="115000"/>
              </a:lnSpc>
              <a:spcAft>
                <a:spcPts val="800"/>
              </a:spcAft>
              <a:buFont typeface="Arial" panose="020B0604020202020204" pitchFamily="34" charset="0"/>
              <a:buChar char="•"/>
            </a:pPr>
            <a:r>
              <a:rPr lang="en-GB" sz="800" dirty="0">
                <a:effectLst/>
                <a:ea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5AEABB21-CD39-4F61-A810-9D672B5BCEA0}"/>
              </a:ext>
            </a:extLst>
          </p:cNvPr>
          <p:cNvSpPr txBox="1"/>
          <p:nvPr/>
        </p:nvSpPr>
        <p:spPr>
          <a:xfrm>
            <a:off x="1391713" y="622611"/>
            <a:ext cx="1834156" cy="307777"/>
          </a:xfrm>
          <a:prstGeom prst="rect">
            <a:avLst/>
          </a:prstGeom>
          <a:noFill/>
        </p:spPr>
        <p:txBody>
          <a:bodyPr wrap="none" rtlCol="0">
            <a:spAutoFit/>
          </a:bodyPr>
          <a:lstStyle/>
          <a:p>
            <a:pPr algn="ctr"/>
            <a:r>
              <a:rPr lang="en-GB" sz="1400" b="1" dirty="0"/>
              <a:t>1. Booking process</a:t>
            </a:r>
          </a:p>
        </p:txBody>
      </p:sp>
      <p:sp>
        <p:nvSpPr>
          <p:cNvPr id="20" name="TextBox 19">
            <a:extLst>
              <a:ext uri="{FF2B5EF4-FFF2-40B4-BE49-F238E27FC236}">
                <a16:creationId xmlns:a16="http://schemas.microsoft.com/office/drawing/2014/main" id="{1A1B3B67-F1EF-4312-9A77-AE11AF7834EE}"/>
              </a:ext>
            </a:extLst>
          </p:cNvPr>
          <p:cNvSpPr txBox="1"/>
          <p:nvPr/>
        </p:nvSpPr>
        <p:spPr>
          <a:xfrm>
            <a:off x="5177501" y="622611"/>
            <a:ext cx="1995803" cy="307777"/>
          </a:xfrm>
          <a:prstGeom prst="rect">
            <a:avLst/>
          </a:prstGeom>
          <a:noFill/>
        </p:spPr>
        <p:txBody>
          <a:bodyPr wrap="none" rtlCol="0">
            <a:spAutoFit/>
          </a:bodyPr>
          <a:lstStyle/>
          <a:p>
            <a:pPr algn="ctr"/>
            <a:r>
              <a:rPr lang="en-GB" sz="1400" b="1" dirty="0"/>
              <a:t>2. Waiting for the bus</a:t>
            </a:r>
          </a:p>
        </p:txBody>
      </p:sp>
      <p:sp>
        <p:nvSpPr>
          <p:cNvPr id="21" name="TextBox 20">
            <a:extLst>
              <a:ext uri="{FF2B5EF4-FFF2-40B4-BE49-F238E27FC236}">
                <a16:creationId xmlns:a16="http://schemas.microsoft.com/office/drawing/2014/main" id="{14E54F45-3D10-476C-8DA2-2D63844E00E9}"/>
              </a:ext>
            </a:extLst>
          </p:cNvPr>
          <p:cNvSpPr txBox="1"/>
          <p:nvPr/>
        </p:nvSpPr>
        <p:spPr>
          <a:xfrm>
            <a:off x="8894611" y="622611"/>
            <a:ext cx="2409378" cy="307777"/>
          </a:xfrm>
          <a:prstGeom prst="rect">
            <a:avLst/>
          </a:prstGeom>
          <a:noFill/>
        </p:spPr>
        <p:txBody>
          <a:bodyPr wrap="none" rtlCol="0">
            <a:spAutoFit/>
          </a:bodyPr>
          <a:lstStyle/>
          <a:p>
            <a:pPr algn="ctr"/>
            <a:r>
              <a:rPr lang="en-GB" sz="1400" b="1" dirty="0"/>
              <a:t>3. Validation and boarding</a:t>
            </a:r>
          </a:p>
        </p:txBody>
      </p:sp>
      <p:sp>
        <p:nvSpPr>
          <p:cNvPr id="5" name="TextBox 4">
            <a:extLst>
              <a:ext uri="{FF2B5EF4-FFF2-40B4-BE49-F238E27FC236}">
                <a16:creationId xmlns:a16="http://schemas.microsoft.com/office/drawing/2014/main" id="{236116B0-3C12-1B61-F8E6-5F3DE5A7877D}"/>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10"/>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65F59CFD-1ECE-4EC6-8FB3-397B3FB63658}"/>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1"/>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7" name="Slide Zoom 16">
                <a:hlinkClick r:id="rId12" action="ppaction://hlinksldjump"/>
                <a:extLst>
                  <a:ext uri="{FF2B5EF4-FFF2-40B4-BE49-F238E27FC236}">
                    <a16:creationId xmlns:a16="http://schemas.microsoft.com/office/drawing/2014/main" id="{65F59CFD-1ECE-4EC6-8FB3-397B3FB63658}"/>
                  </a:ext>
                </a:extLst>
              </p:cNvPr>
              <p:cNvPicPr>
                <a:picLocks noGrp="1" noRot="1" noChangeAspect="1" noMove="1" noResize="1" noEditPoints="1" noAdjustHandles="1" noChangeArrowheads="1" noChangeShapeType="1"/>
              </p:cNvPicPr>
              <p:nvPr/>
            </p:nvPicPr>
            <p:blipFill>
              <a:blip r:embed="rId13"/>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95ADFADF-5B27-4CA9-A474-996399F76548}"/>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4"/>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8" name="Slide Zoom 17">
                <a:hlinkClick r:id="rId15" action="ppaction://hlinksldjump"/>
                <a:extLst>
                  <a:ext uri="{FF2B5EF4-FFF2-40B4-BE49-F238E27FC236}">
                    <a16:creationId xmlns:a16="http://schemas.microsoft.com/office/drawing/2014/main" id="{95ADFADF-5B27-4CA9-A474-996399F76548}"/>
                  </a:ext>
                </a:extLst>
              </p:cNvPr>
              <p:cNvPicPr>
                <a:picLocks noGrp="1" noRot="1" noChangeAspect="1" noMove="1" noResize="1" noEditPoints="1" noAdjustHandles="1" noChangeArrowheads="1" noChangeShapeType="1"/>
              </p:cNvPicPr>
              <p:nvPr/>
            </p:nvPicPr>
            <p:blipFill>
              <a:blip r:embed="rId16"/>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23" name="TextBox 22">
            <a:extLst>
              <a:ext uri="{FF2B5EF4-FFF2-40B4-BE49-F238E27FC236}">
                <a16:creationId xmlns:a16="http://schemas.microsoft.com/office/drawing/2014/main" id="{0A267F02-DFBF-470C-9ED0-BDAD3F657493}"/>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24" name="TextBox 23">
            <a:extLst>
              <a:ext uri="{FF2B5EF4-FFF2-40B4-BE49-F238E27FC236}">
                <a16:creationId xmlns:a16="http://schemas.microsoft.com/office/drawing/2014/main" id="{246A1AF9-1773-44EB-B7C2-F5FCC1E91C91}"/>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668766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Insights from user workshop </a:t>
            </a:r>
            <a:r>
              <a:rPr lang="nl-BE" dirty="0"/>
              <a:t>(adapted from DIGNITY pilot - Barcelona)</a:t>
            </a:r>
            <a:endParaRPr lang="en-GB" dirty="0"/>
          </a:p>
        </p:txBody>
      </p:sp>
      <p:sp>
        <p:nvSpPr>
          <p:cNvPr id="8" name="TextBox 7">
            <a:extLst>
              <a:ext uri="{FF2B5EF4-FFF2-40B4-BE49-F238E27FC236}">
                <a16:creationId xmlns:a16="http://schemas.microsoft.com/office/drawing/2014/main" id="{1A222F99-6DB0-428E-A5FC-CBC19F34E92B}"/>
              </a:ext>
            </a:extLst>
          </p:cNvPr>
          <p:cNvSpPr txBox="1"/>
          <p:nvPr/>
        </p:nvSpPr>
        <p:spPr>
          <a:xfrm>
            <a:off x="707334" y="1105507"/>
            <a:ext cx="3996642" cy="5529719"/>
          </a:xfrm>
          <a:prstGeom prst="rect">
            <a:avLst/>
          </a:prstGeom>
          <a:noFill/>
        </p:spPr>
        <p:txBody>
          <a:bodyPr wrap="square">
            <a:spAutoFit/>
          </a:bodyPr>
          <a:lstStyle/>
          <a:p>
            <a:pPr>
              <a:spcAft>
                <a:spcPts val="400"/>
              </a:spcAft>
            </a:pPr>
            <a:r>
              <a:rPr lang="en-GB" sz="1100" b="1" dirty="0"/>
              <a:t>Limited bus schedule</a:t>
            </a:r>
          </a:p>
          <a:p>
            <a:pPr marL="171450" indent="-171450">
              <a:spcAft>
                <a:spcPts val="400"/>
              </a:spcAft>
              <a:buFont typeface="Arial" panose="020B0604020202020204" pitchFamily="34" charset="0"/>
              <a:buChar char="•"/>
            </a:pPr>
            <a:r>
              <a:rPr lang="en-GB" sz="1100" dirty="0"/>
              <a:t>Hours on demand are too limited</a:t>
            </a:r>
          </a:p>
          <a:p>
            <a:pPr marL="171450" indent="-171450">
              <a:spcAft>
                <a:spcPts val="400"/>
              </a:spcAft>
              <a:buFont typeface="Arial" panose="020B0604020202020204" pitchFamily="34" charset="0"/>
              <a:buChar char="•"/>
            </a:pPr>
            <a:r>
              <a:rPr lang="en-GB" sz="1100" dirty="0"/>
              <a:t>Booking requires too much planning</a:t>
            </a:r>
          </a:p>
          <a:p>
            <a:pPr marL="171450" indent="-171450">
              <a:spcAft>
                <a:spcPts val="400"/>
              </a:spcAft>
              <a:buFont typeface="Arial" panose="020B0604020202020204" pitchFamily="34" charset="0"/>
              <a:buChar char="•"/>
            </a:pPr>
            <a:r>
              <a:rPr lang="en-GB" sz="1100" dirty="0"/>
              <a:t>If you have not made a reservation you are not allowed to get on the bus</a:t>
            </a:r>
          </a:p>
          <a:p>
            <a:pPr marL="171450" indent="-171450">
              <a:spcAft>
                <a:spcPts val="400"/>
              </a:spcAft>
              <a:buFont typeface="Arial" panose="020B0604020202020204" pitchFamily="34" charset="0"/>
              <a:buChar char="•"/>
            </a:pPr>
            <a:endParaRPr lang="en-GB" sz="400" dirty="0"/>
          </a:p>
          <a:p>
            <a:pPr>
              <a:spcAft>
                <a:spcPts val="400"/>
              </a:spcAft>
            </a:pPr>
            <a:r>
              <a:rPr lang="en-GB" sz="1100" b="1" dirty="0"/>
              <a:t>Public transport coverage and service</a:t>
            </a:r>
          </a:p>
          <a:p>
            <a:pPr marL="171450" indent="-171450">
              <a:spcAft>
                <a:spcPts val="400"/>
              </a:spcAft>
              <a:buFont typeface="Arial" panose="020B0604020202020204" pitchFamily="34" charset="0"/>
              <a:buChar char="•"/>
            </a:pPr>
            <a:r>
              <a:rPr lang="en-GB" sz="1100" dirty="0"/>
              <a:t>There are few bus stops in the neighbourhood</a:t>
            </a:r>
          </a:p>
          <a:p>
            <a:pPr marL="171450" indent="-171450">
              <a:spcAft>
                <a:spcPts val="400"/>
              </a:spcAft>
              <a:buFont typeface="Arial" panose="020B0604020202020204" pitchFamily="34" charset="0"/>
              <a:buChar char="•"/>
            </a:pPr>
            <a:r>
              <a:rPr lang="en-GB" sz="1100" dirty="0"/>
              <a:t>Have to do a lot of walking in the first/ last mile.</a:t>
            </a:r>
          </a:p>
          <a:p>
            <a:pPr marL="171450" indent="-171450">
              <a:spcAft>
                <a:spcPts val="400"/>
              </a:spcAft>
              <a:buFont typeface="Arial" panose="020B0604020202020204" pitchFamily="34" charset="0"/>
              <a:buChar char="•"/>
            </a:pPr>
            <a:r>
              <a:rPr lang="en-GB" sz="1100" dirty="0"/>
              <a:t>Seats available on the bus</a:t>
            </a:r>
          </a:p>
          <a:p>
            <a:pPr marL="171450" indent="-171450">
              <a:spcAft>
                <a:spcPts val="400"/>
              </a:spcAft>
              <a:buFont typeface="Arial" panose="020B0604020202020204" pitchFamily="34" charset="0"/>
              <a:buChar char="•"/>
            </a:pPr>
            <a:r>
              <a:rPr lang="en-GB" sz="1100" dirty="0"/>
              <a:t>Time delays</a:t>
            </a:r>
          </a:p>
          <a:p>
            <a:pPr marL="171450" indent="-171450">
              <a:spcAft>
                <a:spcPts val="400"/>
              </a:spcAft>
              <a:buFont typeface="Arial" panose="020B0604020202020204" pitchFamily="34" charset="0"/>
              <a:buChar char="•"/>
            </a:pPr>
            <a:endParaRPr lang="en-GB" sz="400" dirty="0"/>
          </a:p>
          <a:p>
            <a:pPr>
              <a:spcAft>
                <a:spcPts val="400"/>
              </a:spcAft>
            </a:pPr>
            <a:r>
              <a:rPr lang="en-GB" sz="1100" b="1" dirty="0"/>
              <a:t> Urban barriers</a:t>
            </a:r>
          </a:p>
          <a:p>
            <a:pPr marL="171450" indent="-171450">
              <a:spcAft>
                <a:spcPts val="400"/>
              </a:spcAft>
              <a:buFont typeface="Arial" panose="020B0604020202020204" pitchFamily="34" charset="0"/>
              <a:buChar char="•"/>
            </a:pPr>
            <a:r>
              <a:rPr lang="en-GB" sz="1100" dirty="0"/>
              <a:t>Only one access road to and from the neighbourhood</a:t>
            </a:r>
          </a:p>
          <a:p>
            <a:pPr marL="171450" indent="-171450">
              <a:spcAft>
                <a:spcPts val="400"/>
              </a:spcAft>
              <a:buFont typeface="Arial" panose="020B0604020202020204" pitchFamily="34" charset="0"/>
              <a:buChar char="•"/>
            </a:pPr>
            <a:r>
              <a:rPr lang="en-GB" sz="1100" dirty="0"/>
              <a:t>Steep slopes, uneven paths and sidewalks</a:t>
            </a:r>
          </a:p>
          <a:p>
            <a:pPr marL="171450" indent="-171450">
              <a:spcAft>
                <a:spcPts val="400"/>
              </a:spcAft>
              <a:buFont typeface="Arial" panose="020B0604020202020204" pitchFamily="34" charset="0"/>
              <a:buChar char="•"/>
            </a:pPr>
            <a:r>
              <a:rPr lang="en-GB" sz="1100" dirty="0"/>
              <a:t>There is no bike lane</a:t>
            </a:r>
          </a:p>
          <a:p>
            <a:pPr marL="171450" indent="-171450">
              <a:spcAft>
                <a:spcPts val="400"/>
              </a:spcAft>
              <a:buFont typeface="Arial" panose="020B0604020202020204" pitchFamily="34" charset="0"/>
              <a:buChar char="•"/>
            </a:pPr>
            <a:r>
              <a:rPr lang="en-GB" sz="1100" dirty="0"/>
              <a:t>Security - lack of lighting</a:t>
            </a:r>
          </a:p>
          <a:p>
            <a:pPr marL="171450" indent="-171450">
              <a:spcAft>
                <a:spcPts val="400"/>
              </a:spcAft>
              <a:buFont typeface="Arial" panose="020B0604020202020204" pitchFamily="34" charset="0"/>
              <a:buChar char="•"/>
            </a:pPr>
            <a:endParaRPr lang="en-GB" sz="400" dirty="0"/>
          </a:p>
          <a:p>
            <a:pPr>
              <a:spcAft>
                <a:spcPts val="400"/>
              </a:spcAft>
            </a:pPr>
            <a:r>
              <a:rPr lang="en-GB" sz="1100" b="1" dirty="0"/>
              <a:t>Digital competence:</a:t>
            </a:r>
          </a:p>
          <a:p>
            <a:pPr marL="171474" indent="-171450">
              <a:spcAft>
                <a:spcPts val="400"/>
              </a:spcAft>
              <a:buFont typeface="Arial" panose="020B0604020202020204" pitchFamily="34" charset="0"/>
              <a:buChar char="•"/>
            </a:pPr>
            <a:r>
              <a:rPr lang="en-GB" sz="1100" dirty="0"/>
              <a:t>Some users do not have enough knowledge about technology. (There are a large number of elderly people in the neighbourhood.)</a:t>
            </a:r>
          </a:p>
          <a:p>
            <a:pPr marL="171474" indent="-171450">
              <a:spcAft>
                <a:spcPts val="400"/>
              </a:spcAft>
              <a:buFont typeface="Arial" panose="020B0604020202020204" pitchFamily="34" charset="0"/>
              <a:buChar char="•"/>
            </a:pPr>
            <a:endParaRPr lang="en-GB" sz="400" dirty="0"/>
          </a:p>
          <a:p>
            <a:pPr>
              <a:spcAft>
                <a:spcPts val="400"/>
              </a:spcAft>
            </a:pPr>
            <a:r>
              <a:rPr lang="en-GB" sz="1100" b="1" dirty="0"/>
              <a:t>Lack of information:</a:t>
            </a:r>
          </a:p>
          <a:p>
            <a:pPr marL="171474" indent="-171450">
              <a:spcAft>
                <a:spcPts val="400"/>
              </a:spcAft>
              <a:buFont typeface="Arial" panose="020B0604020202020204" pitchFamily="34" charset="0"/>
              <a:buChar char="•"/>
            </a:pPr>
            <a:r>
              <a:rPr lang="en-GB" sz="1100" dirty="0"/>
              <a:t>No info on the time left for the bus to arrive or indication it has already passed</a:t>
            </a:r>
          </a:p>
          <a:p>
            <a:pPr marL="171474" indent="-171450">
              <a:spcAft>
                <a:spcPts val="400"/>
              </a:spcAft>
              <a:buFont typeface="Arial" panose="020B0604020202020204" pitchFamily="34" charset="0"/>
              <a:buChar char="•"/>
            </a:pPr>
            <a:r>
              <a:rPr lang="en-GB" sz="1100" dirty="0"/>
              <a:t>Lack of information is especially pronounced with complex logistics, e.g. more than 1 destination (relevant for schools)</a:t>
            </a:r>
          </a:p>
        </p:txBody>
      </p:sp>
      <p:sp>
        <p:nvSpPr>
          <p:cNvPr id="9" name="TextBox 8">
            <a:extLst>
              <a:ext uri="{FF2B5EF4-FFF2-40B4-BE49-F238E27FC236}">
                <a16:creationId xmlns:a16="http://schemas.microsoft.com/office/drawing/2014/main" id="{80C1F98A-A719-4260-A2C8-117AF63DBC97}"/>
              </a:ext>
            </a:extLst>
          </p:cNvPr>
          <p:cNvSpPr txBox="1"/>
          <p:nvPr/>
        </p:nvSpPr>
        <p:spPr>
          <a:xfrm>
            <a:off x="688480" y="736018"/>
            <a:ext cx="11069619" cy="307777"/>
          </a:xfrm>
          <a:prstGeom prst="rect">
            <a:avLst/>
          </a:prstGeom>
          <a:noFill/>
        </p:spPr>
        <p:txBody>
          <a:bodyPr wrap="square">
            <a:spAutoFit/>
          </a:bodyPr>
          <a:lstStyle/>
          <a:p>
            <a:r>
              <a:rPr lang="en-GB" sz="1400" b="1" dirty="0"/>
              <a:t>Barriers in public transport</a:t>
            </a:r>
          </a:p>
        </p:txBody>
      </p:sp>
      <p:pic>
        <p:nvPicPr>
          <p:cNvPr id="10" name="image18.png" descr="Mapa&#10;&#10;Descripción generada automáticamente">
            <a:extLst>
              <a:ext uri="{FF2B5EF4-FFF2-40B4-BE49-F238E27FC236}">
                <a16:creationId xmlns:a16="http://schemas.microsoft.com/office/drawing/2014/main" id="{03183D2E-F1B4-4FD2-A91B-B75F97FCB8D8}"/>
              </a:ext>
            </a:extLst>
          </p:cNvPr>
          <p:cNvPicPr/>
          <p:nvPr/>
        </p:nvPicPr>
        <p:blipFill rotWithShape="1">
          <a:blip r:embed="rId3"/>
          <a:srcRect l="30912" t="15577" r="24241" b="42789"/>
          <a:stretch/>
        </p:blipFill>
        <p:spPr>
          <a:xfrm>
            <a:off x="5119687" y="736018"/>
            <a:ext cx="4361877" cy="2405284"/>
          </a:xfrm>
          <a:prstGeom prst="rect">
            <a:avLst/>
          </a:prstGeom>
          <a:ln w="38100">
            <a:solidFill>
              <a:srgbClr val="B7D1FF"/>
            </a:solidFill>
            <a:prstDash val="solid"/>
          </a:ln>
        </p:spPr>
      </p:pic>
      <p:sp>
        <p:nvSpPr>
          <p:cNvPr id="12" name="TextBox 11">
            <a:hlinkClick r:id="rId4" action="ppaction://hlinksldjump" tooltip="Return to EXAMPLES BOARD"/>
            <a:extLst>
              <a:ext uri="{FF2B5EF4-FFF2-40B4-BE49-F238E27FC236}">
                <a16:creationId xmlns:a16="http://schemas.microsoft.com/office/drawing/2014/main" id="{DE931F97-9425-4897-AC76-68AFAE55A9C6}"/>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a:solidFill>
                  <a:schemeClr val="bg1"/>
                </a:solidFill>
              </a:rPr>
              <a:t>Examine user journeys (EXAMPLE)</a:t>
            </a:r>
            <a:endParaRPr lang="en-GB" sz="2000" b="1" dirty="0">
              <a:solidFill>
                <a:schemeClr val="bg1"/>
              </a:solidFill>
            </a:endParaRPr>
          </a:p>
        </p:txBody>
      </p:sp>
      <p:sp>
        <p:nvSpPr>
          <p:cNvPr id="13" name="Oval 12">
            <a:hlinkClick r:id="rId5" tooltip="View web guidance for this activity"/>
            <a:extLst>
              <a:ext uri="{FF2B5EF4-FFF2-40B4-BE49-F238E27FC236}">
                <a16:creationId xmlns:a16="http://schemas.microsoft.com/office/drawing/2014/main" id="{C6F3C3BC-392F-4218-A06B-2609DBE749FC}"/>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16" name="TextBox 15">
            <a:extLst>
              <a:ext uri="{FF2B5EF4-FFF2-40B4-BE49-F238E27FC236}">
                <a16:creationId xmlns:a16="http://schemas.microsoft.com/office/drawing/2014/main" id="{48664889-04A8-45BB-BD06-EC86DFE84911}"/>
              </a:ext>
            </a:extLst>
          </p:cNvPr>
          <p:cNvSpPr txBox="1"/>
          <p:nvPr/>
        </p:nvSpPr>
        <p:spPr>
          <a:xfrm>
            <a:off x="4996206" y="3325968"/>
            <a:ext cx="6927152" cy="3631763"/>
          </a:xfrm>
          <a:prstGeom prst="rect">
            <a:avLst/>
          </a:prstGeom>
          <a:noFill/>
        </p:spPr>
        <p:txBody>
          <a:bodyPr wrap="square">
            <a:spAutoFit/>
          </a:bodyPr>
          <a:lstStyle/>
          <a:p>
            <a:pPr>
              <a:spcAft>
                <a:spcPts val="600"/>
              </a:spcAft>
            </a:pPr>
            <a:r>
              <a:rPr lang="en-GB" sz="1400" b="1" dirty="0"/>
              <a:t>Interesting remarks:</a:t>
            </a:r>
          </a:p>
          <a:p>
            <a:pPr marL="285750" indent="-285750">
              <a:spcAft>
                <a:spcPts val="600"/>
              </a:spcAft>
              <a:buFont typeface="Arial" panose="020B0604020202020204" pitchFamily="34" charset="0"/>
              <a:buChar char="•"/>
            </a:pPr>
            <a:r>
              <a:rPr lang="en-GB" sz="1100" b="1" dirty="0"/>
              <a:t>72% of participants state that they use the car at least once for their daily trips </a:t>
            </a:r>
            <a:r>
              <a:rPr lang="en-GB" sz="1100" dirty="0"/>
              <a:t>(as drivers or travellers). When asked why they do not use public transport, they comment that they would be willing to use it if it were easier. Many states they are interested in reducing their car dependency for sustainability, convenience (parking is a hassle) and economic reasons (cost of gas).</a:t>
            </a:r>
          </a:p>
          <a:p>
            <a:pPr marL="285750" indent="-285750">
              <a:spcAft>
                <a:spcPts val="600"/>
              </a:spcAft>
              <a:buFont typeface="Arial" panose="020B0604020202020204" pitchFamily="34" charset="0"/>
              <a:buChar char="•"/>
            </a:pPr>
            <a:r>
              <a:rPr lang="en-GB" sz="1100" b="1" dirty="0"/>
              <a:t>60% have a car permit</a:t>
            </a:r>
          </a:p>
          <a:p>
            <a:pPr marL="285750" indent="-285750" fontAlgn="t">
              <a:spcBef>
                <a:spcPts val="0"/>
              </a:spcBef>
              <a:spcAft>
                <a:spcPts val="600"/>
              </a:spcAft>
              <a:buFont typeface="Arial" panose="020B0604020202020204" pitchFamily="34" charset="0"/>
              <a:buChar char="•"/>
            </a:pPr>
            <a:r>
              <a:rPr lang="en-GB" sz="1100" b="1" dirty="0"/>
              <a:t>60% of participants state that they use PT in combination with the car</a:t>
            </a:r>
          </a:p>
          <a:p>
            <a:pPr marL="285750" indent="-285750">
              <a:spcAft>
                <a:spcPts val="600"/>
              </a:spcAft>
              <a:buFont typeface="Arial" panose="020B0604020202020204" pitchFamily="34" charset="0"/>
              <a:buChar char="•"/>
            </a:pPr>
            <a:r>
              <a:rPr lang="en-GB" sz="1100" dirty="0"/>
              <a:t>Older women don’t move much </a:t>
            </a:r>
            <a:r>
              <a:rPr lang="en-GB" sz="1100" b="1" dirty="0"/>
              <a:t>because it is difficult </a:t>
            </a:r>
            <a:r>
              <a:rPr lang="en-GB" sz="1100" dirty="0"/>
              <a:t>– (</a:t>
            </a:r>
            <a:r>
              <a:rPr lang="en-GB" sz="1100" dirty="0" err="1"/>
              <a:t>i</a:t>
            </a:r>
            <a:r>
              <a:rPr lang="en-GB" sz="1100" dirty="0"/>
              <a:t>) topographic barriers: the neighbourhood has many slopes, (ii) situational barriers (e.g. her husband’s car permit was taken because of their age) – </a:t>
            </a:r>
            <a:r>
              <a:rPr lang="en-GB" sz="1100" i="1" dirty="0"/>
              <a:t>Gender dependency</a:t>
            </a:r>
          </a:p>
          <a:p>
            <a:pPr marL="285750" indent="-285750">
              <a:spcAft>
                <a:spcPts val="600"/>
              </a:spcAft>
              <a:buFont typeface="Arial" panose="020B0604020202020204" pitchFamily="34" charset="0"/>
              <a:buChar char="•"/>
            </a:pPr>
            <a:r>
              <a:rPr lang="en-GB" sz="1100" dirty="0"/>
              <a:t>Younger participants depend on their parents to take them with the car because it’s complicated/ not safe to use public transport – </a:t>
            </a:r>
            <a:r>
              <a:rPr lang="en-GB" sz="1100" i="1" dirty="0"/>
              <a:t>Car dependency</a:t>
            </a:r>
            <a:endParaRPr lang="en-GB" sz="1100" b="1" i="0" u="none" strike="noStrike" dirty="0">
              <a:effectLst/>
              <a:latin typeface="Century Gothic" panose="020B0502020202020204" pitchFamily="34" charset="0"/>
            </a:endParaRPr>
          </a:p>
          <a:p>
            <a:pPr marL="285750" indent="-285750">
              <a:spcAft>
                <a:spcPts val="600"/>
              </a:spcAft>
              <a:buFont typeface="Arial" panose="020B0604020202020204" pitchFamily="34" charset="0"/>
              <a:buChar char="•"/>
            </a:pPr>
            <a:r>
              <a:rPr lang="en-GB" sz="1100" b="1" dirty="0"/>
              <a:t>Yong, male participants </a:t>
            </a:r>
            <a:r>
              <a:rPr lang="en-GB" sz="1100" dirty="0"/>
              <a:t>use technology more often. </a:t>
            </a:r>
          </a:p>
          <a:p>
            <a:pPr marL="285750" indent="-285750">
              <a:spcAft>
                <a:spcPts val="600"/>
              </a:spcAft>
              <a:buFont typeface="Arial" panose="020B0604020202020204" pitchFamily="34" charset="0"/>
              <a:buChar char="•"/>
            </a:pPr>
            <a:r>
              <a:rPr lang="en-GB" sz="1100" dirty="0"/>
              <a:t>Even if they use technology, </a:t>
            </a:r>
            <a:r>
              <a:rPr lang="en-GB" sz="1100" b="1" dirty="0"/>
              <a:t>women (young and older) have a lower self-perception of their digital skills</a:t>
            </a:r>
          </a:p>
          <a:p>
            <a:pPr marL="285750" indent="-285750" algn="l" rtl="0" eaLnBrk="1" fontAlgn="t" latinLnBrk="0" hangingPunct="1">
              <a:spcBef>
                <a:spcPts val="0"/>
              </a:spcBef>
              <a:spcAft>
                <a:spcPts val="0"/>
              </a:spcAft>
              <a:buFont typeface="Arial" panose="020B0604020202020204" pitchFamily="34" charset="0"/>
              <a:buChar char="•"/>
            </a:pPr>
            <a:endParaRPr lang="en-GB" sz="1100" b="0" i="0" u="none" strike="noStrike" dirty="0">
              <a:effectLst/>
              <a:latin typeface="Arial" panose="020B0604020202020204" pitchFamily="34" charset="0"/>
            </a:endParaRPr>
          </a:p>
          <a:p>
            <a:pPr>
              <a:spcAft>
                <a:spcPts val="600"/>
              </a:spcAft>
            </a:pPr>
            <a:endParaRPr lang="en-GB" sz="1100" dirty="0"/>
          </a:p>
        </p:txBody>
      </p:sp>
      <p:sp>
        <p:nvSpPr>
          <p:cNvPr id="2" name="TextBox 1">
            <a:extLst>
              <a:ext uri="{FF2B5EF4-FFF2-40B4-BE49-F238E27FC236}">
                <a16:creationId xmlns:a16="http://schemas.microsoft.com/office/drawing/2014/main" id="{3030C33F-E268-5D8D-F55F-3B1EF39CA0C1}"/>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6"/>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4994B4C1-FA68-4704-A8F2-40E6E2725528}"/>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1" name="Slide Zoom 10">
                <a:hlinkClick r:id="rId8" action="ppaction://hlinksldjump"/>
                <a:extLst>
                  <a:ext uri="{FF2B5EF4-FFF2-40B4-BE49-F238E27FC236}">
                    <a16:creationId xmlns:a16="http://schemas.microsoft.com/office/drawing/2014/main" id="{4994B4C1-FA68-4704-A8F2-40E6E2725528}"/>
                  </a:ext>
                </a:extLst>
              </p:cNvPr>
              <p:cNvPicPr>
                <a:picLocks noGrp="1" noRot="1" noChangeAspect="1" noMove="1" noResize="1" noEditPoints="1" noAdjustHandles="1" noChangeArrowheads="1" noChangeShapeType="1"/>
              </p:cNvPicPr>
              <p:nvPr/>
            </p:nvPicPr>
            <p:blipFill>
              <a:blip r:embed="rId9"/>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4AAC27A2-F12B-430E-852C-FE52DF1585E8}"/>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0"/>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4" name="Slide Zoom 13">
                <a:hlinkClick r:id="rId11" action="ppaction://hlinksldjump"/>
                <a:extLst>
                  <a:ext uri="{FF2B5EF4-FFF2-40B4-BE49-F238E27FC236}">
                    <a16:creationId xmlns:a16="http://schemas.microsoft.com/office/drawing/2014/main" id="{4AAC27A2-F12B-430E-852C-FE52DF1585E8}"/>
                  </a:ext>
                </a:extLst>
              </p:cNvPr>
              <p:cNvPicPr>
                <a:picLocks noGrp="1" noRot="1" noChangeAspect="1" noMove="1" noResize="1" noEditPoints="1" noAdjustHandles="1" noChangeArrowheads="1" noChangeShapeType="1"/>
              </p:cNvPicPr>
              <p:nvPr/>
            </p:nvPicPr>
            <p:blipFill>
              <a:blip r:embed="rId12"/>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7" name="TextBox 16">
            <a:extLst>
              <a:ext uri="{FF2B5EF4-FFF2-40B4-BE49-F238E27FC236}">
                <a16:creationId xmlns:a16="http://schemas.microsoft.com/office/drawing/2014/main" id="{A68AE908-2472-4597-B590-2CC61FB341F2}"/>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8" name="TextBox 17">
            <a:extLst>
              <a:ext uri="{FF2B5EF4-FFF2-40B4-BE49-F238E27FC236}">
                <a16:creationId xmlns:a16="http://schemas.microsoft.com/office/drawing/2014/main" id="{EB2D32D4-9FE1-44B3-A327-8CC869D600DE}"/>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2518358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2">
            <a:extLst>
              <a:ext uri="{FF2B5EF4-FFF2-40B4-BE49-F238E27FC236}">
                <a16:creationId xmlns:a16="http://schemas.microsoft.com/office/drawing/2014/main" id="{12997AB2-E781-4183-9AAF-6EA9C71FD533}"/>
              </a:ext>
            </a:extLst>
          </p:cNvPr>
          <p:cNvGraphicFramePr>
            <a:graphicFrameLocks noGrp="1"/>
          </p:cNvGraphicFramePr>
          <p:nvPr>
            <p:extLst>
              <p:ext uri="{D42A27DB-BD31-4B8C-83A1-F6EECF244321}">
                <p14:modId xmlns:p14="http://schemas.microsoft.com/office/powerpoint/2010/main" val="3651773682"/>
              </p:ext>
            </p:extLst>
          </p:nvPr>
        </p:nvGraphicFramePr>
        <p:xfrm>
          <a:off x="698500" y="613310"/>
          <a:ext cx="5530851" cy="5453160"/>
        </p:xfrm>
        <a:graphic>
          <a:graphicData uri="http://schemas.openxmlformats.org/drawingml/2006/table">
            <a:tbl>
              <a:tblPr firstRow="1" bandRow="1">
                <a:tableStyleId>{C083E6E3-FA7D-4D7B-A595-EF9225AFEA82}</a:tableStyleId>
              </a:tblPr>
              <a:tblGrid>
                <a:gridCol w="1252848">
                  <a:extLst>
                    <a:ext uri="{9D8B030D-6E8A-4147-A177-3AD203B41FA5}">
                      <a16:colId xmlns:a16="http://schemas.microsoft.com/office/drawing/2014/main" val="3869133727"/>
                    </a:ext>
                  </a:extLst>
                </a:gridCol>
                <a:gridCol w="2070714">
                  <a:extLst>
                    <a:ext uri="{9D8B030D-6E8A-4147-A177-3AD203B41FA5}">
                      <a16:colId xmlns:a16="http://schemas.microsoft.com/office/drawing/2014/main" val="1088655693"/>
                    </a:ext>
                  </a:extLst>
                </a:gridCol>
                <a:gridCol w="2207289">
                  <a:extLst>
                    <a:ext uri="{9D8B030D-6E8A-4147-A177-3AD203B41FA5}">
                      <a16:colId xmlns:a16="http://schemas.microsoft.com/office/drawing/2014/main" val="4249177709"/>
                    </a:ext>
                  </a:extLst>
                </a:gridCol>
              </a:tblGrid>
              <a:tr h="540000">
                <a:tc>
                  <a:txBody>
                    <a:bodyPr/>
                    <a:lstStyle/>
                    <a:p>
                      <a:pPr algn="ctr"/>
                      <a:r>
                        <a:rPr lang="en-GB" sz="1100" b="1" dirty="0">
                          <a:solidFill>
                            <a:srgbClr val="404040"/>
                          </a:solidFill>
                          <a:latin typeface="Arial" panose="020B0604020202020204" pitchFamily="34" charset="0"/>
                        </a:rPr>
                        <a:t>As a…</a:t>
                      </a:r>
                    </a:p>
                  </a:txBody>
                  <a:tcPr marL="108000" marR="108000" marT="0"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100" b="1" dirty="0">
                          <a:solidFill>
                            <a:srgbClr val="404040"/>
                          </a:solidFill>
                          <a:latin typeface="Arial" panose="020B0604020202020204" pitchFamily="34" charset="0"/>
                        </a:rPr>
                        <a:t>I would like..</a:t>
                      </a:r>
                    </a:p>
                  </a:txBody>
                  <a:tcPr marL="108000" marR="108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100" b="1" dirty="0">
                          <a:solidFill>
                            <a:srgbClr val="404040"/>
                          </a:solidFill>
                          <a:latin typeface="Arial" panose="020B0604020202020204" pitchFamily="34" charset="0"/>
                        </a:rPr>
                        <a:t>So that…</a:t>
                      </a:r>
                    </a:p>
                  </a:txBody>
                  <a:tcPr marL="108000" marR="108000" marT="0"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extLst>
                  <a:ext uri="{0D108BD9-81ED-4DB2-BD59-A6C34878D82A}">
                    <a16:rowId xmlns:a16="http://schemas.microsoft.com/office/drawing/2014/main" val="3318678337"/>
                  </a:ext>
                </a:extLst>
              </a:tr>
              <a:tr h="360000">
                <a:tc rowSpan="2">
                  <a:txBody>
                    <a:bodyPr/>
                    <a:lstStyle/>
                    <a:p>
                      <a:pPr algn="l"/>
                      <a:r>
                        <a:rPr lang="en-GB" sz="1100" dirty="0">
                          <a:solidFill>
                            <a:srgbClr val="404040"/>
                          </a:solidFill>
                          <a:latin typeface="Arial" panose="020B0604020202020204" pitchFamily="34" charset="0"/>
                        </a:rPr>
                        <a:t>User (especially those  who don’t use smartphones regularly</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Live information screens at the bus stop, showing when the next bus will arrive</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I have confidence that the bus is coming, and find out if there are any delays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54096749"/>
                  </a:ext>
                </a:extLst>
              </a:tr>
              <a:tr h="360000">
                <a:tc vMerge="1">
                  <a:txBody>
                    <a:bodyPr/>
                    <a:lstStyle/>
                    <a:p>
                      <a:pPr algn="l"/>
                      <a:endParaRPr lang="en-GB" sz="1100" dirty="0">
                        <a:solidFill>
                          <a:srgbClr val="404040"/>
                        </a:solidFill>
                        <a:latin typeface="Arial" panose="020B0604020202020204" pitchFamily="34" charset="0"/>
                      </a:endParaRP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A simple pricing and ticket structure</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I can be confident I have the right ticket for my journey</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78174335"/>
                  </a:ext>
                </a:extLst>
              </a:tr>
              <a:tr h="360000">
                <a:tc rowSpan="2">
                  <a:txBody>
                    <a:bodyPr/>
                    <a:lstStyle/>
                    <a:p>
                      <a:pPr algn="l"/>
                      <a:r>
                        <a:rPr lang="en-GB" sz="1100" dirty="0">
                          <a:solidFill>
                            <a:srgbClr val="404040"/>
                          </a:solidFill>
                          <a:latin typeface="Arial" panose="020B0604020202020204" pitchFamily="34" charset="0"/>
                        </a:rPr>
                        <a:t>Frequent smartphone user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An app that automatically stores my frequent journeys </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404040"/>
                          </a:solidFill>
                          <a:latin typeface="Arial" panose="020B0604020202020204" pitchFamily="34" charset="0"/>
                        </a:rPr>
                        <a:t>Repeat booking is faster</a:t>
                      </a:r>
                    </a:p>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4126439"/>
                  </a:ext>
                </a:extLst>
              </a:tr>
              <a:tr h="360000">
                <a:tc vMerge="1">
                  <a:txBody>
                    <a:bodyPr/>
                    <a:lstStyle/>
                    <a:p>
                      <a:pPr algn="l"/>
                      <a:endParaRPr lang="en-GB" sz="1100" dirty="0">
                        <a:solidFill>
                          <a:srgbClr val="404040"/>
                        </a:solidFill>
                        <a:latin typeface="Arial" panose="020B0604020202020204" pitchFamily="34" charset="0"/>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Live updates on my smart phone giving the GPS position of my bus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I don’t wait unnecessarily at the bus stop</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5356773"/>
                  </a:ext>
                </a:extLst>
              </a:tr>
              <a:tr h="360000">
                <a:tc>
                  <a:txBody>
                    <a:bodyPr/>
                    <a:lstStyle/>
                    <a:p>
                      <a:pPr algn="l"/>
                      <a:r>
                        <a:rPr lang="en-GB" sz="1100" dirty="0">
                          <a:solidFill>
                            <a:srgbClr val="404040"/>
                          </a:solidFill>
                          <a:latin typeface="Arial" panose="020B0604020202020204" pitchFamily="34" charset="0"/>
                        </a:rPr>
                        <a:t>Migrant user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Information in my own language</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100" dirty="0">
                          <a:solidFill>
                            <a:srgbClr val="404040"/>
                          </a:solidFill>
                          <a:latin typeface="Arial" panose="020B0604020202020204" pitchFamily="34" charset="0"/>
                        </a:rPr>
                        <a:t>I can better understand the transport information</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79494906"/>
                  </a:ext>
                </a:extLst>
              </a:tr>
              <a:tr h="360000">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Low-income user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To have special discounts for travelling</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will not be excluded due to my monetary situation</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03169649"/>
                  </a:ext>
                </a:extLst>
              </a:tr>
              <a:tr h="360000">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Ticket seller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More people to use virtual tickets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Queues for physical tickets are shorter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64593455"/>
                  </a:ext>
                </a:extLst>
              </a:tr>
              <a:tr h="360000">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Bus driver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An automated way of enabling wheelchair users to independently board my bus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don’t have to get out of my seat and set up a ramp for them</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306068"/>
                  </a:ext>
                </a:extLst>
              </a:tr>
            </a:tbl>
          </a:graphicData>
        </a:graphic>
      </p:graphicFrame>
      <p:graphicFrame>
        <p:nvGraphicFramePr>
          <p:cNvPr id="5" name="Table 32">
            <a:extLst>
              <a:ext uri="{FF2B5EF4-FFF2-40B4-BE49-F238E27FC236}">
                <a16:creationId xmlns:a16="http://schemas.microsoft.com/office/drawing/2014/main" id="{12997AB2-E781-4183-9AAF-6EA9C71FD533}"/>
              </a:ext>
            </a:extLst>
          </p:cNvPr>
          <p:cNvGraphicFramePr>
            <a:graphicFrameLocks noGrp="1"/>
          </p:cNvGraphicFramePr>
          <p:nvPr>
            <p:extLst>
              <p:ext uri="{D42A27DB-BD31-4B8C-83A1-F6EECF244321}">
                <p14:modId xmlns:p14="http://schemas.microsoft.com/office/powerpoint/2010/main" val="3193417125"/>
              </p:ext>
            </p:extLst>
          </p:nvPr>
        </p:nvGraphicFramePr>
        <p:xfrm>
          <a:off x="6512415" y="613310"/>
          <a:ext cx="5530851" cy="5237160"/>
        </p:xfrm>
        <a:graphic>
          <a:graphicData uri="http://schemas.openxmlformats.org/drawingml/2006/table">
            <a:tbl>
              <a:tblPr firstRow="1" bandRow="1">
                <a:tableStyleId>{C083E6E3-FA7D-4D7B-A595-EF9225AFEA82}</a:tableStyleId>
              </a:tblPr>
              <a:tblGrid>
                <a:gridCol w="1078830">
                  <a:extLst>
                    <a:ext uri="{9D8B030D-6E8A-4147-A177-3AD203B41FA5}">
                      <a16:colId xmlns:a16="http://schemas.microsoft.com/office/drawing/2014/main" val="3869133727"/>
                    </a:ext>
                  </a:extLst>
                </a:gridCol>
                <a:gridCol w="2209980">
                  <a:extLst>
                    <a:ext uri="{9D8B030D-6E8A-4147-A177-3AD203B41FA5}">
                      <a16:colId xmlns:a16="http://schemas.microsoft.com/office/drawing/2014/main" val="1088655693"/>
                    </a:ext>
                  </a:extLst>
                </a:gridCol>
                <a:gridCol w="2242041">
                  <a:extLst>
                    <a:ext uri="{9D8B030D-6E8A-4147-A177-3AD203B41FA5}">
                      <a16:colId xmlns:a16="http://schemas.microsoft.com/office/drawing/2014/main" val="4249177709"/>
                    </a:ext>
                  </a:extLst>
                </a:gridCol>
              </a:tblGrid>
              <a:tr h="540000">
                <a:tc>
                  <a:txBody>
                    <a:bodyPr/>
                    <a:lstStyle/>
                    <a:p>
                      <a:pPr algn="ctr"/>
                      <a:r>
                        <a:rPr lang="en-GB" sz="1100" b="1" dirty="0">
                          <a:solidFill>
                            <a:srgbClr val="404040"/>
                          </a:solidFill>
                          <a:latin typeface="Arial" panose="020B0604020202020204" pitchFamily="34" charset="0"/>
                        </a:rPr>
                        <a:t>As a…</a:t>
                      </a:r>
                    </a:p>
                  </a:txBody>
                  <a:tcPr marL="108000" marR="108000" marT="0"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100" b="1" dirty="0">
                          <a:solidFill>
                            <a:srgbClr val="404040"/>
                          </a:solidFill>
                          <a:latin typeface="Arial" panose="020B0604020202020204" pitchFamily="34" charset="0"/>
                        </a:rPr>
                        <a:t>I need..</a:t>
                      </a:r>
                    </a:p>
                  </a:txBody>
                  <a:tcPr marL="108000" marR="108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100" b="1" dirty="0">
                          <a:solidFill>
                            <a:srgbClr val="404040"/>
                          </a:solidFill>
                          <a:latin typeface="Arial" panose="020B0604020202020204" pitchFamily="34" charset="0"/>
                        </a:rPr>
                        <a:t>Or else…</a:t>
                      </a:r>
                    </a:p>
                  </a:txBody>
                  <a:tcPr marL="108000" marR="108000" marT="0"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extLst>
                  <a:ext uri="{0D108BD9-81ED-4DB2-BD59-A6C34878D82A}">
                    <a16:rowId xmlns:a16="http://schemas.microsoft.com/office/drawing/2014/main" val="3318678337"/>
                  </a:ext>
                </a:extLst>
              </a:tr>
              <a:tr h="360000">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User (especially vulnerable users)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To feel safe on public transport</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won’t use it</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4709969"/>
                  </a:ext>
                </a:extLst>
              </a:tr>
              <a:tr h="360000">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Non-smart phone user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To make bookings without using an app</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won’t be able to make bookings (because I don’t install apps)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09393629"/>
                  </a:ext>
                </a:extLst>
              </a:tr>
              <a:tr h="360000">
                <a:tc rowSpan="2">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Blind user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An information and booking system that is compatible with screen reader technologies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cannot use the service</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61479408"/>
                  </a:ext>
                </a:extLst>
              </a:tr>
              <a:tr h="360000">
                <a:tc vMerge="1">
                  <a:txBody>
                    <a:bodyPr/>
                    <a:lstStyle/>
                    <a:p>
                      <a:pPr marL="0" algn="l" defTabSz="914400" rtl="0" eaLnBrk="1" latinLnBrk="0" hangingPunct="1"/>
                      <a:endParaRPr lang="en-GB" sz="1100" kern="1200" dirty="0">
                        <a:solidFill>
                          <a:srgbClr val="404040"/>
                        </a:solidFill>
                        <a:latin typeface="Arial" panose="020B0604020202020204" pitchFamily="34" charset="0"/>
                        <a:ea typeface="+mn-ea"/>
                        <a:cs typeface="+mn-cs"/>
                      </a:endParaRP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To be alerted prior to the bus arriving</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will miss the bus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50662512"/>
                  </a:ext>
                </a:extLst>
              </a:tr>
              <a:tr h="360000">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Wheelchair user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To know which buses &amp; stops support wheelchair access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won’t know if it’s possible for me to get on and off the service</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04692297"/>
                  </a:ext>
                </a:extLst>
              </a:tr>
              <a:tr h="360000">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App developer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Access to a reliable live GPS feed for the position of each bus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can’t give users live status updates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2508802"/>
                  </a:ext>
                </a:extLst>
              </a:tr>
              <a:tr h="360000">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Bus manufacturer</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To know the kerb height of all the bus stops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100" kern="1200" dirty="0">
                          <a:solidFill>
                            <a:srgbClr val="404040"/>
                          </a:solidFill>
                          <a:latin typeface="Arial" panose="020B0604020202020204" pitchFamily="34" charset="0"/>
                          <a:ea typeface="+mn-ea"/>
                          <a:cs typeface="+mn-cs"/>
                        </a:rPr>
                        <a:t>I can’t design a kneeling suspension system for level access</a:t>
                      </a:r>
                    </a:p>
                  </a:txBody>
                  <a:tcPr marL="108000" marR="108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35808219"/>
                  </a:ext>
                </a:extLst>
              </a:tr>
            </a:tbl>
          </a:graphicData>
        </a:graphic>
      </p:graphicFrame>
      <p:sp>
        <p:nvSpPr>
          <p:cNvPr id="2" name="Title 1">
            <a:extLst>
              <a:ext uri="{FF2B5EF4-FFF2-40B4-BE49-F238E27FC236}">
                <a16:creationId xmlns:a16="http://schemas.microsoft.com/office/drawing/2014/main" id="{43ADCCA8-1166-4CD1-AF71-BC6645648FD5}"/>
              </a:ext>
            </a:extLst>
          </p:cNvPr>
          <p:cNvSpPr>
            <a:spLocks noGrp="1"/>
          </p:cNvSpPr>
          <p:nvPr>
            <p:ph type="title"/>
          </p:nvPr>
        </p:nvSpPr>
        <p:spPr/>
        <p:txBody>
          <a:bodyPr/>
          <a:lstStyle/>
          <a:p>
            <a:r>
              <a:rPr lang="en-GB" dirty="0"/>
              <a:t>Stakeholder wants &amp; needs </a:t>
            </a:r>
            <a:r>
              <a:rPr lang="nl-BE" dirty="0"/>
              <a:t>(inspired by the DIGNITY pilots)</a:t>
            </a:r>
            <a:endParaRPr lang="en-GB" dirty="0"/>
          </a:p>
        </p:txBody>
      </p:sp>
      <p:sp>
        <p:nvSpPr>
          <p:cNvPr id="7" name="TextBox 6">
            <a:hlinkClick r:id="rId3" action="ppaction://hlinksldjump" tooltip="Return to EXAMPLES BOARD"/>
            <a:extLst>
              <a:ext uri="{FF2B5EF4-FFF2-40B4-BE49-F238E27FC236}">
                <a16:creationId xmlns:a16="http://schemas.microsoft.com/office/drawing/2014/main" id="{CE6D7FF7-0708-4B5C-A599-A10EAD934A6F}"/>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000" b="1" dirty="0">
                <a:solidFill>
                  <a:schemeClr val="bg1"/>
                </a:solidFill>
              </a:rPr>
              <a:t>Capture wants &amp; needs (EXAMPLE)</a:t>
            </a:r>
          </a:p>
        </p:txBody>
      </p:sp>
      <p:sp>
        <p:nvSpPr>
          <p:cNvPr id="8" name="Oval 7">
            <a:hlinkClick r:id="rId4" tooltip="View web guidance for this activity"/>
            <a:extLst>
              <a:ext uri="{FF2B5EF4-FFF2-40B4-BE49-F238E27FC236}">
                <a16:creationId xmlns:a16="http://schemas.microsoft.com/office/drawing/2014/main" id="{324FABC5-922C-4F17-8CA8-44B5F2972D53}"/>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4" name="TextBox 3">
            <a:extLst>
              <a:ext uri="{FF2B5EF4-FFF2-40B4-BE49-F238E27FC236}">
                <a16:creationId xmlns:a16="http://schemas.microsoft.com/office/drawing/2014/main" id="{CA83C58E-8E4F-96EB-3BE5-323CB87D6496}"/>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5"/>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1B5A321F-010D-426C-8B63-62EA24038F42}"/>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7" action="ppaction://hlinksldjump"/>
                <a:extLst>
                  <a:ext uri="{FF2B5EF4-FFF2-40B4-BE49-F238E27FC236}">
                    <a16:creationId xmlns:a16="http://schemas.microsoft.com/office/drawing/2014/main" id="{1B5A321F-010D-426C-8B63-62EA24038F42}"/>
                  </a:ext>
                </a:extLst>
              </p:cNvPr>
              <p:cNvPicPr>
                <a:picLocks noGrp="1" noRot="1" noChangeAspect="1" noMove="1" noResize="1" noEditPoints="1" noAdjustHandles="1" noChangeArrowheads="1" noChangeShapeType="1"/>
              </p:cNvPicPr>
              <p:nvPr/>
            </p:nvPicPr>
            <p:blipFill>
              <a:blip r:embed="rId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9BFAB7FE-0C13-4A71-BB1E-C4A8088EED5D}"/>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1" name="Slide Zoom 10">
                <a:hlinkClick r:id="rId10" action="ppaction://hlinksldjump"/>
                <a:extLst>
                  <a:ext uri="{FF2B5EF4-FFF2-40B4-BE49-F238E27FC236}">
                    <a16:creationId xmlns:a16="http://schemas.microsoft.com/office/drawing/2014/main" id="{9BFAB7FE-0C13-4A71-BB1E-C4A8088EED5D}"/>
                  </a:ext>
                </a:extLst>
              </p:cNvPr>
              <p:cNvPicPr>
                <a:picLocks noGrp="1" noRot="1" noChangeAspect="1" noMove="1" noResize="1" noEditPoints="1" noAdjustHandles="1" noChangeArrowheads="1" noChangeShapeType="1"/>
              </p:cNvPicPr>
              <p:nvPr/>
            </p:nvPicPr>
            <p:blipFill>
              <a:blip r:embed="rId1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2" name="TextBox 11">
            <a:extLst>
              <a:ext uri="{FF2B5EF4-FFF2-40B4-BE49-F238E27FC236}">
                <a16:creationId xmlns:a16="http://schemas.microsoft.com/office/drawing/2014/main" id="{DF21B3ED-32F2-45F0-AAC1-63EED7DEFCEE}"/>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3" name="TextBox 12">
            <a:extLst>
              <a:ext uri="{FF2B5EF4-FFF2-40B4-BE49-F238E27FC236}">
                <a16:creationId xmlns:a16="http://schemas.microsoft.com/office/drawing/2014/main" id="{FFF0F877-B55D-4B56-A578-069D574D29D9}"/>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83347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EXAMPLES BOARD"/>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Involve users (EXAMPLE)</a:t>
            </a:r>
            <a:endParaRPr lang="en-GB" sz="2000" b="1" dirty="0">
              <a:solidFill>
                <a:schemeClr val="bg1"/>
              </a:solidFill>
            </a:endParaRPr>
          </a:p>
        </p:txBody>
      </p:sp>
      <p:sp>
        <p:nvSpPr>
          <p:cNvPr id="6" name="Oval 5">
            <a:hlinkClick r:id="rId4" tooltip="View web guidance for this activity"/>
            <a:extLst>
              <a:ext uri="{FF2B5EF4-FFF2-40B4-BE49-F238E27FC236}">
                <a16:creationId xmlns:a16="http://schemas.microsoft.com/office/drawing/2014/main" id="{702243D9-E675-47C4-B171-9AABCE8AB62F}"/>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pic>
        <p:nvPicPr>
          <p:cNvPr id="9" name="Picture 8">
            <a:extLst>
              <a:ext uri="{FF2B5EF4-FFF2-40B4-BE49-F238E27FC236}">
                <a16:creationId xmlns:a16="http://schemas.microsoft.com/office/drawing/2014/main" id="{7CB1C720-DB0C-4A29-A2E7-F09F5ADF64F5}"/>
              </a:ext>
            </a:extLst>
          </p:cNvPr>
          <p:cNvPicPr>
            <a:picLocks noChangeAspect="1"/>
          </p:cNvPicPr>
          <p:nvPr/>
        </p:nvPicPr>
        <p:blipFill>
          <a:blip r:embed="rId5"/>
          <a:stretch>
            <a:fillRect/>
          </a:stretch>
        </p:blipFill>
        <p:spPr>
          <a:xfrm>
            <a:off x="990600" y="648580"/>
            <a:ext cx="10512000" cy="5925726"/>
          </a:xfrm>
          <a:prstGeom prst="rect">
            <a:avLst/>
          </a:prstGeom>
        </p:spPr>
      </p:pic>
      <p:sp>
        <p:nvSpPr>
          <p:cNvPr id="3" name="Title 2">
            <a:extLst>
              <a:ext uri="{FF2B5EF4-FFF2-40B4-BE49-F238E27FC236}">
                <a16:creationId xmlns:a16="http://schemas.microsoft.com/office/drawing/2014/main" id="{CF7ACBD4-5BB5-429D-A123-EF9D5724D615}"/>
              </a:ext>
            </a:extLst>
          </p:cNvPr>
          <p:cNvSpPr>
            <a:spLocks noGrp="1"/>
          </p:cNvSpPr>
          <p:nvPr>
            <p:ph type="title"/>
          </p:nvPr>
        </p:nvSpPr>
        <p:spPr/>
        <p:txBody>
          <a:bodyPr/>
          <a:lstStyle/>
          <a:p>
            <a:r>
              <a:rPr lang="en-GB" dirty="0"/>
              <a:t>Plan for co-creation workshop </a:t>
            </a:r>
            <a:r>
              <a:rPr lang="nl-BE" dirty="0"/>
              <a:t>(adapted from DIGNITY pilot - Barcelona)</a:t>
            </a:r>
            <a:endParaRPr lang="en-GB" dirty="0"/>
          </a:p>
        </p:txBody>
      </p:sp>
      <p:sp>
        <p:nvSpPr>
          <p:cNvPr id="4" name="TextBox 3">
            <a:extLst>
              <a:ext uri="{FF2B5EF4-FFF2-40B4-BE49-F238E27FC236}">
                <a16:creationId xmlns:a16="http://schemas.microsoft.com/office/drawing/2014/main" id="{2D1CBDFE-F81F-A6C4-D831-E5F76CD786A2}"/>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6"/>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B3746420-29AD-4ABB-A9E6-16010D5FF8BD}"/>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 name="Slide Zoom 9">
                <a:hlinkClick r:id="rId8" action="ppaction://hlinksldjump"/>
                <a:extLst>
                  <a:ext uri="{FF2B5EF4-FFF2-40B4-BE49-F238E27FC236}">
                    <a16:creationId xmlns:a16="http://schemas.microsoft.com/office/drawing/2014/main" id="{B3746420-29AD-4ABB-A9E6-16010D5FF8BD}"/>
                  </a:ext>
                </a:extLst>
              </p:cNvPr>
              <p:cNvPicPr>
                <a:picLocks noGrp="1" noRot="1" noChangeAspect="1" noMove="1" noResize="1" noEditPoints="1" noAdjustHandles="1" noChangeArrowheads="1" noChangeShapeType="1"/>
              </p:cNvPicPr>
              <p:nvPr/>
            </p:nvPicPr>
            <p:blipFill>
              <a:blip r:embed="rId9"/>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8174FF6E-F020-4C6E-BECA-E2738AA335BD}"/>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0"/>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1" name="Slide Zoom 10">
                <a:hlinkClick r:id="rId11" action="ppaction://hlinksldjump"/>
                <a:extLst>
                  <a:ext uri="{FF2B5EF4-FFF2-40B4-BE49-F238E27FC236}">
                    <a16:creationId xmlns:a16="http://schemas.microsoft.com/office/drawing/2014/main" id="{8174FF6E-F020-4C6E-BECA-E2738AA335BD}"/>
                  </a:ext>
                </a:extLst>
              </p:cNvPr>
              <p:cNvPicPr>
                <a:picLocks noGrp="1" noRot="1" noChangeAspect="1" noMove="1" noResize="1" noEditPoints="1" noAdjustHandles="1" noChangeArrowheads="1" noChangeShapeType="1"/>
              </p:cNvPicPr>
              <p:nvPr/>
            </p:nvPicPr>
            <p:blipFill>
              <a:blip r:embed="rId12"/>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2" name="TextBox 11">
            <a:extLst>
              <a:ext uri="{FF2B5EF4-FFF2-40B4-BE49-F238E27FC236}">
                <a16:creationId xmlns:a16="http://schemas.microsoft.com/office/drawing/2014/main" id="{377AC2E2-6FF4-439C-A0DB-3F479150B6BA}"/>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3" name="TextBox 12">
            <a:extLst>
              <a:ext uri="{FF2B5EF4-FFF2-40B4-BE49-F238E27FC236}">
                <a16:creationId xmlns:a16="http://schemas.microsoft.com/office/drawing/2014/main" id="{A793CB09-1A46-4995-8931-B333DDC5A8C0}"/>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736036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EXAMPLES BOARD"/>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Involve users (EXAMPLE)</a:t>
            </a:r>
            <a:endParaRPr lang="en-GB" sz="2000" b="1" dirty="0">
              <a:solidFill>
                <a:schemeClr val="bg1"/>
              </a:solidFill>
            </a:endParaRPr>
          </a:p>
        </p:txBody>
      </p:sp>
      <p:sp>
        <p:nvSpPr>
          <p:cNvPr id="6" name="Oval 5">
            <a:hlinkClick r:id="rId4" tooltip="View web guidance for this activity"/>
            <a:extLst>
              <a:ext uri="{FF2B5EF4-FFF2-40B4-BE49-F238E27FC236}">
                <a16:creationId xmlns:a16="http://schemas.microsoft.com/office/drawing/2014/main" id="{702243D9-E675-47C4-B171-9AABCE8AB62F}"/>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CF7ACBD4-5BB5-429D-A123-EF9D5724D615}"/>
              </a:ext>
            </a:extLst>
          </p:cNvPr>
          <p:cNvSpPr>
            <a:spLocks noGrp="1"/>
          </p:cNvSpPr>
          <p:nvPr>
            <p:ph type="title"/>
          </p:nvPr>
        </p:nvSpPr>
        <p:spPr/>
        <p:txBody>
          <a:bodyPr/>
          <a:lstStyle/>
          <a:p>
            <a:r>
              <a:rPr lang="en-GB" dirty="0"/>
              <a:t>Co-creation workshop participants </a:t>
            </a:r>
            <a:r>
              <a:rPr lang="nl-BE" dirty="0"/>
              <a:t>(adapted from DIGNITY pilot - Barcelona)</a:t>
            </a:r>
            <a:endParaRPr lang="en-GB" dirty="0"/>
          </a:p>
        </p:txBody>
      </p:sp>
      <p:graphicFrame>
        <p:nvGraphicFramePr>
          <p:cNvPr id="7" name="Table 6">
            <a:extLst>
              <a:ext uri="{FF2B5EF4-FFF2-40B4-BE49-F238E27FC236}">
                <a16:creationId xmlns:a16="http://schemas.microsoft.com/office/drawing/2014/main" id="{2663A88E-5E7F-42BB-988A-F5BBFA9C3EB7}"/>
              </a:ext>
            </a:extLst>
          </p:cNvPr>
          <p:cNvGraphicFramePr>
            <a:graphicFrameLocks noGrp="1"/>
          </p:cNvGraphicFramePr>
          <p:nvPr>
            <p:extLst>
              <p:ext uri="{D42A27DB-BD31-4B8C-83A1-F6EECF244321}">
                <p14:modId xmlns:p14="http://schemas.microsoft.com/office/powerpoint/2010/main" val="2624799809"/>
              </p:ext>
            </p:extLst>
          </p:nvPr>
        </p:nvGraphicFramePr>
        <p:xfrm>
          <a:off x="923827" y="816080"/>
          <a:ext cx="10572510" cy="5725440"/>
        </p:xfrm>
        <a:graphic>
          <a:graphicData uri="http://schemas.openxmlformats.org/drawingml/2006/table">
            <a:tbl>
              <a:tblPr firstRow="1" bandRow="1">
                <a:tableStyleId>{5C22544A-7EE6-4342-B048-85BDC9FD1C3A}</a:tableStyleId>
              </a:tblPr>
              <a:tblGrid>
                <a:gridCol w="654980">
                  <a:extLst>
                    <a:ext uri="{9D8B030D-6E8A-4147-A177-3AD203B41FA5}">
                      <a16:colId xmlns:a16="http://schemas.microsoft.com/office/drawing/2014/main" val="4055189776"/>
                    </a:ext>
                  </a:extLst>
                </a:gridCol>
                <a:gridCol w="6785849">
                  <a:extLst>
                    <a:ext uri="{9D8B030D-6E8A-4147-A177-3AD203B41FA5}">
                      <a16:colId xmlns:a16="http://schemas.microsoft.com/office/drawing/2014/main" val="1260575543"/>
                    </a:ext>
                  </a:extLst>
                </a:gridCol>
                <a:gridCol w="1269250">
                  <a:extLst>
                    <a:ext uri="{9D8B030D-6E8A-4147-A177-3AD203B41FA5}">
                      <a16:colId xmlns:a16="http://schemas.microsoft.com/office/drawing/2014/main" val="368386032"/>
                    </a:ext>
                  </a:extLst>
                </a:gridCol>
                <a:gridCol w="1862431">
                  <a:extLst>
                    <a:ext uri="{9D8B030D-6E8A-4147-A177-3AD203B41FA5}">
                      <a16:colId xmlns:a16="http://schemas.microsoft.com/office/drawing/2014/main" val="4247718399"/>
                    </a:ext>
                  </a:extLst>
                </a:gridCol>
              </a:tblGrid>
              <a:tr h="540000">
                <a:tc>
                  <a:txBody>
                    <a:bodyPr/>
                    <a:lstStyle/>
                    <a:p>
                      <a:endParaRPr lang="en-GB" sz="1200" b="1" dirty="0">
                        <a:solidFill>
                          <a:srgbClr val="404040"/>
                        </a:solidFill>
                        <a:latin typeface="Arial" panose="020B0604020202020204" pitchFamily="34" charset="0"/>
                      </a:endParaRPr>
                    </a:p>
                  </a:txBody>
                  <a:tcPr marL="108000" marR="108000" marT="0" marB="0" anchor="ctr">
                    <a:lnL w="0" cmpd="sng">
                      <a:solidFill>
                        <a:schemeClr val="lt1"/>
                      </a:solidFill>
                    </a:lnL>
                    <a:lnR w="0" cmpd="sng">
                      <a:solidFill>
                        <a:schemeClr val="lt1"/>
                      </a:solid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r>
                        <a:rPr lang="en-GB" sz="1200" b="1" dirty="0">
                          <a:solidFill>
                            <a:srgbClr val="404040"/>
                          </a:solidFill>
                          <a:latin typeface="Arial" panose="020B0604020202020204" pitchFamily="34" charset="0"/>
                        </a:rPr>
                        <a:t>Participant</a:t>
                      </a:r>
                    </a:p>
                  </a:txBody>
                  <a:tcPr marL="108000" marR="108000" marT="0" marB="0" anchor="ctr">
                    <a:lnL w="0" cmpd="sng">
                      <a:solidFill>
                        <a:schemeClr val="lt1"/>
                      </a:solidFill>
                    </a:lnL>
                    <a:lnR w="0" cmpd="sng">
                      <a:solidFill>
                        <a:schemeClr val="lt1"/>
                      </a:solid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r>
                        <a:rPr lang="en-GB" sz="1200" b="1" dirty="0">
                          <a:solidFill>
                            <a:srgbClr val="404040"/>
                          </a:solidFill>
                          <a:latin typeface="Arial" panose="020B0604020202020204" pitchFamily="34" charset="0"/>
                        </a:rPr>
                        <a:t>Gender</a:t>
                      </a:r>
                    </a:p>
                  </a:txBody>
                  <a:tcPr marL="108000" marR="108000" marT="0" marB="0" anchor="ctr">
                    <a:lnL w="0" cmpd="sng">
                      <a:solidFill>
                        <a:schemeClr val="lt1"/>
                      </a:solidFill>
                    </a:lnL>
                    <a:lnR w="0" cmpd="sng">
                      <a:solidFill>
                        <a:schemeClr val="lt1"/>
                      </a:solid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r>
                        <a:rPr lang="en-GB" sz="1200" b="1" dirty="0">
                          <a:solidFill>
                            <a:srgbClr val="404040"/>
                          </a:solidFill>
                          <a:latin typeface="Arial" panose="020B0604020202020204" pitchFamily="34" charset="0"/>
                        </a:rPr>
                        <a:t>Group</a:t>
                      </a:r>
                    </a:p>
                  </a:txBody>
                  <a:tcPr marL="108000" marR="108000" marT="0" marB="0" anchor="ctr">
                    <a:lnL w="0" cmpd="sng">
                      <a:solidFill>
                        <a:schemeClr val="lt1"/>
                      </a:solidFill>
                    </a:lnL>
                    <a:lnR w="0" cmpd="sng">
                      <a:solidFill>
                        <a:schemeClr val="lt1"/>
                      </a:solid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extLst>
                  <a:ext uri="{0D108BD9-81ED-4DB2-BD59-A6C34878D82A}">
                    <a16:rowId xmlns:a16="http://schemas.microsoft.com/office/drawing/2014/main" val="3310518624"/>
                  </a:ext>
                </a:extLst>
              </a:tr>
              <a:tr h="296196">
                <a:tc>
                  <a:txBody>
                    <a:bodyPr/>
                    <a:lstStyle/>
                    <a:p>
                      <a:pPr algn="ctr"/>
                      <a:r>
                        <a:rPr lang="en-GB" sz="1200" dirty="0">
                          <a:solidFill>
                            <a:srgbClr val="404040"/>
                          </a:solidFill>
                          <a:latin typeface="Arial" panose="020B0604020202020204" pitchFamily="34" charset="0"/>
                        </a:rPr>
                        <a:t>1</a:t>
                      </a:r>
                    </a:p>
                  </a:txBody>
                  <a:tcPr marL="108000" marR="108000" marT="108000" marB="108000">
                    <a:lnL w="0" cmpd="sng">
                      <a:solidFill>
                        <a:schemeClr val="lt1"/>
                      </a:solidFill>
                    </a:lnL>
                    <a:lnR w="0" cmpd="sng">
                      <a:solidFill>
                        <a:schemeClr val="lt1"/>
                      </a:solidFill>
                    </a:lnR>
                    <a:lnT w="28575" cap="flat" cmpd="sng" algn="ctr">
                      <a:solidFill>
                        <a:schemeClr val="accent1"/>
                      </a:solidFill>
                      <a:prstDash val="solid"/>
                      <a:round/>
                      <a:headEnd type="none" w="med" len="med"/>
                      <a:tailEnd type="none" w="med" len="med"/>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Mother with baby</a:t>
                      </a:r>
                    </a:p>
                  </a:txBody>
                  <a:tcPr marL="108000" marR="108000" marT="108000" marB="108000">
                    <a:lnL w="0" cmpd="sng">
                      <a:solidFill>
                        <a:schemeClr val="lt1"/>
                      </a:solidFill>
                    </a:lnL>
                    <a:lnR w="0" cmpd="sng">
                      <a:solidFill>
                        <a:schemeClr val="lt1"/>
                      </a:solidFill>
                    </a:lnR>
                    <a:lnT w="28575" cap="flat" cmpd="sng" algn="ctr">
                      <a:solidFill>
                        <a:schemeClr val="accent1"/>
                      </a:solidFill>
                      <a:prstDash val="solid"/>
                      <a:round/>
                      <a:headEnd type="none" w="med" len="med"/>
                      <a:tailEnd type="none" w="med" len="med"/>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28575" cap="flat" cmpd="sng" algn="ctr">
                      <a:solidFill>
                        <a:schemeClr val="accent1"/>
                      </a:solidFill>
                      <a:prstDash val="solid"/>
                      <a:round/>
                      <a:headEnd type="none" w="med" len="med"/>
                      <a:tailEnd type="none" w="med" len="med"/>
                    </a:lnT>
                    <a:lnB w="19050" cmpd="sng">
                      <a:solidFill>
                        <a:srgbClr val="BFBFBF"/>
                      </a:solidFill>
                    </a:lnB>
                    <a:solidFill>
                      <a:srgbClr val="FFFFFF"/>
                    </a:solidFill>
                  </a:tcPr>
                </a:tc>
                <a:tc>
                  <a:txBody>
                    <a:bodyPr/>
                    <a:lstStyle/>
                    <a:p>
                      <a:r>
                        <a:rPr lang="en-US" sz="1200" dirty="0">
                          <a:solidFill>
                            <a:srgbClr val="404040"/>
                          </a:solidFill>
                          <a:latin typeface="Arial" panose="020B0604020202020204" pitchFamily="34" charset="0"/>
                        </a:rPr>
                        <a:t>New</a:t>
                      </a:r>
                      <a:r>
                        <a:rPr lang="en-GB" sz="1200" dirty="0">
                          <a:solidFill>
                            <a:srgbClr val="404040"/>
                          </a:solidFill>
                          <a:latin typeface="Arial" panose="020B0604020202020204" pitchFamily="34" charset="0"/>
                        </a:rPr>
                        <a:t> mother</a:t>
                      </a:r>
                    </a:p>
                  </a:txBody>
                  <a:tcPr marL="108000" marR="108000" marT="108000" marB="108000">
                    <a:lnL w="0" cmpd="sng">
                      <a:solidFill>
                        <a:schemeClr val="lt1"/>
                      </a:solidFill>
                    </a:lnL>
                    <a:lnR w="0" cmpd="sng">
                      <a:solidFill>
                        <a:schemeClr val="lt1"/>
                      </a:solidFill>
                    </a:lnR>
                    <a:lnT w="28575" cap="flat" cmpd="sng" algn="ctr">
                      <a:solidFill>
                        <a:schemeClr val="accent1"/>
                      </a:solidFill>
                      <a:prstDash val="solid"/>
                      <a:round/>
                      <a:headEnd type="none" w="med" len="med"/>
                      <a:tailEnd type="none" w="med" len="med"/>
                    </a:lnT>
                    <a:lnB w="19050" cmpd="sng">
                      <a:solidFill>
                        <a:srgbClr val="BFBFBF"/>
                      </a:solidFill>
                    </a:lnB>
                    <a:solidFill>
                      <a:srgbClr val="FFFFFF"/>
                    </a:solidFill>
                  </a:tcPr>
                </a:tc>
                <a:extLst>
                  <a:ext uri="{0D108BD9-81ED-4DB2-BD59-A6C34878D82A}">
                    <a16:rowId xmlns:a16="http://schemas.microsoft.com/office/drawing/2014/main" val="67558983"/>
                  </a:ext>
                </a:extLst>
              </a:tr>
              <a:tr h="296196">
                <a:tc>
                  <a:txBody>
                    <a:bodyPr/>
                    <a:lstStyle/>
                    <a:p>
                      <a:pPr algn="ctr"/>
                      <a:r>
                        <a:rPr lang="en-GB" sz="1200" dirty="0">
                          <a:solidFill>
                            <a:srgbClr val="404040"/>
                          </a:solidFill>
                          <a:latin typeface="Arial" panose="020B0604020202020204" pitchFamily="34" charset="0"/>
                        </a:rPr>
                        <a:t>2</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Elderly woman limited by age and location</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+80</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426091590"/>
                  </a:ext>
                </a:extLst>
              </a:tr>
              <a:tr h="296196">
                <a:tc>
                  <a:txBody>
                    <a:bodyPr/>
                    <a:lstStyle/>
                    <a:p>
                      <a:pPr algn="ctr"/>
                      <a:r>
                        <a:rPr lang="en-GB" sz="1200" dirty="0">
                          <a:solidFill>
                            <a:srgbClr val="404040"/>
                          </a:solidFill>
                          <a:latin typeface="Arial" panose="020B0604020202020204" pitchFamily="34" charset="0"/>
                        </a:rPr>
                        <a:t>3</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Elderly woman’s middle age daughter who helps her mother</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+65</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4038928384"/>
                  </a:ext>
                </a:extLst>
              </a:tr>
              <a:tr h="296196">
                <a:tc>
                  <a:txBody>
                    <a:bodyPr/>
                    <a:lstStyle/>
                    <a:p>
                      <a:pPr algn="ctr"/>
                      <a:r>
                        <a:rPr lang="en-GB" sz="1200" dirty="0">
                          <a:solidFill>
                            <a:srgbClr val="404040"/>
                          </a:solidFill>
                          <a:latin typeface="Arial" panose="020B0604020202020204" pitchFamily="34" charset="0"/>
                        </a:rPr>
                        <a:t>4</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Young working man</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M</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2486868593"/>
                  </a:ext>
                </a:extLst>
              </a:tr>
              <a:tr h="267794">
                <a:tc>
                  <a:txBody>
                    <a:bodyPr/>
                    <a:lstStyle/>
                    <a:p>
                      <a:pPr algn="ctr"/>
                      <a:r>
                        <a:rPr lang="en-GB" sz="1200" dirty="0">
                          <a:solidFill>
                            <a:srgbClr val="404040"/>
                          </a:solidFill>
                          <a:latin typeface="Arial" panose="020B0604020202020204" pitchFamily="34" charset="0"/>
                        </a:rPr>
                        <a:t>5</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Adult woman with children</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+65</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2722750222"/>
                  </a:ext>
                </a:extLst>
              </a:tr>
              <a:tr h="296196">
                <a:tc>
                  <a:txBody>
                    <a:bodyPr/>
                    <a:lstStyle/>
                    <a:p>
                      <a:pPr algn="ctr"/>
                      <a:r>
                        <a:rPr lang="en-GB" sz="1200" dirty="0">
                          <a:solidFill>
                            <a:srgbClr val="404040"/>
                          </a:solidFill>
                          <a:latin typeface="Arial" panose="020B0604020202020204" pitchFamily="34" charset="0"/>
                        </a:rPr>
                        <a:t>6</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Adult woman with children</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2623718013"/>
                  </a:ext>
                </a:extLst>
              </a:tr>
              <a:tr h="2961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7</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Young student who participates in volunteering</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3235982765"/>
                  </a:ext>
                </a:extLst>
              </a:tr>
              <a:tr h="2961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8</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Young student</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M</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3376376706"/>
                  </a:ext>
                </a:extLst>
              </a:tr>
              <a:tr h="2961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9</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Young student</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M</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1766797758"/>
                  </a:ext>
                </a:extLst>
              </a:tr>
              <a:tr h="2961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10</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Woman with children</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230695339"/>
                  </a:ext>
                </a:extLst>
              </a:tr>
              <a:tr h="296196">
                <a:tc>
                  <a:txBody>
                    <a:bodyPr/>
                    <a:lstStyle/>
                    <a:p>
                      <a:pPr algn="ctr"/>
                      <a:r>
                        <a:rPr lang="en-GB" sz="1200" dirty="0">
                          <a:solidFill>
                            <a:srgbClr val="404040"/>
                          </a:solidFill>
                          <a:latin typeface="Arial" panose="020B0604020202020204" pitchFamily="34" charset="0"/>
                        </a:rPr>
                        <a:t>11</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Woman with children</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4124862044"/>
                  </a:ext>
                </a:extLst>
              </a:tr>
              <a:tr h="296196">
                <a:tc>
                  <a:txBody>
                    <a:bodyPr/>
                    <a:lstStyle/>
                    <a:p>
                      <a:pPr algn="ctr"/>
                      <a:r>
                        <a:rPr lang="en-GB" sz="1200" dirty="0">
                          <a:solidFill>
                            <a:srgbClr val="404040"/>
                          </a:solidFill>
                          <a:latin typeface="Arial" panose="020B0604020202020204" pitchFamily="34" charset="0"/>
                        </a:rPr>
                        <a:t>12</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Young student</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a:t>
                      </a: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tc>
                  <a:txBody>
                    <a:bodyPr/>
                    <a:lstStyle/>
                    <a:p>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2950723578"/>
                  </a:ext>
                </a:extLst>
              </a:tr>
              <a:tr h="2961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13</a:t>
                      </a:r>
                    </a:p>
                  </a:txBody>
                  <a:tcPr marL="108000" marR="108000" marT="108000" marB="108000">
                    <a:lnL w="0" cmpd="sng">
                      <a:solidFill>
                        <a:schemeClr val="lt1"/>
                      </a:solidFill>
                    </a:lnL>
                    <a:lnR w="0" cmpd="sng">
                      <a:solidFill>
                        <a:schemeClr val="lt1"/>
                      </a:solidFill>
                    </a:lnR>
                    <a:lnT w="19050" cmpd="sng">
                      <a:solidFill>
                        <a:srgbClr val="BFBFBF"/>
                      </a:solidFill>
                    </a:lnT>
                    <a:lnB w="28575" cap="flat" cmpd="sng" algn="ctr">
                      <a:solidFill>
                        <a:schemeClr val="accent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Young student</a:t>
                      </a:r>
                    </a:p>
                  </a:txBody>
                  <a:tcPr marL="108000" marR="108000" marT="108000" marB="108000">
                    <a:lnL w="0" cmpd="sng">
                      <a:solidFill>
                        <a:schemeClr val="lt1"/>
                      </a:solidFill>
                    </a:lnL>
                    <a:lnR w="0" cmpd="sng">
                      <a:solidFill>
                        <a:schemeClr val="lt1"/>
                      </a:solidFill>
                    </a:lnR>
                    <a:lnT w="19050" cmpd="sng">
                      <a:solidFill>
                        <a:srgbClr val="BFBFBF"/>
                      </a:solidFill>
                    </a:lnT>
                    <a:lnB w="28575" cap="flat" cmpd="sng" algn="ctr">
                      <a:solidFill>
                        <a:schemeClr val="accent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M</a:t>
                      </a:r>
                    </a:p>
                  </a:txBody>
                  <a:tcPr marL="108000" marR="108000" marT="108000" marB="108000">
                    <a:lnL w="0" cmpd="sng">
                      <a:solidFill>
                        <a:schemeClr val="lt1"/>
                      </a:solidFill>
                    </a:lnL>
                    <a:lnR w="0" cmpd="sng">
                      <a:solidFill>
                        <a:schemeClr val="lt1"/>
                      </a:solidFill>
                    </a:lnR>
                    <a:lnT w="19050" cmpd="sng">
                      <a:solidFill>
                        <a:srgbClr val="BFBFBF"/>
                      </a:solidFill>
                    </a:lnT>
                    <a:lnB w="28575" cap="flat" cmpd="sng" algn="ctr">
                      <a:solidFill>
                        <a:schemeClr val="accent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04040"/>
                        </a:solidFill>
                        <a:latin typeface="Arial" panose="020B0604020202020204" pitchFamily="34" charset="0"/>
                      </a:endParaRPr>
                    </a:p>
                  </a:txBody>
                  <a:tcPr marL="108000" marR="108000" marT="108000" marB="108000">
                    <a:lnL w="0" cmpd="sng">
                      <a:solidFill>
                        <a:schemeClr val="lt1"/>
                      </a:solidFill>
                    </a:lnL>
                    <a:lnR w="0" cmpd="sng">
                      <a:solidFill>
                        <a:schemeClr val="lt1"/>
                      </a:solidFill>
                    </a:lnR>
                    <a:lnT w="19050" cmpd="sng">
                      <a:solidFill>
                        <a:srgbClr val="BFBFBF"/>
                      </a:solidFill>
                    </a:lnT>
                    <a:lnB w="28575" cap="flat" cmpd="sng" algn="ctr">
                      <a:solidFill>
                        <a:schemeClr val="accent1"/>
                      </a:solidFill>
                      <a:prstDash val="solid"/>
                      <a:round/>
                      <a:headEnd type="none" w="med" len="med"/>
                      <a:tailEnd type="none" w="med" len="med"/>
                    </a:lnB>
                    <a:solidFill>
                      <a:srgbClr val="FFFFFF"/>
                    </a:solidFill>
                  </a:tcPr>
                </a:tc>
                <a:extLst>
                  <a:ext uri="{0D108BD9-81ED-4DB2-BD59-A6C34878D82A}">
                    <a16:rowId xmlns:a16="http://schemas.microsoft.com/office/drawing/2014/main" val="2192647851"/>
                  </a:ext>
                </a:extLst>
              </a:tr>
            </a:tbl>
          </a:graphicData>
        </a:graphic>
      </p:graphicFrame>
      <p:sp>
        <p:nvSpPr>
          <p:cNvPr id="4" name="TextBox 3">
            <a:extLst>
              <a:ext uri="{FF2B5EF4-FFF2-40B4-BE49-F238E27FC236}">
                <a16:creationId xmlns:a16="http://schemas.microsoft.com/office/drawing/2014/main" id="{BDA0130D-FA50-7B0B-444F-8DB8DF23824E}"/>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5"/>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3DE106CC-E4E1-4CCB-93C6-042E97269385}"/>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7" action="ppaction://hlinksldjump"/>
                <a:extLst>
                  <a:ext uri="{FF2B5EF4-FFF2-40B4-BE49-F238E27FC236}">
                    <a16:creationId xmlns:a16="http://schemas.microsoft.com/office/drawing/2014/main" id="{3DE106CC-E4E1-4CCB-93C6-042E97269385}"/>
                  </a:ext>
                </a:extLst>
              </p:cNvPr>
              <p:cNvPicPr>
                <a:picLocks noGrp="1" noRot="1" noChangeAspect="1" noMove="1" noResize="1" noEditPoints="1" noAdjustHandles="1" noChangeArrowheads="1" noChangeShapeType="1"/>
              </p:cNvPicPr>
              <p:nvPr/>
            </p:nvPicPr>
            <p:blipFill>
              <a:blip r:embed="rId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3BCDE4ED-C4F6-4453-80BC-6C350927990C}"/>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0" name="Slide Zoom 9">
                <a:hlinkClick r:id="rId10" action="ppaction://hlinksldjump"/>
                <a:extLst>
                  <a:ext uri="{FF2B5EF4-FFF2-40B4-BE49-F238E27FC236}">
                    <a16:creationId xmlns:a16="http://schemas.microsoft.com/office/drawing/2014/main" id="{3BCDE4ED-C4F6-4453-80BC-6C350927990C}"/>
                  </a:ext>
                </a:extLst>
              </p:cNvPr>
              <p:cNvPicPr>
                <a:picLocks noGrp="1" noRot="1" noChangeAspect="1" noMove="1" noResize="1" noEditPoints="1" noAdjustHandles="1" noChangeArrowheads="1" noChangeShapeType="1"/>
              </p:cNvPicPr>
              <p:nvPr/>
            </p:nvPicPr>
            <p:blipFill>
              <a:blip r:embed="rId1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1" name="TextBox 10">
            <a:extLst>
              <a:ext uri="{FF2B5EF4-FFF2-40B4-BE49-F238E27FC236}">
                <a16:creationId xmlns:a16="http://schemas.microsoft.com/office/drawing/2014/main" id="{4EF09CD3-C331-443F-95DB-409BBBE95439}"/>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2" name="TextBox 11">
            <a:extLst>
              <a:ext uri="{FF2B5EF4-FFF2-40B4-BE49-F238E27FC236}">
                <a16:creationId xmlns:a16="http://schemas.microsoft.com/office/drawing/2014/main" id="{84B93135-0610-464E-95B8-8232EE387A5A}"/>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4219612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EXAMPLES BOARD"/>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Involve service providers (EXAMPLE)</a:t>
            </a:r>
            <a:endParaRPr lang="en-GB" sz="2000" b="1" dirty="0">
              <a:solidFill>
                <a:schemeClr val="bg1"/>
              </a:solidFill>
            </a:endParaRPr>
          </a:p>
        </p:txBody>
      </p:sp>
      <p:sp>
        <p:nvSpPr>
          <p:cNvPr id="5" name="Oval 4">
            <a:hlinkClick r:id="rId4" tooltip="View web guidance for this activity"/>
            <a:extLst>
              <a:ext uri="{FF2B5EF4-FFF2-40B4-BE49-F238E27FC236}">
                <a16:creationId xmlns:a16="http://schemas.microsoft.com/office/drawing/2014/main" id="{7AB36603-033C-4C12-9E7A-EEF8080A1479}"/>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graphicFrame>
        <p:nvGraphicFramePr>
          <p:cNvPr id="8" name="Table 5">
            <a:extLst>
              <a:ext uri="{FF2B5EF4-FFF2-40B4-BE49-F238E27FC236}">
                <a16:creationId xmlns:a16="http://schemas.microsoft.com/office/drawing/2014/main" id="{035DF09C-033C-4A86-B6D7-CE4DC59B06F1}"/>
              </a:ext>
            </a:extLst>
          </p:cNvPr>
          <p:cNvGraphicFramePr>
            <a:graphicFrameLocks noGrp="1"/>
          </p:cNvGraphicFramePr>
          <p:nvPr>
            <p:extLst>
              <p:ext uri="{D42A27DB-BD31-4B8C-83A1-F6EECF244321}">
                <p14:modId xmlns:p14="http://schemas.microsoft.com/office/powerpoint/2010/main" val="1391605029"/>
              </p:ext>
            </p:extLst>
          </p:nvPr>
        </p:nvGraphicFramePr>
        <p:xfrm>
          <a:off x="985303" y="737948"/>
          <a:ext cx="10724956" cy="4799682"/>
        </p:xfrm>
        <a:graphic>
          <a:graphicData uri="http://schemas.openxmlformats.org/drawingml/2006/table">
            <a:tbl>
              <a:tblPr firstRow="1" bandRow="1">
                <a:tableStyleId>{93296810-A885-4BE3-A3E7-6D5BEEA58F35}</a:tableStyleId>
              </a:tblPr>
              <a:tblGrid>
                <a:gridCol w="3166007">
                  <a:extLst>
                    <a:ext uri="{9D8B030D-6E8A-4147-A177-3AD203B41FA5}">
                      <a16:colId xmlns:a16="http://schemas.microsoft.com/office/drawing/2014/main" val="1942617551"/>
                    </a:ext>
                  </a:extLst>
                </a:gridCol>
                <a:gridCol w="4178442">
                  <a:extLst>
                    <a:ext uri="{9D8B030D-6E8A-4147-A177-3AD203B41FA5}">
                      <a16:colId xmlns:a16="http://schemas.microsoft.com/office/drawing/2014/main" val="3567314774"/>
                    </a:ext>
                  </a:extLst>
                </a:gridCol>
                <a:gridCol w="3380507">
                  <a:extLst>
                    <a:ext uri="{9D8B030D-6E8A-4147-A177-3AD203B41FA5}">
                      <a16:colId xmlns:a16="http://schemas.microsoft.com/office/drawing/2014/main" val="1702544016"/>
                    </a:ext>
                  </a:extLst>
                </a:gridCol>
              </a:tblGrid>
              <a:tr h="540000">
                <a:tc>
                  <a:txBody>
                    <a:bodyPr/>
                    <a:lstStyle/>
                    <a:p>
                      <a:r>
                        <a:rPr lang="en-US" sz="1200" b="1" dirty="0">
                          <a:solidFill>
                            <a:srgbClr val="404040"/>
                          </a:solidFill>
                          <a:latin typeface="Arial" panose="020B0604020202020204" pitchFamily="34" charset="0"/>
                        </a:rPr>
                        <a:t>Team, stakeholder</a:t>
                      </a:r>
                      <a:r>
                        <a:rPr lang="en-US" sz="1200" b="1" baseline="0" dirty="0">
                          <a:solidFill>
                            <a:srgbClr val="404040"/>
                          </a:solidFill>
                          <a:latin typeface="Arial" panose="020B0604020202020204" pitchFamily="34" charset="0"/>
                        </a:rPr>
                        <a:t> type etc</a:t>
                      </a:r>
                      <a:endParaRPr lang="en-GB" sz="1200" b="1" dirty="0">
                        <a:solidFill>
                          <a:srgbClr val="404040"/>
                        </a:solidFill>
                        <a:latin typeface="Arial" panose="020B0604020202020204" pitchFamily="34" charset="0"/>
                      </a:endParaRPr>
                    </a:p>
                  </a:txBody>
                  <a:tcPr marL="108000" marR="108000" marT="0" marB="0" anchor="ctr">
                    <a:lnL w="12700" cmpd="sng">
                      <a:solidFill>
                        <a:schemeClr val="lt1"/>
                      </a:solidFill>
                    </a:lnL>
                    <a:lnR w="12700" cmpd="sng">
                      <a:solidFill>
                        <a:schemeClr val="lt1"/>
                      </a:solid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04040"/>
                          </a:solidFill>
                          <a:latin typeface="Arial" panose="020B0604020202020204" pitchFamily="34" charset="0"/>
                        </a:rPr>
                        <a:t>Engagement type (e.g. meetings, emails,</a:t>
                      </a:r>
                      <a:r>
                        <a:rPr lang="en-GB" sz="1200" b="1" baseline="0" dirty="0">
                          <a:solidFill>
                            <a:srgbClr val="404040"/>
                          </a:solidFill>
                          <a:latin typeface="Arial" panose="020B0604020202020204" pitchFamily="34" charset="0"/>
                        </a:rPr>
                        <a:t> newsletters, surveys etc)</a:t>
                      </a:r>
                      <a:endParaRPr lang="en-GB" sz="1200" b="1" dirty="0">
                        <a:solidFill>
                          <a:srgbClr val="404040"/>
                        </a:solidFill>
                        <a:latin typeface="Arial" panose="020B0604020202020204" pitchFamily="34" charset="0"/>
                      </a:endParaRPr>
                    </a:p>
                  </a:txBody>
                  <a:tcPr marL="108000" marR="108000" marT="0" marB="0" anchor="ctr">
                    <a:lnL w="12700" cmpd="sng">
                      <a:solidFill>
                        <a:schemeClr val="lt1"/>
                      </a:solidFill>
                    </a:lnL>
                    <a:lnR w="12700" cmpd="sng">
                      <a:solidFill>
                        <a:schemeClr val="lt1"/>
                      </a:solid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404040"/>
                          </a:solidFill>
                          <a:latin typeface="Arial" panose="020B0604020202020204" pitchFamily="34" charset="0"/>
                        </a:rPr>
                        <a:t>How often?</a:t>
                      </a:r>
                      <a:endParaRPr lang="en-GB" sz="1200" b="1" dirty="0">
                        <a:solidFill>
                          <a:srgbClr val="404040"/>
                        </a:solidFill>
                        <a:latin typeface="Arial" panose="020B0604020202020204" pitchFamily="34" charset="0"/>
                      </a:endParaRPr>
                    </a:p>
                  </a:txBody>
                  <a:tcPr marL="108000" marR="108000" marT="0" marB="0" anchor="ctr">
                    <a:lnL w="12700" cmpd="sng">
                      <a:solidFill>
                        <a:schemeClr val="lt1"/>
                      </a:solidFill>
                    </a:lnL>
                    <a:lnR w="12700" cmpd="sng">
                      <a:solidFill>
                        <a:schemeClr val="lt1"/>
                      </a:solid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extLst>
                  <a:ext uri="{0D108BD9-81ED-4DB2-BD59-A6C34878D82A}">
                    <a16:rowId xmlns:a16="http://schemas.microsoft.com/office/drawing/2014/main" val="458378725"/>
                  </a:ext>
                </a:extLst>
              </a:tr>
              <a:tr h="366046">
                <a:tc>
                  <a:txBody>
                    <a:bodyPr/>
                    <a:lstStyle/>
                    <a:p>
                      <a:r>
                        <a:rPr lang="en-US" sz="1200" dirty="0">
                          <a:solidFill>
                            <a:srgbClr val="404040"/>
                          </a:solidFill>
                          <a:latin typeface="Arial" panose="020B0604020202020204" pitchFamily="34" charset="0"/>
                        </a:rPr>
                        <a:t>Transport consultancy leading the project</a:t>
                      </a:r>
                    </a:p>
                  </a:txBody>
                  <a:tcPr marL="108000" marR="108000" marT="108000" marB="108000">
                    <a:lnL w="12700" cmpd="sng">
                      <a:solidFill>
                        <a:schemeClr val="lt1"/>
                      </a:solidFill>
                    </a:lnL>
                    <a:lnR w="12700" cmpd="sng">
                      <a:solidFill>
                        <a:schemeClr val="lt1"/>
                      </a:solidFill>
                    </a:lnR>
                    <a:lnT w="28575" cap="flat" cmpd="sng" algn="ctr">
                      <a:solidFill>
                        <a:schemeClr val="accent1"/>
                      </a:solidFill>
                      <a:prstDash val="solid"/>
                      <a:round/>
                      <a:headEnd type="none" w="med" len="med"/>
                      <a:tailEnd type="none" w="med" len="med"/>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Internal meetings, on-going communication</a:t>
                      </a:r>
                    </a:p>
                  </a:txBody>
                  <a:tcPr marL="108000" marR="108000" marT="108000" marB="108000">
                    <a:lnL w="12700" cmpd="sng">
                      <a:solidFill>
                        <a:schemeClr val="lt1"/>
                      </a:solidFill>
                    </a:lnL>
                    <a:lnR w="12700" cmpd="sng">
                      <a:solidFill>
                        <a:schemeClr val="lt1"/>
                      </a:solidFill>
                    </a:lnR>
                    <a:lnT w="28575" cap="flat" cmpd="sng" algn="ctr">
                      <a:solidFill>
                        <a:schemeClr val="accent1"/>
                      </a:solidFill>
                      <a:prstDash val="solid"/>
                      <a:round/>
                      <a:headEnd type="none" w="med" len="med"/>
                      <a:tailEnd type="none" w="med" len="med"/>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At least twice a week</a:t>
                      </a:r>
                    </a:p>
                  </a:txBody>
                  <a:tcPr marL="108000" marR="108000" marT="108000" marB="108000">
                    <a:lnL w="12700" cmpd="sng">
                      <a:solidFill>
                        <a:schemeClr val="lt1"/>
                      </a:solidFill>
                    </a:lnL>
                    <a:lnR w="12700" cmpd="sng">
                      <a:solidFill>
                        <a:schemeClr val="lt1"/>
                      </a:solidFill>
                    </a:lnR>
                    <a:lnT w="28575" cap="flat" cmpd="sng" algn="ctr">
                      <a:solidFill>
                        <a:schemeClr val="accent1"/>
                      </a:solidFill>
                      <a:prstDash val="solid"/>
                      <a:round/>
                      <a:headEnd type="none" w="med" len="med"/>
                      <a:tailEnd type="none" w="med" len="med"/>
                    </a:lnT>
                    <a:lnB w="19050" cmpd="sng">
                      <a:solidFill>
                        <a:srgbClr val="BFBFBF"/>
                      </a:solidFill>
                    </a:lnB>
                    <a:solidFill>
                      <a:srgbClr val="FFFFFF"/>
                    </a:solidFill>
                  </a:tcPr>
                </a:tc>
                <a:extLst>
                  <a:ext uri="{0D108BD9-81ED-4DB2-BD59-A6C34878D82A}">
                    <a16:rowId xmlns:a16="http://schemas.microsoft.com/office/drawing/2014/main" val="2507100842"/>
                  </a:ext>
                </a:extLst>
              </a:tr>
              <a:tr h="366046">
                <a:tc>
                  <a:txBody>
                    <a:bodyPr/>
                    <a:lstStyle/>
                    <a:p>
                      <a:r>
                        <a:rPr lang="en-US" sz="1200" dirty="0">
                          <a:solidFill>
                            <a:srgbClr val="404040"/>
                          </a:solidFill>
                          <a:latin typeface="Arial" panose="020B0604020202020204" pitchFamily="34" charset="0"/>
                        </a:rPr>
                        <a:t>DIGNITY</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Online meetings with DIGNITY partners</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Approx. once a month</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2912222699"/>
                  </a:ext>
                </a:extLst>
              </a:tr>
              <a:tr h="366046">
                <a:tc>
                  <a:txBody>
                    <a:bodyPr/>
                    <a:lstStyle/>
                    <a:p>
                      <a:r>
                        <a:rPr lang="en-GB" sz="1200" dirty="0">
                          <a:solidFill>
                            <a:srgbClr val="404040"/>
                          </a:solidFill>
                          <a:latin typeface="Arial" panose="020B0604020202020204" pitchFamily="34" charset="0"/>
                        </a:rPr>
                        <a:t>Company providing the DRT app</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In-person and online meetings</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Weekly</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1219146084"/>
                  </a:ext>
                </a:extLst>
              </a:tr>
              <a:tr h="366046">
                <a:tc>
                  <a:txBody>
                    <a:bodyPr/>
                    <a:lstStyle/>
                    <a:p>
                      <a:r>
                        <a:rPr lang="en-US" sz="1200" dirty="0">
                          <a:solidFill>
                            <a:srgbClr val="404040"/>
                          </a:solidFill>
                          <a:latin typeface="Arial" panose="020B0604020202020204" pitchFamily="34" charset="0"/>
                        </a:rPr>
                        <a:t>Neighborhood association</a:t>
                      </a:r>
                      <a:endParaRPr lang="en-GB" sz="1200" dirty="0">
                        <a:solidFill>
                          <a:srgbClr val="404040"/>
                        </a:solidFill>
                        <a:latin typeface="Arial" panose="020B0604020202020204" pitchFamily="34" charset="0"/>
                      </a:endParaRP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Online meetings and emails first and then WhatsApp (WA) messages</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Meetings (x2) (one month and two weeks before the workshop), WA messages daily during the workshop’s week</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681341122"/>
                  </a:ext>
                </a:extLst>
              </a:tr>
              <a:tr h="577137">
                <a:tc>
                  <a:txBody>
                    <a:bodyPr/>
                    <a:lstStyle/>
                    <a:p>
                      <a:r>
                        <a:rPr lang="en-GB" sz="1200" dirty="0">
                          <a:solidFill>
                            <a:srgbClr val="404040"/>
                          </a:solidFill>
                          <a:latin typeface="Arial" panose="020B0604020202020204" pitchFamily="34" charset="0"/>
                        </a:rPr>
                        <a:t>City Council</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Emails informing of pilot and workshop, follow up phone calls</a:t>
                      </a:r>
                    </a:p>
                    <a:p>
                      <a:endParaRPr lang="en-GB" sz="1200" dirty="0">
                        <a:solidFill>
                          <a:srgbClr val="404040"/>
                        </a:solidFill>
                        <a:latin typeface="Arial" panose="020B0604020202020204" pitchFamily="34" charset="0"/>
                      </a:endParaRP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Twice before workshop, once after workshop</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3257745594"/>
                  </a:ext>
                </a:extLst>
              </a:tr>
              <a:tr h="366046">
                <a:tc>
                  <a:txBody>
                    <a:bodyPr/>
                    <a:lstStyle/>
                    <a:p>
                      <a:r>
                        <a:rPr lang="en-GB" sz="1200" dirty="0">
                          <a:solidFill>
                            <a:srgbClr val="404040"/>
                          </a:solidFill>
                          <a:latin typeface="Arial" panose="020B0604020202020204" pitchFamily="34" charset="0"/>
                        </a:rPr>
                        <a:t>Metropolitan Transport Authority</a:t>
                      </a:r>
                      <a:endParaRPr lang="en-US" sz="1200" dirty="0">
                        <a:solidFill>
                          <a:srgbClr val="404040"/>
                        </a:solidFill>
                        <a:latin typeface="Arial" panose="020B0604020202020204" pitchFamily="34" charset="0"/>
                      </a:endParaRP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Email informing of pilot and workshop</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Once before workshop</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2877236340"/>
                  </a:ext>
                </a:extLst>
              </a:tr>
              <a:tr h="553122">
                <a:tc>
                  <a:txBody>
                    <a:bodyPr/>
                    <a:lstStyle/>
                    <a:p>
                      <a:r>
                        <a:rPr lang="en-GB" sz="1200" dirty="0">
                          <a:solidFill>
                            <a:srgbClr val="404040"/>
                          </a:solidFill>
                          <a:latin typeface="Arial" panose="020B0604020202020204" pitchFamily="34" charset="0"/>
                        </a:rPr>
                        <a:t>Bus operator</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r>
                        <a:rPr lang="en-GB" sz="1200" dirty="0">
                          <a:solidFill>
                            <a:srgbClr val="404040"/>
                          </a:solidFill>
                          <a:latin typeface="Arial" panose="020B0604020202020204" pitchFamily="34" charset="0"/>
                        </a:rPr>
                        <a:t>Email informing of pilot and workshop</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Once before workshop</a:t>
                      </a:r>
                    </a:p>
                  </a:txBody>
                  <a:tcPr marL="108000" marR="108000" marT="108000" marB="108000">
                    <a:lnL w="12700" cmpd="sng">
                      <a:solidFill>
                        <a:schemeClr val="lt1"/>
                      </a:solidFill>
                    </a:lnL>
                    <a:lnR w="12700" cmpd="sng">
                      <a:solidFill>
                        <a:schemeClr val="lt1"/>
                      </a:solidFill>
                    </a:lnR>
                    <a:lnT w="19050" cmpd="sng">
                      <a:solidFill>
                        <a:srgbClr val="BFBFBF"/>
                      </a:solidFill>
                    </a:lnT>
                    <a:lnB w="19050" cmpd="sng">
                      <a:solidFill>
                        <a:srgbClr val="BFBFBF"/>
                      </a:solidFill>
                    </a:lnB>
                    <a:solidFill>
                      <a:srgbClr val="FFFFFF"/>
                    </a:solidFill>
                  </a:tcPr>
                </a:tc>
                <a:extLst>
                  <a:ext uri="{0D108BD9-81ED-4DB2-BD59-A6C34878D82A}">
                    <a16:rowId xmlns:a16="http://schemas.microsoft.com/office/drawing/2014/main" val="1521005890"/>
                  </a:ext>
                </a:extLst>
              </a:tr>
              <a:tr h="366046">
                <a:tc>
                  <a:txBody>
                    <a:bodyPr/>
                    <a:lstStyle/>
                    <a:p>
                      <a:r>
                        <a:rPr lang="en-US" sz="1200" dirty="0">
                          <a:solidFill>
                            <a:srgbClr val="404040"/>
                          </a:solidFill>
                          <a:latin typeface="Arial" panose="020B0604020202020204" pitchFamily="34" charset="0"/>
                        </a:rPr>
                        <a:t>Transport association</a:t>
                      </a:r>
                    </a:p>
                    <a:p>
                      <a:endParaRPr lang="en-GB" sz="1200" dirty="0">
                        <a:solidFill>
                          <a:srgbClr val="404040"/>
                        </a:solidFill>
                        <a:latin typeface="Arial" panose="020B0604020202020204" pitchFamily="34" charset="0"/>
                      </a:endParaRPr>
                    </a:p>
                  </a:txBody>
                  <a:tcPr marL="108000" marR="108000" marT="108000" marB="108000">
                    <a:lnL w="12700" cmpd="sng">
                      <a:solidFill>
                        <a:schemeClr val="lt1"/>
                      </a:solidFill>
                    </a:lnL>
                    <a:lnR w="12700" cmpd="sng">
                      <a:solidFill>
                        <a:schemeClr val="lt1"/>
                      </a:solidFill>
                    </a:lnR>
                    <a:lnT w="19050" cmpd="sng">
                      <a:solidFill>
                        <a:srgbClr val="BFBFBF"/>
                      </a:solidFill>
                    </a:lnT>
                    <a:lnB w="28575" cap="flat" cmpd="sng" algn="ctr">
                      <a:solidFill>
                        <a:schemeClr val="accent1"/>
                      </a:solidFill>
                      <a:prstDash val="solid"/>
                      <a:round/>
                      <a:headEnd type="none" w="med" len="med"/>
                      <a:tailEnd type="none" w="med" len="med"/>
                    </a:lnB>
                    <a:solidFill>
                      <a:srgbClr val="FFFFFF"/>
                    </a:solidFill>
                  </a:tcPr>
                </a:tc>
                <a:tc>
                  <a:txBody>
                    <a:bodyPr/>
                    <a:lstStyle/>
                    <a:p>
                      <a:r>
                        <a:rPr lang="en-GB" sz="1200" dirty="0">
                          <a:solidFill>
                            <a:srgbClr val="404040"/>
                          </a:solidFill>
                          <a:latin typeface="Arial" panose="020B0604020202020204" pitchFamily="34" charset="0"/>
                        </a:rPr>
                        <a:t>Email informing of pilot and workshop</a:t>
                      </a:r>
                    </a:p>
                  </a:txBody>
                  <a:tcPr marL="108000" marR="108000" marT="108000" marB="108000">
                    <a:lnL w="12700" cmpd="sng">
                      <a:solidFill>
                        <a:schemeClr val="lt1"/>
                      </a:solidFill>
                    </a:lnL>
                    <a:lnR w="12700" cmpd="sng">
                      <a:solidFill>
                        <a:schemeClr val="lt1"/>
                      </a:solidFill>
                    </a:lnR>
                    <a:lnT w="19050" cmpd="sng">
                      <a:solidFill>
                        <a:srgbClr val="BFBFBF"/>
                      </a:solidFill>
                    </a:lnT>
                    <a:lnB w="28575" cap="flat" cmpd="sng" algn="ctr">
                      <a:solidFill>
                        <a:schemeClr val="accent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Once before workshop</a:t>
                      </a:r>
                    </a:p>
                  </a:txBody>
                  <a:tcPr marL="108000" marR="108000" marT="108000" marB="108000">
                    <a:lnL w="12700" cmpd="sng">
                      <a:solidFill>
                        <a:schemeClr val="lt1"/>
                      </a:solidFill>
                    </a:lnL>
                    <a:lnR w="12700" cmpd="sng">
                      <a:solidFill>
                        <a:schemeClr val="lt1"/>
                      </a:solidFill>
                    </a:lnR>
                    <a:lnT w="19050" cmpd="sng">
                      <a:solidFill>
                        <a:srgbClr val="BFBFBF"/>
                      </a:solidFill>
                    </a:lnT>
                    <a:lnB w="28575" cap="flat" cmpd="sng" algn="ctr">
                      <a:solidFill>
                        <a:schemeClr val="accent1"/>
                      </a:solidFill>
                      <a:prstDash val="solid"/>
                      <a:round/>
                      <a:headEnd type="none" w="med" len="med"/>
                      <a:tailEnd type="none" w="med" len="med"/>
                    </a:lnB>
                    <a:solidFill>
                      <a:srgbClr val="FFFFFF"/>
                    </a:solidFill>
                  </a:tcPr>
                </a:tc>
                <a:extLst>
                  <a:ext uri="{0D108BD9-81ED-4DB2-BD59-A6C34878D82A}">
                    <a16:rowId xmlns:a16="http://schemas.microsoft.com/office/drawing/2014/main" val="3211116975"/>
                  </a:ext>
                </a:extLst>
              </a:tr>
            </a:tbl>
          </a:graphicData>
        </a:graphic>
      </p:graphicFrame>
      <p:sp>
        <p:nvSpPr>
          <p:cNvPr id="9" name="Title 8">
            <a:extLst>
              <a:ext uri="{FF2B5EF4-FFF2-40B4-BE49-F238E27FC236}">
                <a16:creationId xmlns:a16="http://schemas.microsoft.com/office/drawing/2014/main" id="{EEFDA70B-5AB9-49C0-A068-51016FF0BD1A}"/>
              </a:ext>
            </a:extLst>
          </p:cNvPr>
          <p:cNvSpPr>
            <a:spLocks noGrp="1"/>
          </p:cNvSpPr>
          <p:nvPr>
            <p:ph type="title"/>
          </p:nvPr>
        </p:nvSpPr>
        <p:spPr>
          <a:xfrm>
            <a:off x="546099" y="141834"/>
            <a:ext cx="11603365" cy="358775"/>
          </a:xfrm>
        </p:spPr>
        <p:txBody>
          <a:bodyPr/>
          <a:lstStyle/>
          <a:p>
            <a:r>
              <a:rPr lang="en-GB" dirty="0"/>
              <a:t>Plans for involving transport service providers </a:t>
            </a:r>
            <a:r>
              <a:rPr lang="nl-BE" dirty="0"/>
              <a:t>(adapted from DIGNITY pilot - Barcelona)</a:t>
            </a:r>
            <a:endParaRPr lang="en-GB" dirty="0"/>
          </a:p>
        </p:txBody>
      </p:sp>
      <p:sp>
        <p:nvSpPr>
          <p:cNvPr id="3" name="TextBox 2">
            <a:extLst>
              <a:ext uri="{FF2B5EF4-FFF2-40B4-BE49-F238E27FC236}">
                <a16:creationId xmlns:a16="http://schemas.microsoft.com/office/drawing/2014/main" id="{B92C46F6-B7DB-22EE-9C4D-6991895FFA01}"/>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5"/>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20B0E0C2-5630-4506-BA22-CA88E45DD73B}"/>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 name="Slide Zoom 9">
                <a:hlinkClick r:id="rId7" action="ppaction://hlinksldjump"/>
                <a:extLst>
                  <a:ext uri="{FF2B5EF4-FFF2-40B4-BE49-F238E27FC236}">
                    <a16:creationId xmlns:a16="http://schemas.microsoft.com/office/drawing/2014/main" id="{20B0E0C2-5630-4506-BA22-CA88E45DD73B}"/>
                  </a:ext>
                </a:extLst>
              </p:cNvPr>
              <p:cNvPicPr>
                <a:picLocks noGrp="1" noRot="1" noChangeAspect="1" noMove="1" noResize="1" noEditPoints="1" noAdjustHandles="1" noChangeArrowheads="1" noChangeShapeType="1"/>
              </p:cNvPicPr>
              <p:nvPr/>
            </p:nvPicPr>
            <p:blipFill>
              <a:blip r:embed="rId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EA8490C-5767-4D91-957C-39AED74A4209}"/>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1" name="Slide Zoom 10">
                <a:hlinkClick r:id="rId10" action="ppaction://hlinksldjump"/>
                <a:extLst>
                  <a:ext uri="{FF2B5EF4-FFF2-40B4-BE49-F238E27FC236}">
                    <a16:creationId xmlns:a16="http://schemas.microsoft.com/office/drawing/2014/main" id="{0EA8490C-5767-4D91-957C-39AED74A4209}"/>
                  </a:ext>
                </a:extLst>
              </p:cNvPr>
              <p:cNvPicPr>
                <a:picLocks noGrp="1" noRot="1" noChangeAspect="1" noMove="1" noResize="1" noEditPoints="1" noAdjustHandles="1" noChangeArrowheads="1" noChangeShapeType="1"/>
              </p:cNvPicPr>
              <p:nvPr/>
            </p:nvPicPr>
            <p:blipFill>
              <a:blip r:embed="rId1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3" name="TextBox 12">
            <a:extLst>
              <a:ext uri="{FF2B5EF4-FFF2-40B4-BE49-F238E27FC236}">
                <a16:creationId xmlns:a16="http://schemas.microsoft.com/office/drawing/2014/main" id="{1BDF116D-317C-40F9-B4E9-4E8A233EF251}"/>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4" name="TextBox 13">
            <a:extLst>
              <a:ext uri="{FF2B5EF4-FFF2-40B4-BE49-F238E27FC236}">
                <a16:creationId xmlns:a16="http://schemas.microsoft.com/office/drawing/2014/main" id="{C96200DC-5D4C-4833-8ED4-4921907C407B}"/>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172441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a:extLst>
              <a:ext uri="{28A0092B-C50C-407E-A947-70E740481C1C}">
                <a14:useLocalDpi xmlns:a14="http://schemas.microsoft.com/office/drawing/2010/main" val="0"/>
              </a:ext>
            </a:extLst>
          </a:blip>
          <a:stretch>
            <a:fillRect/>
          </a:stretch>
        </p:blipFill>
        <p:spPr>
          <a:xfrm>
            <a:off x="4373866" y="1013148"/>
            <a:ext cx="3258595" cy="2350211"/>
          </a:xfrm>
          <a:prstGeom prst="rect">
            <a:avLst/>
          </a:prstGeom>
        </p:spPr>
      </p:pic>
      <p:pic>
        <p:nvPicPr>
          <p:cNvPr id="16" name="Picture 15"/>
          <p:cNvPicPr>
            <a:picLocks/>
          </p:cNvPicPr>
          <p:nvPr/>
        </p:nvPicPr>
        <p:blipFill>
          <a:blip r:embed="rId4">
            <a:extLst>
              <a:ext uri="{28A0092B-C50C-407E-A947-70E740481C1C}">
                <a14:useLocalDpi xmlns:a14="http://schemas.microsoft.com/office/drawing/2010/main" val="0"/>
              </a:ext>
            </a:extLst>
          </a:blip>
          <a:stretch>
            <a:fillRect/>
          </a:stretch>
        </p:blipFill>
        <p:spPr>
          <a:xfrm>
            <a:off x="961077" y="971422"/>
            <a:ext cx="3081795" cy="2081965"/>
          </a:xfrm>
          <a:prstGeom prst="rect">
            <a:avLst/>
          </a:prstGeom>
        </p:spPr>
      </p:pic>
      <p:pic>
        <p:nvPicPr>
          <p:cNvPr id="13" name="Picture 12"/>
          <p:cNvPicPr>
            <a:picLocks/>
          </p:cNvPicPr>
          <p:nvPr/>
        </p:nvPicPr>
        <p:blipFill>
          <a:blip r:embed="rId5">
            <a:extLst>
              <a:ext uri="{28A0092B-C50C-407E-A947-70E740481C1C}">
                <a14:useLocalDpi xmlns:a14="http://schemas.microsoft.com/office/drawing/2010/main" val="0"/>
              </a:ext>
            </a:extLst>
          </a:blip>
          <a:stretch>
            <a:fillRect/>
          </a:stretch>
        </p:blipFill>
        <p:spPr>
          <a:xfrm>
            <a:off x="6024875" y="3700959"/>
            <a:ext cx="4620258" cy="3005814"/>
          </a:xfrm>
          <a:prstGeom prst="rect">
            <a:avLst/>
          </a:prstGeom>
        </p:spPr>
      </p:pic>
      <p:sp>
        <p:nvSpPr>
          <p:cNvPr id="7" name="Rettangolo 5">
            <a:extLst>
              <a:ext uri="{FF2B5EF4-FFF2-40B4-BE49-F238E27FC236}">
                <a16:creationId xmlns:a16="http://schemas.microsoft.com/office/drawing/2014/main" id="{86944E6B-D078-42BD-9C24-18123A2F957C}"/>
              </a:ext>
            </a:extLst>
          </p:cNvPr>
          <p:cNvSpPr/>
          <p:nvPr/>
        </p:nvSpPr>
        <p:spPr>
          <a:xfrm>
            <a:off x="8611547" y="1090409"/>
            <a:ext cx="2619375" cy="914848"/>
          </a:xfrm>
          <a:prstGeom prst="rect">
            <a:avLst/>
          </a:prstGeom>
          <a:solidFill>
            <a:srgbClr val="2F5596"/>
          </a:solidFill>
          <a:ln w="6350"/>
        </p:spPr>
        <p:style>
          <a:lnRef idx="2">
            <a:schemeClr val="accent1">
              <a:shade val="50000"/>
            </a:schemeClr>
          </a:lnRef>
          <a:fillRef idx="1">
            <a:schemeClr val="accent1"/>
          </a:fillRef>
          <a:effectRef idx="0">
            <a:schemeClr val="accent1"/>
          </a:effectRef>
          <a:fontRef idx="minor">
            <a:schemeClr val="lt1"/>
          </a:fontRef>
        </p:style>
        <p:txBody>
          <a:bodyPr lIns="45720" tIns="72000" rIns="45720" bIns="72000" rtlCol="0" anchor="ctr">
            <a:spAutoFit/>
          </a:bodyPr>
          <a:lstStyle/>
          <a:p>
            <a:pPr algn="just"/>
            <a:r>
              <a:rPr lang="en-US" sz="1000" dirty="0"/>
              <a:t>Improve the hub connection by setting bus stops close to parking areas, also including parking for bikes in a way to incentivize the use of public transport as a main back of the system</a:t>
            </a:r>
            <a:endParaRPr lang="en-AU" sz="1000" dirty="0"/>
          </a:p>
        </p:txBody>
      </p:sp>
      <p:pic>
        <p:nvPicPr>
          <p:cNvPr id="14" name="Picture 13"/>
          <p:cNvPicPr>
            <a:picLocks/>
          </p:cNvPicPr>
          <p:nvPr/>
        </p:nvPicPr>
        <p:blipFill>
          <a:blip r:embed="rId6">
            <a:extLst>
              <a:ext uri="{28A0092B-C50C-407E-A947-70E740481C1C}">
                <a14:useLocalDpi xmlns:a14="http://schemas.microsoft.com/office/drawing/2010/main" val="0"/>
              </a:ext>
            </a:extLst>
          </a:blip>
          <a:stretch>
            <a:fillRect/>
          </a:stretch>
        </p:blipFill>
        <p:spPr>
          <a:xfrm rot="16200000">
            <a:off x="8716791" y="1915037"/>
            <a:ext cx="1214439" cy="1424927"/>
          </a:xfrm>
          <a:prstGeom prst="rect">
            <a:avLst/>
          </a:prstGeom>
        </p:spPr>
      </p:pic>
      <p:pic>
        <p:nvPicPr>
          <p:cNvPr id="12" name="Picture 11"/>
          <p:cNvPicPr>
            <a:picLocks/>
          </p:cNvPicPr>
          <p:nvPr/>
        </p:nvPicPr>
        <p:blipFill>
          <a:blip r:embed="rId7">
            <a:extLst>
              <a:ext uri="{28A0092B-C50C-407E-A947-70E740481C1C}">
                <a14:useLocalDpi xmlns:a14="http://schemas.microsoft.com/office/drawing/2010/main" val="0"/>
              </a:ext>
            </a:extLst>
          </a:blip>
          <a:stretch>
            <a:fillRect/>
          </a:stretch>
        </p:blipFill>
        <p:spPr>
          <a:xfrm>
            <a:off x="1896192" y="3514781"/>
            <a:ext cx="3848389" cy="3023114"/>
          </a:xfrm>
          <a:prstGeom prst="rect">
            <a:avLst/>
          </a:prstGeom>
        </p:spPr>
      </p:pic>
      <p:sp>
        <p:nvSpPr>
          <p:cNvPr id="10" name="TextBox 9">
            <a:hlinkClick r:id="rId8" action="ppaction://hlinksldjump" tooltip="Return to EXAMPLES BOARD"/>
            <a:extLst>
              <a:ext uri="{FF2B5EF4-FFF2-40B4-BE49-F238E27FC236}">
                <a16:creationId xmlns:a16="http://schemas.microsoft.com/office/drawing/2014/main" id="{E739E16C-D5BE-4D4F-BD1F-9971830CA6DF}"/>
              </a:ext>
            </a:extLst>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Stimulate ideas (EXAMPLE)</a:t>
            </a:r>
            <a:endParaRPr lang="en-GB" sz="2000" b="1" dirty="0">
              <a:solidFill>
                <a:schemeClr val="bg1"/>
              </a:solidFill>
            </a:endParaRPr>
          </a:p>
        </p:txBody>
      </p:sp>
      <p:sp>
        <p:nvSpPr>
          <p:cNvPr id="17" name="Oval 16">
            <a:hlinkClick r:id="rId9" tooltip="View web guidance for this activity"/>
            <a:extLst>
              <a:ext uri="{FF2B5EF4-FFF2-40B4-BE49-F238E27FC236}">
                <a16:creationId xmlns:a16="http://schemas.microsoft.com/office/drawing/2014/main" id="{168F2C1D-3F91-432D-B6BF-0ACB71E99273}"/>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ADDB21F9-414F-4421-BC7D-1002B86208F6}"/>
              </a:ext>
            </a:extLst>
          </p:cNvPr>
          <p:cNvSpPr>
            <a:spLocks noGrp="1"/>
          </p:cNvSpPr>
          <p:nvPr>
            <p:ph type="title"/>
          </p:nvPr>
        </p:nvSpPr>
        <p:spPr/>
        <p:txBody>
          <a:bodyPr/>
          <a:lstStyle/>
          <a:p>
            <a:r>
              <a:rPr lang="en-GB" dirty="0"/>
              <a:t>Infrastructure improvement ideas (adapted from DIGNITY pilot - Ancona)</a:t>
            </a:r>
          </a:p>
        </p:txBody>
      </p:sp>
      <p:sp>
        <p:nvSpPr>
          <p:cNvPr id="2" name="TextBox 1">
            <a:extLst>
              <a:ext uri="{FF2B5EF4-FFF2-40B4-BE49-F238E27FC236}">
                <a16:creationId xmlns:a16="http://schemas.microsoft.com/office/drawing/2014/main" id="{21ED577A-86AE-F030-344E-291DA3012530}"/>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10"/>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8BE30852-64E5-45BD-ACEB-40378DEB6E93}"/>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1"/>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8" name="Slide Zoom 17">
                <a:hlinkClick r:id="rId12" action="ppaction://hlinksldjump"/>
                <a:extLst>
                  <a:ext uri="{FF2B5EF4-FFF2-40B4-BE49-F238E27FC236}">
                    <a16:creationId xmlns:a16="http://schemas.microsoft.com/office/drawing/2014/main" id="{8BE30852-64E5-45BD-ACEB-40378DEB6E93}"/>
                  </a:ext>
                </a:extLst>
              </p:cNvPr>
              <p:cNvPicPr>
                <a:picLocks noGrp="1" noRot="1" noChangeAspect="1" noMove="1" noResize="1" noEditPoints="1" noAdjustHandles="1" noChangeArrowheads="1" noChangeShapeType="1"/>
              </p:cNvPicPr>
              <p:nvPr/>
            </p:nvPicPr>
            <p:blipFill>
              <a:blip r:embed="rId13"/>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8B2138E3-FD8F-4CEE-84F9-69E289CF1327}"/>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4"/>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20" name="Slide Zoom 19">
                <a:hlinkClick r:id="rId15" action="ppaction://hlinksldjump"/>
                <a:extLst>
                  <a:ext uri="{FF2B5EF4-FFF2-40B4-BE49-F238E27FC236}">
                    <a16:creationId xmlns:a16="http://schemas.microsoft.com/office/drawing/2014/main" id="{8B2138E3-FD8F-4CEE-84F9-69E289CF1327}"/>
                  </a:ext>
                </a:extLst>
              </p:cNvPr>
              <p:cNvPicPr>
                <a:picLocks noGrp="1" noRot="1" noChangeAspect="1" noMove="1" noResize="1" noEditPoints="1" noAdjustHandles="1" noChangeArrowheads="1" noChangeShapeType="1"/>
              </p:cNvPicPr>
              <p:nvPr/>
            </p:nvPicPr>
            <p:blipFill>
              <a:blip r:embed="rId16"/>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21" name="TextBox 20">
            <a:extLst>
              <a:ext uri="{FF2B5EF4-FFF2-40B4-BE49-F238E27FC236}">
                <a16:creationId xmlns:a16="http://schemas.microsoft.com/office/drawing/2014/main" id="{1890F2E3-C70B-469C-8A9F-215E1A84DD7C}"/>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22" name="TextBox 21">
            <a:extLst>
              <a:ext uri="{FF2B5EF4-FFF2-40B4-BE49-F238E27FC236}">
                <a16:creationId xmlns:a16="http://schemas.microsoft.com/office/drawing/2014/main" id="{86043576-1455-4830-A569-E252C15DFA1C}"/>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848419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53570" y="837917"/>
            <a:ext cx="10284860" cy="5797202"/>
            <a:chOff x="14764413" y="-21537881"/>
            <a:chExt cx="8227888" cy="4637762"/>
          </a:xfrm>
        </p:grpSpPr>
        <p:pic>
          <p:nvPicPr>
            <p:cNvPr id="2" name="Picture 1"/>
            <p:cNvPicPr>
              <a:picLocks noChangeAspect="1"/>
            </p:cNvPicPr>
            <p:nvPr/>
          </p:nvPicPr>
          <p:blipFill>
            <a:blip r:embed="rId3"/>
            <a:stretch>
              <a:fillRect/>
            </a:stretch>
          </p:blipFill>
          <p:spPr>
            <a:xfrm>
              <a:off x="14764413" y="-19046695"/>
              <a:ext cx="2429458" cy="2146576"/>
            </a:xfrm>
            <a:prstGeom prst="rect">
              <a:avLst/>
            </a:prstGeom>
          </p:spPr>
        </p:pic>
        <p:pic>
          <p:nvPicPr>
            <p:cNvPr id="3" name="Picture 2"/>
            <p:cNvPicPr>
              <a:picLocks noChangeAspect="1"/>
            </p:cNvPicPr>
            <p:nvPr/>
          </p:nvPicPr>
          <p:blipFill>
            <a:blip r:embed="rId4"/>
            <a:stretch>
              <a:fillRect/>
            </a:stretch>
          </p:blipFill>
          <p:spPr>
            <a:xfrm>
              <a:off x="17384614" y="-18907469"/>
              <a:ext cx="3002877" cy="1699986"/>
            </a:xfrm>
            <a:prstGeom prst="rect">
              <a:avLst/>
            </a:prstGeom>
          </p:spPr>
        </p:pic>
        <p:pic>
          <p:nvPicPr>
            <p:cNvPr id="4" name="Picture 3"/>
            <p:cNvPicPr>
              <a:picLocks noChangeAspect="1"/>
            </p:cNvPicPr>
            <p:nvPr/>
          </p:nvPicPr>
          <p:blipFill>
            <a:blip r:embed="rId5"/>
            <a:stretch>
              <a:fillRect/>
            </a:stretch>
          </p:blipFill>
          <p:spPr>
            <a:xfrm>
              <a:off x="19977496" y="-21495536"/>
              <a:ext cx="2866509" cy="1930199"/>
            </a:xfrm>
            <a:prstGeom prst="rect">
              <a:avLst/>
            </a:prstGeom>
          </p:spPr>
        </p:pic>
        <p:pic>
          <p:nvPicPr>
            <p:cNvPr id="5" name="Picture 4"/>
            <p:cNvPicPr>
              <a:picLocks noChangeAspect="1"/>
            </p:cNvPicPr>
            <p:nvPr/>
          </p:nvPicPr>
          <p:blipFill>
            <a:blip r:embed="rId6"/>
            <a:stretch>
              <a:fillRect/>
            </a:stretch>
          </p:blipFill>
          <p:spPr>
            <a:xfrm>
              <a:off x="14777612" y="-21537881"/>
              <a:ext cx="2879966" cy="2170050"/>
            </a:xfrm>
            <a:prstGeom prst="rect">
              <a:avLst/>
            </a:prstGeom>
          </p:spPr>
        </p:pic>
        <p:pic>
          <p:nvPicPr>
            <p:cNvPr id="6" name="Picture 5"/>
            <p:cNvPicPr>
              <a:picLocks noChangeAspect="1"/>
            </p:cNvPicPr>
            <p:nvPr/>
          </p:nvPicPr>
          <p:blipFill>
            <a:blip r:embed="rId7"/>
            <a:stretch>
              <a:fillRect/>
            </a:stretch>
          </p:blipFill>
          <p:spPr>
            <a:xfrm>
              <a:off x="20578234" y="-18911535"/>
              <a:ext cx="2414067" cy="1717458"/>
            </a:xfrm>
            <a:prstGeom prst="rect">
              <a:avLst/>
            </a:prstGeom>
          </p:spPr>
        </p:pic>
        <p:pic>
          <p:nvPicPr>
            <p:cNvPr id="7" name="Picture 6"/>
            <p:cNvPicPr>
              <a:picLocks noChangeAspect="1"/>
            </p:cNvPicPr>
            <p:nvPr/>
          </p:nvPicPr>
          <p:blipFill>
            <a:blip r:embed="rId8"/>
            <a:stretch>
              <a:fillRect/>
            </a:stretch>
          </p:blipFill>
          <p:spPr>
            <a:xfrm>
              <a:off x="17220827" y="-20554195"/>
              <a:ext cx="2642661" cy="673261"/>
            </a:xfrm>
            <a:prstGeom prst="rect">
              <a:avLst/>
            </a:prstGeom>
          </p:spPr>
        </p:pic>
      </p:grpSp>
      <p:sp>
        <p:nvSpPr>
          <p:cNvPr id="11" name="TextBox 10">
            <a:hlinkClick r:id="rId9" action="ppaction://hlinksldjump" tooltip="Return to EXAMPLES BOARD"/>
            <a:extLst>
              <a:ext uri="{FF2B5EF4-FFF2-40B4-BE49-F238E27FC236}">
                <a16:creationId xmlns:a16="http://schemas.microsoft.com/office/drawing/2014/main" id="{DAC3CA80-21B0-411B-8163-17FCEDD39AEF}"/>
              </a:ext>
            </a:extLst>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Stimulate ideas (EXAMPLE)</a:t>
            </a:r>
            <a:endParaRPr lang="en-GB" sz="2000" b="1" dirty="0">
              <a:solidFill>
                <a:schemeClr val="bg1"/>
              </a:solidFill>
            </a:endParaRPr>
          </a:p>
        </p:txBody>
      </p:sp>
      <p:sp>
        <p:nvSpPr>
          <p:cNvPr id="12" name="Oval 11">
            <a:hlinkClick r:id="rId10" tooltip="View web guidance for this activity"/>
            <a:extLst>
              <a:ext uri="{FF2B5EF4-FFF2-40B4-BE49-F238E27FC236}">
                <a16:creationId xmlns:a16="http://schemas.microsoft.com/office/drawing/2014/main" id="{20423168-8334-4CB2-8901-2BB1353BD224}"/>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15" name="Title 14">
            <a:extLst>
              <a:ext uri="{FF2B5EF4-FFF2-40B4-BE49-F238E27FC236}">
                <a16:creationId xmlns:a16="http://schemas.microsoft.com/office/drawing/2014/main" id="{C512B5F2-F15F-463A-A708-1889A474BEC3}"/>
              </a:ext>
            </a:extLst>
          </p:cNvPr>
          <p:cNvSpPr>
            <a:spLocks noGrp="1"/>
          </p:cNvSpPr>
          <p:nvPr>
            <p:ph type="title"/>
          </p:nvPr>
        </p:nvSpPr>
        <p:spPr/>
        <p:txBody>
          <a:bodyPr/>
          <a:lstStyle/>
          <a:p>
            <a:r>
              <a:rPr lang="en-GB" dirty="0"/>
              <a:t>Ideas for improving app/website </a:t>
            </a:r>
            <a:r>
              <a:rPr lang="nl-BE" dirty="0"/>
              <a:t>(adapted from DIGNITY pilot - Ancona)</a:t>
            </a:r>
            <a:endParaRPr lang="en-GB" dirty="0"/>
          </a:p>
        </p:txBody>
      </p:sp>
      <p:sp>
        <p:nvSpPr>
          <p:cNvPr id="8" name="TextBox 7">
            <a:extLst>
              <a:ext uri="{FF2B5EF4-FFF2-40B4-BE49-F238E27FC236}">
                <a16:creationId xmlns:a16="http://schemas.microsoft.com/office/drawing/2014/main" id="{12B0F895-E0E0-077E-73BA-33E74F56DDE5}"/>
              </a:ext>
            </a:extLst>
          </p:cNvPr>
          <p:cNvSpPr txBox="1"/>
          <p:nvPr/>
        </p:nvSpPr>
        <p:spPr>
          <a:xfrm>
            <a:off x="660890" y="6550223"/>
            <a:ext cx="11333231" cy="307777"/>
          </a:xfrm>
          <a:prstGeom prst="rect">
            <a:avLst/>
          </a:prstGeom>
          <a:noFill/>
        </p:spPr>
        <p:txBody>
          <a:bodyPr wrap="none" rtlCol="0">
            <a:spAutoFit/>
          </a:bodyPr>
          <a:lstStyle/>
          <a:p>
            <a:pPr algn="ctr"/>
            <a:r>
              <a:rPr lang="en-GB" sz="1400" dirty="0"/>
              <a:t>Find out more about the DIGNITY pilot projects at </a:t>
            </a:r>
            <a:r>
              <a:rPr lang="en-GB" sz="1400" dirty="0">
                <a:hlinkClick r:id="rId11"/>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D05D89EE-E0C0-434A-AD53-3CD326BBC837}"/>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2"/>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6" name="Slide Zoom 15">
                <a:hlinkClick r:id="rId13" action="ppaction://hlinksldjump"/>
                <a:extLst>
                  <a:ext uri="{FF2B5EF4-FFF2-40B4-BE49-F238E27FC236}">
                    <a16:creationId xmlns:a16="http://schemas.microsoft.com/office/drawing/2014/main" id="{D05D89EE-E0C0-434A-AD53-3CD326BBC837}"/>
                  </a:ext>
                </a:extLst>
              </p:cNvPr>
              <p:cNvPicPr>
                <a:picLocks noGrp="1" noRot="1" noChangeAspect="1" noMove="1" noResize="1" noEditPoints="1" noAdjustHandles="1" noChangeArrowheads="1" noChangeShapeType="1"/>
              </p:cNvPicPr>
              <p:nvPr/>
            </p:nvPicPr>
            <p:blipFill>
              <a:blip r:embed="rId14"/>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000AC961-5F79-4D5D-9DCC-267039558204}"/>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5"/>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7" name="Slide Zoom 16">
                <a:hlinkClick r:id="rId16" action="ppaction://hlinksldjump"/>
                <a:extLst>
                  <a:ext uri="{FF2B5EF4-FFF2-40B4-BE49-F238E27FC236}">
                    <a16:creationId xmlns:a16="http://schemas.microsoft.com/office/drawing/2014/main" id="{000AC961-5F79-4D5D-9DCC-267039558204}"/>
                  </a:ext>
                </a:extLst>
              </p:cNvPr>
              <p:cNvPicPr>
                <a:picLocks noGrp="1" noRot="1" noChangeAspect="1" noMove="1" noResize="1" noEditPoints="1" noAdjustHandles="1" noChangeArrowheads="1" noChangeShapeType="1"/>
              </p:cNvPicPr>
              <p:nvPr/>
            </p:nvPicPr>
            <p:blipFill>
              <a:blip r:embed="rId17"/>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8" name="TextBox 17">
            <a:extLst>
              <a:ext uri="{FF2B5EF4-FFF2-40B4-BE49-F238E27FC236}">
                <a16:creationId xmlns:a16="http://schemas.microsoft.com/office/drawing/2014/main" id="{2F3E639E-CB26-4C6D-B178-D9E876A6EF2E}"/>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9" name="TextBox 18">
            <a:extLst>
              <a:ext uri="{FF2B5EF4-FFF2-40B4-BE49-F238E27FC236}">
                <a16:creationId xmlns:a16="http://schemas.microsoft.com/office/drawing/2014/main" id="{610E426A-BE66-45C4-92D9-B5569A8EC35D}"/>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4071089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1F3931B-6A79-4F89-BF5A-BBF7446EA484}"/>
              </a:ext>
            </a:extLst>
          </p:cNvPr>
          <p:cNvSpPr txBox="1"/>
          <p:nvPr/>
        </p:nvSpPr>
        <p:spPr>
          <a:xfrm>
            <a:off x="861314" y="1533492"/>
            <a:ext cx="7078137" cy="4714907"/>
          </a:xfrm>
          <a:prstGeom prst="rect">
            <a:avLst/>
          </a:prstGeom>
          <a:solidFill>
            <a:schemeClr val="bg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ea typeface="+mn-ea"/>
                <a:cs typeface="+mn-cs"/>
              </a:rPr>
              <a:t>Connections between the public transport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ea typeface="+mn-ea"/>
                <a:cs typeface="+mn-cs"/>
              </a:rPr>
              <a:t>Possible delays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ea typeface="+mn-ea"/>
                <a:cs typeface="+mn-cs"/>
              </a:rPr>
              <a:t>Possible detours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ea typeface="+mn-ea"/>
                <a:cs typeface="+mn-cs"/>
              </a:rPr>
              <a:t>Real-time information was perceived as important for elderly people who don’t have a smartphone or don’t know how to use it or can’t use it because of their disability.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ea typeface="+mn-ea"/>
                <a:cs typeface="+mn-cs"/>
              </a:rPr>
              <a:t>This real-time information is currently mainly provided at the</a:t>
            </a:r>
            <a:r>
              <a:rPr kumimoji="0" lang="en-GB" sz="1800" b="0" i="0" u="none" strike="noStrike" kern="1200" cap="none" spc="0" normalizeH="0" baseline="0" noProof="0" dirty="0">
                <a:ln>
                  <a:noFill/>
                </a:ln>
                <a:solidFill>
                  <a:srgbClr val="FF0000"/>
                </a:solidFill>
                <a:effectLst/>
                <a:uLnTx/>
                <a:uFillTx/>
                <a:ea typeface="+mn-ea"/>
                <a:cs typeface="+mn-cs"/>
              </a:rPr>
              <a:t> </a:t>
            </a:r>
            <a:r>
              <a:rPr kumimoji="0" lang="en-GB" sz="1800" b="0" i="0" u="none" strike="noStrike" kern="1200" cap="none" spc="0" normalizeH="0" baseline="0" noProof="0" dirty="0">
                <a:ln>
                  <a:noFill/>
                </a:ln>
                <a:solidFill>
                  <a:prstClr val="black"/>
                </a:solidFill>
                <a:effectLst/>
                <a:uLnTx/>
                <a:uFillTx/>
                <a:ea typeface="+mn-ea"/>
                <a:cs typeface="+mn-cs"/>
              </a:rPr>
              <a:t>stations, but not at the stops further away or at main (tourist) points.</a:t>
            </a:r>
          </a:p>
        </p:txBody>
      </p:sp>
      <p:pic>
        <p:nvPicPr>
          <p:cNvPr id="8" name="Afbeelding 7">
            <a:extLst>
              <a:ext uri="{FF2B5EF4-FFF2-40B4-BE49-F238E27FC236}">
                <a16:creationId xmlns:a16="http://schemas.microsoft.com/office/drawing/2014/main" id="{756D0FE2-097F-47D7-9993-09D7D133A4D6}"/>
              </a:ext>
            </a:extLst>
          </p:cNvPr>
          <p:cNvPicPr>
            <a:picLocks noChangeAspect="1"/>
          </p:cNvPicPr>
          <p:nvPr/>
        </p:nvPicPr>
        <p:blipFill>
          <a:blip r:embed="rId3"/>
          <a:stretch>
            <a:fillRect/>
          </a:stretch>
        </p:blipFill>
        <p:spPr>
          <a:xfrm>
            <a:off x="8457390" y="790530"/>
            <a:ext cx="3234860" cy="3554280"/>
          </a:xfrm>
          <a:prstGeom prst="rect">
            <a:avLst/>
          </a:prstGeom>
        </p:spPr>
      </p:pic>
      <p:graphicFrame>
        <p:nvGraphicFramePr>
          <p:cNvPr id="9" name="Tabel 9">
            <a:extLst>
              <a:ext uri="{FF2B5EF4-FFF2-40B4-BE49-F238E27FC236}">
                <a16:creationId xmlns:a16="http://schemas.microsoft.com/office/drawing/2014/main" id="{111B7E40-60C5-493F-87B5-9F263EF366F8}"/>
              </a:ext>
            </a:extLst>
          </p:cNvPr>
          <p:cNvGraphicFramePr>
            <a:graphicFrameLocks noGrp="1"/>
          </p:cNvGraphicFramePr>
          <p:nvPr>
            <p:extLst>
              <p:ext uri="{D42A27DB-BD31-4B8C-83A1-F6EECF244321}">
                <p14:modId xmlns:p14="http://schemas.microsoft.com/office/powerpoint/2010/main" val="3298295223"/>
              </p:ext>
            </p:extLst>
          </p:nvPr>
        </p:nvGraphicFramePr>
        <p:xfrm>
          <a:off x="861314" y="1135638"/>
          <a:ext cx="6834061" cy="914400"/>
        </p:xfrm>
        <a:graphic>
          <a:graphicData uri="http://schemas.openxmlformats.org/drawingml/2006/table">
            <a:tbl>
              <a:tblPr firstRow="1" bandRow="1">
                <a:tableStyleId>{5C22544A-7EE6-4342-B048-85BDC9FD1C3A}</a:tableStyleId>
              </a:tblPr>
              <a:tblGrid>
                <a:gridCol w="6834061">
                  <a:extLst>
                    <a:ext uri="{9D8B030D-6E8A-4147-A177-3AD203B41FA5}">
                      <a16:colId xmlns:a16="http://schemas.microsoft.com/office/drawing/2014/main" val="172662891"/>
                    </a:ext>
                  </a:extLst>
                </a:gridCol>
              </a:tblGrid>
              <a:tr h="253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lumMod val="75000"/>
                              <a:lumOff val="25000"/>
                            </a:schemeClr>
                          </a:solidFill>
                          <a:latin typeface="Lato" panose="020F0502020204030203" pitchFamily="34" charset="0"/>
                        </a:rPr>
                        <a:t>Additions to real-time information of the public transport at the bus, tram and train stops</a:t>
                      </a:r>
                    </a:p>
                    <a:p>
                      <a:endParaRPr lang="nl-BE" dirty="0">
                        <a:solidFill>
                          <a:schemeClr val="tx1">
                            <a:lumMod val="75000"/>
                            <a:lumOff val="2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226060"/>
                  </a:ext>
                </a:extLst>
              </a:tr>
            </a:tbl>
          </a:graphicData>
        </a:graphic>
      </p:graphicFrame>
      <p:pic>
        <p:nvPicPr>
          <p:cNvPr id="13" name="Afbeelding 12">
            <a:extLst>
              <a:ext uri="{FF2B5EF4-FFF2-40B4-BE49-F238E27FC236}">
                <a16:creationId xmlns:a16="http://schemas.microsoft.com/office/drawing/2014/main" id="{B7791297-3CEF-4A49-AB5C-C62F6D7FA869}"/>
              </a:ext>
            </a:extLst>
          </p:cNvPr>
          <p:cNvPicPr>
            <a:picLocks noChangeAspect="1"/>
          </p:cNvPicPr>
          <p:nvPr/>
        </p:nvPicPr>
        <p:blipFill>
          <a:blip r:embed="rId4"/>
          <a:stretch>
            <a:fillRect/>
          </a:stretch>
        </p:blipFill>
        <p:spPr>
          <a:xfrm>
            <a:off x="8517248" y="3429000"/>
            <a:ext cx="3181482" cy="2973347"/>
          </a:xfrm>
          <a:prstGeom prst="rect">
            <a:avLst/>
          </a:prstGeom>
        </p:spPr>
      </p:pic>
      <p:pic>
        <p:nvPicPr>
          <p:cNvPr id="1026" name="Picture 2" descr="Detour - What to do when your training takes a detour">
            <a:extLst>
              <a:ext uri="{FF2B5EF4-FFF2-40B4-BE49-F238E27FC236}">
                <a16:creationId xmlns:a16="http://schemas.microsoft.com/office/drawing/2014/main" id="{AEC8695F-55F4-4CC3-AB36-72493BE6D0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413" y="3003008"/>
            <a:ext cx="1144587" cy="6469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rId6" action="ppaction://hlinksldjump" tooltip="Return to EXAMPLES BOARD"/>
            <a:extLst>
              <a:ext uri="{FF2B5EF4-FFF2-40B4-BE49-F238E27FC236}">
                <a16:creationId xmlns:a16="http://schemas.microsoft.com/office/drawing/2014/main" id="{2719D839-D418-4FF6-A907-FA6BB57B4DDE}"/>
              </a:ext>
            </a:extLst>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Develop &amp; refine ideas (EXAMPLE)</a:t>
            </a:r>
            <a:endParaRPr lang="en-GB" sz="2000" b="1" dirty="0">
              <a:solidFill>
                <a:schemeClr val="bg1"/>
              </a:solidFill>
            </a:endParaRPr>
          </a:p>
        </p:txBody>
      </p:sp>
      <p:sp>
        <p:nvSpPr>
          <p:cNvPr id="14" name="Oval 13">
            <a:hlinkClick r:id="rId7" tooltip="View web guidance for this activity"/>
            <a:extLst>
              <a:ext uri="{FF2B5EF4-FFF2-40B4-BE49-F238E27FC236}">
                <a16:creationId xmlns:a16="http://schemas.microsoft.com/office/drawing/2014/main" id="{B81399DB-5FC3-49C2-84DD-83BF36FEDD8A}"/>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7" name="Title 6">
            <a:extLst>
              <a:ext uri="{FF2B5EF4-FFF2-40B4-BE49-F238E27FC236}">
                <a16:creationId xmlns:a16="http://schemas.microsoft.com/office/drawing/2014/main" id="{B53921DE-43F3-4722-9A4C-197B2D4B2B94}"/>
              </a:ext>
            </a:extLst>
          </p:cNvPr>
          <p:cNvSpPr>
            <a:spLocks noGrp="1"/>
          </p:cNvSpPr>
          <p:nvPr>
            <p:ph type="title"/>
          </p:nvPr>
        </p:nvSpPr>
        <p:spPr/>
        <p:txBody>
          <a:bodyPr/>
          <a:lstStyle/>
          <a:p>
            <a:r>
              <a:rPr lang="en-GB" dirty="0"/>
              <a:t>Improving real-time information at the bus stop </a:t>
            </a:r>
            <a:r>
              <a:rPr lang="nl-BE" dirty="0"/>
              <a:t>(adapted from DIGNITY pilot - Flanders)</a:t>
            </a:r>
            <a:endParaRPr lang="en-GB" dirty="0"/>
          </a:p>
        </p:txBody>
      </p:sp>
      <p:sp>
        <p:nvSpPr>
          <p:cNvPr id="2" name="TextBox 1">
            <a:extLst>
              <a:ext uri="{FF2B5EF4-FFF2-40B4-BE49-F238E27FC236}">
                <a16:creationId xmlns:a16="http://schemas.microsoft.com/office/drawing/2014/main" id="{254C773D-A3CD-41E6-755A-D12E665FCB94}"/>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8"/>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54345399-D506-4B20-BC66-D925BDE94DC2}"/>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9"/>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5" name="Slide Zoom 14">
                <a:hlinkClick r:id="rId10" action="ppaction://hlinksldjump"/>
                <a:extLst>
                  <a:ext uri="{FF2B5EF4-FFF2-40B4-BE49-F238E27FC236}">
                    <a16:creationId xmlns:a16="http://schemas.microsoft.com/office/drawing/2014/main" id="{54345399-D506-4B20-BC66-D925BDE94DC2}"/>
                  </a:ext>
                </a:extLst>
              </p:cNvPr>
              <p:cNvPicPr>
                <a:picLocks noGrp="1" noRot="1" noChangeAspect="1" noMove="1" noResize="1" noEditPoints="1" noAdjustHandles="1" noChangeArrowheads="1" noChangeShapeType="1"/>
              </p:cNvPicPr>
              <p:nvPr/>
            </p:nvPicPr>
            <p:blipFill>
              <a:blip r:embed="rId11"/>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D0324CA4-EC3A-4FD2-AA93-D0F2248EF25C}"/>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2"/>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7" name="Slide Zoom 16">
                <a:hlinkClick r:id="rId13" action="ppaction://hlinksldjump"/>
                <a:extLst>
                  <a:ext uri="{FF2B5EF4-FFF2-40B4-BE49-F238E27FC236}">
                    <a16:creationId xmlns:a16="http://schemas.microsoft.com/office/drawing/2014/main" id="{D0324CA4-EC3A-4FD2-AA93-D0F2248EF25C}"/>
                  </a:ext>
                </a:extLst>
              </p:cNvPr>
              <p:cNvPicPr>
                <a:picLocks noGrp="1" noRot="1" noChangeAspect="1" noMove="1" noResize="1" noEditPoints="1" noAdjustHandles="1" noChangeArrowheads="1" noChangeShapeType="1"/>
              </p:cNvPicPr>
              <p:nvPr/>
            </p:nvPicPr>
            <p:blipFill>
              <a:blip r:embed="rId14"/>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8" name="TextBox 17">
            <a:extLst>
              <a:ext uri="{FF2B5EF4-FFF2-40B4-BE49-F238E27FC236}">
                <a16:creationId xmlns:a16="http://schemas.microsoft.com/office/drawing/2014/main" id="{06E154B6-3907-40ED-8F3A-7D7528BF8883}"/>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9" name="TextBox 18">
            <a:extLst>
              <a:ext uri="{FF2B5EF4-FFF2-40B4-BE49-F238E27FC236}">
                <a16:creationId xmlns:a16="http://schemas.microsoft.com/office/drawing/2014/main" id="{7EF64EF0-59CB-4997-A8E5-E67CADDB14F5}"/>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940071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hlinkClick r:id="rId4" action="ppaction://hlinksldjump" tooltip="Return to EXAMPLES BOARD"/>
            <a:extLst>
              <a:ext uri="{FF2B5EF4-FFF2-40B4-BE49-F238E27FC236}">
                <a16:creationId xmlns:a16="http://schemas.microsoft.com/office/drawing/2014/main" id="{2719D839-D418-4FF6-A907-FA6BB57B4DDE}"/>
              </a:ext>
            </a:extLst>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Develop &amp; refine ideas (EXAMPLE)</a:t>
            </a:r>
            <a:endParaRPr lang="en-GB" sz="2000" b="1" dirty="0">
              <a:solidFill>
                <a:schemeClr val="bg1"/>
              </a:solidFill>
            </a:endParaRPr>
          </a:p>
        </p:txBody>
      </p:sp>
      <p:sp>
        <p:nvSpPr>
          <p:cNvPr id="14" name="Oval 13">
            <a:hlinkClick r:id="rId5" tooltip="View web guidance for this activity"/>
            <a:extLst>
              <a:ext uri="{FF2B5EF4-FFF2-40B4-BE49-F238E27FC236}">
                <a16:creationId xmlns:a16="http://schemas.microsoft.com/office/drawing/2014/main" id="{B81399DB-5FC3-49C2-84DD-83BF36FEDD8A}"/>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7" name="Title 6">
            <a:extLst>
              <a:ext uri="{FF2B5EF4-FFF2-40B4-BE49-F238E27FC236}">
                <a16:creationId xmlns:a16="http://schemas.microsoft.com/office/drawing/2014/main" id="{B53921DE-43F3-4722-9A4C-197B2D4B2B94}"/>
              </a:ext>
            </a:extLst>
          </p:cNvPr>
          <p:cNvSpPr>
            <a:spLocks noGrp="1"/>
          </p:cNvSpPr>
          <p:nvPr>
            <p:ph type="title"/>
          </p:nvPr>
        </p:nvSpPr>
        <p:spPr/>
        <p:txBody>
          <a:bodyPr/>
          <a:lstStyle/>
          <a:p>
            <a:r>
              <a:rPr lang="en-GB" dirty="0"/>
              <a:t>Improving wheelchair ramps </a:t>
            </a:r>
            <a:r>
              <a:rPr lang="nl-BE" dirty="0"/>
              <a:t>(adapted from DIGNITY pilot - Flanders)</a:t>
            </a:r>
            <a:endParaRPr lang="en-GB" dirty="0"/>
          </a:p>
        </p:txBody>
      </p:sp>
      <p:sp>
        <p:nvSpPr>
          <p:cNvPr id="15" name="Tekstvak 5">
            <a:extLst>
              <a:ext uri="{FF2B5EF4-FFF2-40B4-BE49-F238E27FC236}">
                <a16:creationId xmlns:a16="http://schemas.microsoft.com/office/drawing/2014/main" id="{F6D7C0C7-C639-4694-AFDE-81E63C7652D0}"/>
              </a:ext>
            </a:extLst>
          </p:cNvPr>
          <p:cNvSpPr txBox="1"/>
          <p:nvPr/>
        </p:nvSpPr>
        <p:spPr>
          <a:xfrm>
            <a:off x="1107284" y="953256"/>
            <a:ext cx="6654800" cy="922945"/>
          </a:xfrm>
          <a:prstGeom prst="rect">
            <a:avLst/>
          </a:prstGeom>
          <a:noFill/>
        </p:spPr>
        <p:txBody>
          <a:bodyPr wrap="square" rtlCol="0">
            <a:spAutoFit/>
          </a:bodyPr>
          <a:lstStyle/>
          <a:p>
            <a:r>
              <a:rPr lang="en-GB" dirty="0"/>
              <a:t>Provision of wheelchair ramps should be included in tenders so that people with a wheelchair or disability can travel independently</a:t>
            </a:r>
          </a:p>
        </p:txBody>
      </p:sp>
      <p:graphicFrame>
        <p:nvGraphicFramePr>
          <p:cNvPr id="2" name="Object 1">
            <a:extLst>
              <a:ext uri="{FF2B5EF4-FFF2-40B4-BE49-F238E27FC236}">
                <a16:creationId xmlns:a16="http://schemas.microsoft.com/office/drawing/2014/main" id="{646932C6-D396-4403-84A5-214E98EABC14}"/>
              </a:ext>
            </a:extLst>
          </p:cNvPr>
          <p:cNvGraphicFramePr>
            <a:graphicFrameLocks noChangeAspect="1"/>
          </p:cNvGraphicFramePr>
          <p:nvPr>
            <p:extLst>
              <p:ext uri="{D42A27DB-BD31-4B8C-83A1-F6EECF244321}">
                <p14:modId xmlns:p14="http://schemas.microsoft.com/office/powerpoint/2010/main" val="1036336487"/>
              </p:ext>
            </p:extLst>
          </p:nvPr>
        </p:nvGraphicFramePr>
        <p:xfrm>
          <a:off x="1157194" y="2095314"/>
          <a:ext cx="3102772" cy="2294149"/>
        </p:xfrm>
        <a:graphic>
          <a:graphicData uri="http://schemas.openxmlformats.org/presentationml/2006/ole">
            <mc:AlternateContent xmlns:mc="http://schemas.openxmlformats.org/markup-compatibility/2006">
              <mc:Choice xmlns:v="urn:schemas-microsoft-com:vml" Requires="v">
                <p:oleObj spid="_x0000_s3086" name="Image" r:id="rId6" imgW="10704600" imgH="7898400" progId="Photoshop.Image.13">
                  <p:embed/>
                </p:oleObj>
              </mc:Choice>
              <mc:Fallback>
                <p:oleObj name="Image" r:id="rId6" imgW="10704600" imgH="7898400" progId="Photoshop.Image.13">
                  <p:embed/>
                  <p:pic>
                    <p:nvPicPr>
                      <p:cNvPr id="0" name=""/>
                      <p:cNvPicPr/>
                      <p:nvPr/>
                    </p:nvPicPr>
                    <p:blipFill>
                      <a:blip r:embed="rId7"/>
                      <a:stretch>
                        <a:fillRect/>
                      </a:stretch>
                    </p:blipFill>
                    <p:spPr>
                      <a:xfrm>
                        <a:off x="1157194" y="2095314"/>
                        <a:ext cx="3102772" cy="229414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95E149E-7E52-4D8B-9522-B6003A490ADE}"/>
              </a:ext>
            </a:extLst>
          </p:cNvPr>
          <p:cNvGraphicFramePr>
            <a:graphicFrameLocks noChangeAspect="1"/>
          </p:cNvGraphicFramePr>
          <p:nvPr>
            <p:extLst>
              <p:ext uri="{D42A27DB-BD31-4B8C-83A1-F6EECF244321}">
                <p14:modId xmlns:p14="http://schemas.microsoft.com/office/powerpoint/2010/main" val="1014712345"/>
              </p:ext>
            </p:extLst>
          </p:nvPr>
        </p:nvGraphicFramePr>
        <p:xfrm>
          <a:off x="4464268" y="2095314"/>
          <a:ext cx="3420258" cy="2289177"/>
        </p:xfrm>
        <a:graphic>
          <a:graphicData uri="http://schemas.openxmlformats.org/presentationml/2006/ole">
            <mc:AlternateContent xmlns:mc="http://schemas.openxmlformats.org/markup-compatibility/2006">
              <mc:Choice xmlns:v="urn:schemas-microsoft-com:vml" Requires="v">
                <p:oleObj spid="_x0000_s3087" name="Image" r:id="rId8" imgW="9447480" imgH="6323760" progId="Photoshop.Image.13">
                  <p:embed/>
                </p:oleObj>
              </mc:Choice>
              <mc:Fallback>
                <p:oleObj name="Image" r:id="rId8" imgW="9447480" imgH="6323760" progId="Photoshop.Image.13">
                  <p:embed/>
                  <p:pic>
                    <p:nvPicPr>
                      <p:cNvPr id="0" name=""/>
                      <p:cNvPicPr/>
                      <p:nvPr/>
                    </p:nvPicPr>
                    <p:blipFill>
                      <a:blip r:embed="rId9"/>
                      <a:stretch>
                        <a:fillRect/>
                      </a:stretch>
                    </p:blipFill>
                    <p:spPr>
                      <a:xfrm>
                        <a:off x="4464268" y="2095314"/>
                        <a:ext cx="3420258" cy="228917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DA287C3-71E6-4584-B493-14918B4BE568}"/>
              </a:ext>
            </a:extLst>
          </p:cNvPr>
          <p:cNvGraphicFramePr>
            <a:graphicFrameLocks noChangeAspect="1"/>
          </p:cNvGraphicFramePr>
          <p:nvPr>
            <p:extLst>
              <p:ext uri="{D42A27DB-BD31-4B8C-83A1-F6EECF244321}">
                <p14:modId xmlns:p14="http://schemas.microsoft.com/office/powerpoint/2010/main" val="3522504600"/>
              </p:ext>
            </p:extLst>
          </p:nvPr>
        </p:nvGraphicFramePr>
        <p:xfrm>
          <a:off x="8650925" y="3892417"/>
          <a:ext cx="3055776" cy="2037184"/>
        </p:xfrm>
        <a:graphic>
          <a:graphicData uri="http://schemas.openxmlformats.org/presentationml/2006/ole">
            <mc:AlternateContent xmlns:mc="http://schemas.openxmlformats.org/markup-compatibility/2006">
              <mc:Choice xmlns:v="urn:schemas-microsoft-com:vml" Requires="v">
                <p:oleObj spid="_x0000_s3088" name="Image" r:id="rId10" imgW="12418920" imgH="8266320" progId="Photoshop.Image.13">
                  <p:embed/>
                </p:oleObj>
              </mc:Choice>
              <mc:Fallback>
                <p:oleObj name="Image" r:id="rId10" imgW="12418920" imgH="8266320" progId="Photoshop.Image.13">
                  <p:embed/>
                  <p:pic>
                    <p:nvPicPr>
                      <p:cNvPr id="0" name=""/>
                      <p:cNvPicPr/>
                      <p:nvPr/>
                    </p:nvPicPr>
                    <p:blipFill>
                      <a:blip r:embed="rId11"/>
                      <a:stretch>
                        <a:fillRect/>
                      </a:stretch>
                    </p:blipFill>
                    <p:spPr>
                      <a:xfrm>
                        <a:off x="8650925" y="3892417"/>
                        <a:ext cx="3055776" cy="2037184"/>
                      </a:xfrm>
                      <a:prstGeom prst="rect">
                        <a:avLst/>
                      </a:prstGeom>
                    </p:spPr>
                  </p:pic>
                </p:oleObj>
              </mc:Fallback>
            </mc:AlternateContent>
          </a:graphicData>
        </a:graphic>
      </p:graphicFrame>
      <p:sp>
        <p:nvSpPr>
          <p:cNvPr id="20" name="Tekstvak 2">
            <a:extLst>
              <a:ext uri="{FF2B5EF4-FFF2-40B4-BE49-F238E27FC236}">
                <a16:creationId xmlns:a16="http://schemas.microsoft.com/office/drawing/2014/main" id="{F108D915-FA03-4C1E-B8E5-28E1822EF973}"/>
              </a:ext>
            </a:extLst>
          </p:cNvPr>
          <p:cNvSpPr txBox="1"/>
          <p:nvPr/>
        </p:nvSpPr>
        <p:spPr>
          <a:xfrm>
            <a:off x="8764391" y="5919863"/>
            <a:ext cx="3055776" cy="307777"/>
          </a:xfrm>
          <a:prstGeom prst="rect">
            <a:avLst/>
          </a:prstGeom>
          <a:noFill/>
        </p:spPr>
        <p:txBody>
          <a:bodyPr wrap="square" rtlCol="0">
            <a:spAutoFit/>
          </a:bodyPr>
          <a:lstStyle/>
          <a:p>
            <a:r>
              <a:rPr lang="en-GB" sz="1400" dirty="0"/>
              <a:t>Challenge: height of the platforms</a:t>
            </a:r>
          </a:p>
        </p:txBody>
      </p:sp>
      <p:graphicFrame>
        <p:nvGraphicFramePr>
          <p:cNvPr id="4" name="Object 3">
            <a:extLst>
              <a:ext uri="{FF2B5EF4-FFF2-40B4-BE49-F238E27FC236}">
                <a16:creationId xmlns:a16="http://schemas.microsoft.com/office/drawing/2014/main" id="{FC71AB61-A65B-481F-9B51-C8DAAFE6429C}"/>
              </a:ext>
            </a:extLst>
          </p:cNvPr>
          <p:cNvGraphicFramePr>
            <a:graphicFrameLocks noChangeAspect="1"/>
          </p:cNvGraphicFramePr>
          <p:nvPr>
            <p:extLst>
              <p:ext uri="{D42A27DB-BD31-4B8C-83A1-F6EECF244321}">
                <p14:modId xmlns:p14="http://schemas.microsoft.com/office/powerpoint/2010/main" val="3694291722"/>
              </p:ext>
            </p:extLst>
          </p:nvPr>
        </p:nvGraphicFramePr>
        <p:xfrm>
          <a:off x="8647690" y="1325702"/>
          <a:ext cx="3059011" cy="2295199"/>
        </p:xfrm>
        <a:graphic>
          <a:graphicData uri="http://schemas.openxmlformats.org/presentationml/2006/ole">
            <mc:AlternateContent xmlns:mc="http://schemas.openxmlformats.org/markup-compatibility/2006">
              <mc:Choice xmlns:v="urn:schemas-microsoft-com:vml" Requires="v">
                <p:oleObj spid="_x0000_s3089" name="Image" r:id="rId12" imgW="10260000" imgH="7695000" progId="Photoshop.Image.13">
                  <p:embed/>
                </p:oleObj>
              </mc:Choice>
              <mc:Fallback>
                <p:oleObj name="Image" r:id="rId12" imgW="10260000" imgH="7695000" progId="Photoshop.Image.13">
                  <p:embed/>
                  <p:pic>
                    <p:nvPicPr>
                      <p:cNvPr id="0" name=""/>
                      <p:cNvPicPr/>
                      <p:nvPr/>
                    </p:nvPicPr>
                    <p:blipFill>
                      <a:blip r:embed="rId13"/>
                      <a:stretch>
                        <a:fillRect/>
                      </a:stretch>
                    </p:blipFill>
                    <p:spPr>
                      <a:xfrm>
                        <a:off x="8647690" y="1325702"/>
                        <a:ext cx="3059011" cy="2295199"/>
                      </a:xfrm>
                      <a:prstGeom prst="rect">
                        <a:avLst/>
                      </a:prstGeom>
                    </p:spPr>
                  </p:pic>
                </p:oleObj>
              </mc:Fallback>
            </mc:AlternateContent>
          </a:graphicData>
        </a:graphic>
      </p:graphicFrame>
      <p:sp>
        <p:nvSpPr>
          <p:cNvPr id="22" name="Rechthoek 6">
            <a:extLst>
              <a:ext uri="{FF2B5EF4-FFF2-40B4-BE49-F238E27FC236}">
                <a16:creationId xmlns:a16="http://schemas.microsoft.com/office/drawing/2014/main" id="{0D4473B5-2706-49FE-9363-62BA3606AE86}"/>
              </a:ext>
            </a:extLst>
          </p:cNvPr>
          <p:cNvSpPr/>
          <p:nvPr/>
        </p:nvSpPr>
        <p:spPr>
          <a:xfrm>
            <a:off x="8590020" y="1201401"/>
            <a:ext cx="3230147" cy="5079259"/>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TextBox 5">
            <a:extLst>
              <a:ext uri="{FF2B5EF4-FFF2-40B4-BE49-F238E27FC236}">
                <a16:creationId xmlns:a16="http://schemas.microsoft.com/office/drawing/2014/main" id="{CA9B08A8-1208-B51F-CCE6-DD970365EDEC}"/>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14"/>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CB67896F-E04E-4AFC-98D8-8A20767A5533}"/>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7" name="Slide Zoom 16">
                <a:hlinkClick r:id="rId16" action="ppaction://hlinksldjump"/>
                <a:extLst>
                  <a:ext uri="{FF2B5EF4-FFF2-40B4-BE49-F238E27FC236}">
                    <a16:creationId xmlns:a16="http://schemas.microsoft.com/office/drawing/2014/main" id="{CB67896F-E04E-4AFC-98D8-8A20767A5533}"/>
                  </a:ext>
                </a:extLst>
              </p:cNvPr>
              <p:cNvPicPr>
                <a:picLocks noGrp="1" noRot="1" noChangeAspect="1" noMove="1" noResize="1" noEditPoints="1" noAdjustHandles="1" noChangeArrowheads="1" noChangeShapeType="1"/>
              </p:cNvPicPr>
              <p:nvPr/>
            </p:nvPicPr>
            <p:blipFill>
              <a:blip r:embed="rId1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4FE2320A-1E96-4867-99EC-102B06B05F03}"/>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8" name="Slide Zoom 17">
                <a:hlinkClick r:id="rId19" action="ppaction://hlinksldjump"/>
                <a:extLst>
                  <a:ext uri="{FF2B5EF4-FFF2-40B4-BE49-F238E27FC236}">
                    <a16:creationId xmlns:a16="http://schemas.microsoft.com/office/drawing/2014/main" id="{4FE2320A-1E96-4867-99EC-102B06B05F03}"/>
                  </a:ext>
                </a:extLst>
              </p:cNvPr>
              <p:cNvPicPr>
                <a:picLocks noGrp="1" noRot="1" noChangeAspect="1" noMove="1" noResize="1" noEditPoints="1" noAdjustHandles="1" noChangeArrowheads="1" noChangeShapeType="1"/>
              </p:cNvPicPr>
              <p:nvPr/>
            </p:nvPicPr>
            <p:blipFill>
              <a:blip r:embed="rId2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9" name="TextBox 18">
            <a:extLst>
              <a:ext uri="{FF2B5EF4-FFF2-40B4-BE49-F238E27FC236}">
                <a16:creationId xmlns:a16="http://schemas.microsoft.com/office/drawing/2014/main" id="{E67C1D76-E5E5-4356-9A53-BF548335B6BB}"/>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21" name="TextBox 20">
            <a:extLst>
              <a:ext uri="{FF2B5EF4-FFF2-40B4-BE49-F238E27FC236}">
                <a16:creationId xmlns:a16="http://schemas.microsoft.com/office/drawing/2014/main" id="{E9594E80-597B-43A8-BCE5-CC534FAC8DFE}"/>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956511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587F61-9784-4A5A-8505-C3F82312BAD6}"/>
              </a:ext>
            </a:extLst>
          </p:cNvPr>
          <p:cNvSpPr txBox="1"/>
          <p:nvPr/>
        </p:nvSpPr>
        <p:spPr>
          <a:xfrm rot="16200000">
            <a:off x="-3167390" y="3167392"/>
            <a:ext cx="6858001" cy="523220"/>
          </a:xfrm>
          <a:prstGeom prst="rect">
            <a:avLst/>
          </a:prstGeom>
          <a:solidFill>
            <a:schemeClr val="tx2"/>
          </a:solidFill>
        </p:spPr>
        <p:txBody>
          <a:bodyPr wrap="square" rtlCol="0" anchor="ctr">
            <a:noAutofit/>
          </a:bodyPr>
          <a:lstStyle/>
          <a:p>
            <a:pPr algn="ctr"/>
            <a:r>
              <a:rPr lang="en-GB" sz="2200" b="1" dirty="0">
                <a:solidFill>
                  <a:schemeClr val="bg1"/>
                </a:solidFill>
              </a:rPr>
              <a:t>Refine project proposition</a:t>
            </a:r>
          </a:p>
        </p:txBody>
      </p:sp>
      <p:sp>
        <p:nvSpPr>
          <p:cNvPr id="9" name="Oval 8">
            <a:hlinkClick r:id="rId3" tooltip="View web guidance for this activity"/>
            <a:extLst>
              <a:ext uri="{FF2B5EF4-FFF2-40B4-BE49-F238E27FC236}">
                <a16:creationId xmlns:a16="http://schemas.microsoft.com/office/drawing/2014/main" id="{F33673C8-58C8-432E-BCC1-0412AAAF6023}"/>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2" name="Rectangle 1">
            <a:extLst>
              <a:ext uri="{FF2B5EF4-FFF2-40B4-BE49-F238E27FC236}">
                <a16:creationId xmlns:a16="http://schemas.microsoft.com/office/drawing/2014/main" id="{9ADA3D1E-A898-4D43-A49B-DEC380E0A3E0}"/>
              </a:ext>
            </a:extLst>
          </p:cNvPr>
          <p:cNvSpPr/>
          <p:nvPr/>
        </p:nvSpPr>
        <p:spPr>
          <a:xfrm>
            <a:off x="0" y="0"/>
            <a:ext cx="523221" cy="52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9CB16C49-E8C4-442E-B006-666903A83C9E}"/>
                  </a:ext>
                </a:extLst>
              </p:cNvPr>
              <p:cNvGraphicFramePr>
                <a:graphicFrameLocks noChangeAspect="1"/>
              </p:cNvGraphicFramePr>
              <p:nvPr>
                <p:extLst>
                  <p:ext uri="{D42A27DB-BD31-4B8C-83A1-F6EECF244321}">
                    <p14:modId xmlns:p14="http://schemas.microsoft.com/office/powerpoint/2010/main" val="210561708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4"/>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4" name="Slide Zoom 13">
                <a:hlinkClick r:id="rId5" action="ppaction://hlinksldjump"/>
                <a:extLst>
                  <a:ext uri="{FF2B5EF4-FFF2-40B4-BE49-F238E27FC236}">
                    <a16:creationId xmlns:a16="http://schemas.microsoft.com/office/drawing/2014/main" id="{9CB16C49-E8C4-442E-B006-666903A83C9E}"/>
                  </a:ext>
                </a:extLst>
              </p:cNvPr>
              <p:cNvPicPr>
                <a:picLocks noGrp="1" noRot="1" noChangeAspect="1" noMove="1" noResize="1" noEditPoints="1" noAdjustHandles="1" noChangeArrowheads="1" noChangeShapeType="1"/>
              </p:cNvPicPr>
              <p:nvPr/>
            </p:nvPicPr>
            <p:blipFill>
              <a:blip r:embed="rId6"/>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18CAF6D6-D8E8-4FDC-9CF6-0E0FC01A8AEA}"/>
                  </a:ext>
                </a:extLst>
              </p:cNvPr>
              <p:cNvGraphicFramePr>
                <a:graphicFrameLocks noChangeAspect="1"/>
              </p:cNvGraphicFramePr>
              <p:nvPr>
                <p:extLst>
                  <p:ext uri="{D42A27DB-BD31-4B8C-83A1-F6EECF244321}">
                    <p14:modId xmlns:p14="http://schemas.microsoft.com/office/powerpoint/2010/main" val="1796672621"/>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7"/>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5" name="Slide Zoom 14">
                <a:hlinkClick r:id="rId8" action="ppaction://hlinksldjump"/>
                <a:extLst>
                  <a:ext uri="{FF2B5EF4-FFF2-40B4-BE49-F238E27FC236}">
                    <a16:creationId xmlns:a16="http://schemas.microsoft.com/office/drawing/2014/main" id="{18CAF6D6-D8E8-4FDC-9CF6-0E0FC01A8AEA}"/>
                  </a:ext>
                </a:extLst>
              </p:cNvPr>
              <p:cNvPicPr>
                <a:picLocks noGrp="1" noRot="1" noChangeAspect="1" noMove="1" noResize="1" noEditPoints="1" noAdjustHandles="1" noChangeArrowheads="1" noChangeShapeType="1"/>
              </p:cNvPicPr>
              <p:nvPr/>
            </p:nvPicPr>
            <p:blipFill>
              <a:blip r:embed="rId9"/>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6" name="TextBox 15">
            <a:extLst>
              <a:ext uri="{FF2B5EF4-FFF2-40B4-BE49-F238E27FC236}">
                <a16:creationId xmlns:a16="http://schemas.microsoft.com/office/drawing/2014/main" id="{10ACD84D-15CB-445E-9DC7-53822AA58711}"/>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7" name="TextBox 16">
            <a:extLst>
              <a:ext uri="{FF2B5EF4-FFF2-40B4-BE49-F238E27FC236}">
                <a16:creationId xmlns:a16="http://schemas.microsoft.com/office/drawing/2014/main" id="{3924A829-9071-4FBF-9C26-EC9F1E0A8AEF}"/>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
        <p:nvSpPr>
          <p:cNvPr id="11" name="Title 2">
            <a:extLst>
              <a:ext uri="{FF2B5EF4-FFF2-40B4-BE49-F238E27FC236}">
                <a16:creationId xmlns:a16="http://schemas.microsoft.com/office/drawing/2014/main" id="{835052E8-52E8-21E9-F320-A0813E8BD79D}"/>
              </a:ext>
            </a:extLst>
          </p:cNvPr>
          <p:cNvSpPr>
            <a:spLocks noGrp="1"/>
          </p:cNvSpPr>
          <p:nvPr>
            <p:ph type="title"/>
          </p:nvPr>
        </p:nvSpPr>
        <p:spPr>
          <a:xfrm>
            <a:off x="546099" y="141834"/>
            <a:ext cx="11603365" cy="358775"/>
          </a:xfrm>
        </p:spPr>
        <p:txBody>
          <a:bodyPr/>
          <a:lstStyle/>
          <a:p>
            <a:endParaRPr lang="en-GB" dirty="0">
              <a:solidFill>
                <a:srgbClr val="005DAB"/>
              </a:solidFill>
            </a:endParaRPr>
          </a:p>
        </p:txBody>
      </p:sp>
      <p:sp>
        <p:nvSpPr>
          <p:cNvPr id="12" name="Rounded Rectangle 3">
            <a:extLst>
              <a:ext uri="{FF2B5EF4-FFF2-40B4-BE49-F238E27FC236}">
                <a16:creationId xmlns:a16="http://schemas.microsoft.com/office/drawing/2014/main" id="{D729B2A3-42FE-9383-F48F-8B3771D7E166}"/>
              </a:ext>
            </a:extLst>
          </p:cNvPr>
          <p:cNvSpPr/>
          <p:nvPr/>
        </p:nvSpPr>
        <p:spPr>
          <a:xfrm>
            <a:off x="800100" y="648181"/>
            <a:ext cx="11115676" cy="1839931"/>
          </a:xfrm>
          <a:prstGeom prst="roundRect">
            <a:avLst>
              <a:gd name="adj" fmla="val 10345"/>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Project aims, objectives &amp; scope</a:t>
            </a:r>
          </a:p>
          <a:p>
            <a:endParaRPr lang="en-GB" sz="1200" dirty="0">
              <a:solidFill>
                <a:schemeClr val="tx1">
                  <a:lumMod val="75000"/>
                  <a:lumOff val="25000"/>
                </a:schemeClr>
              </a:solidFill>
            </a:endParaRPr>
          </a:p>
          <a:p>
            <a:r>
              <a:rPr lang="en-US" sz="1200" dirty="0">
                <a:solidFill>
                  <a:schemeClr val="tx1">
                    <a:lumMod val="75000"/>
                    <a:lumOff val="25000"/>
                  </a:schemeClr>
                </a:solidFill>
              </a:rPr>
              <a:t>Insert your text here</a:t>
            </a:r>
            <a:endParaRPr lang="en-GB" sz="1200" dirty="0">
              <a:solidFill>
                <a:schemeClr val="tx1">
                  <a:lumMod val="75000"/>
                  <a:lumOff val="25000"/>
                </a:schemeClr>
              </a:solidFill>
            </a:endParaRPr>
          </a:p>
        </p:txBody>
      </p:sp>
      <p:sp>
        <p:nvSpPr>
          <p:cNvPr id="13" name="Rounded Rectangle 5">
            <a:extLst>
              <a:ext uri="{FF2B5EF4-FFF2-40B4-BE49-F238E27FC236}">
                <a16:creationId xmlns:a16="http://schemas.microsoft.com/office/drawing/2014/main" id="{BBCF5EF7-BC29-882A-DE8B-0A446F1DC9C5}"/>
              </a:ext>
            </a:extLst>
          </p:cNvPr>
          <p:cNvSpPr/>
          <p:nvPr/>
        </p:nvSpPr>
        <p:spPr>
          <a:xfrm>
            <a:off x="4592595" y="277792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Project plan, deliverables, timescales</a:t>
            </a:r>
          </a:p>
          <a:p>
            <a:endParaRPr lang="en-GB" sz="1200" b="1" dirty="0">
              <a:solidFill>
                <a:schemeClr val="tx1">
                  <a:lumMod val="75000"/>
                  <a:lumOff val="25000"/>
                </a:schemeClr>
              </a:solidFill>
            </a:endParaRPr>
          </a:p>
          <a:p>
            <a:r>
              <a:rPr lang="en-GB" sz="1200" dirty="0">
                <a:solidFill>
                  <a:schemeClr val="tx1">
                    <a:lumMod val="75000"/>
                    <a:lumOff val="25000"/>
                  </a:schemeClr>
                </a:solidFill>
              </a:rPr>
              <a:t>Insert your text here</a:t>
            </a:r>
            <a:endParaRPr lang="en-GB" sz="1200" b="1" dirty="0">
              <a:solidFill>
                <a:schemeClr val="tx1">
                  <a:lumMod val="75000"/>
                  <a:lumOff val="25000"/>
                </a:schemeClr>
              </a:solidFill>
            </a:endParaRPr>
          </a:p>
          <a:p>
            <a:endParaRPr lang="en-GB" sz="1200" dirty="0">
              <a:solidFill>
                <a:schemeClr val="tx1">
                  <a:lumMod val="75000"/>
                  <a:lumOff val="25000"/>
                </a:schemeClr>
              </a:solidFill>
            </a:endParaRPr>
          </a:p>
        </p:txBody>
      </p:sp>
      <p:sp>
        <p:nvSpPr>
          <p:cNvPr id="18" name="Rounded Rectangle 4">
            <a:extLst>
              <a:ext uri="{FF2B5EF4-FFF2-40B4-BE49-F238E27FC236}">
                <a16:creationId xmlns:a16="http://schemas.microsoft.com/office/drawing/2014/main" id="{339D8410-AB48-232D-2900-B9C9695C8B32}"/>
              </a:ext>
            </a:extLst>
          </p:cNvPr>
          <p:cNvSpPr/>
          <p:nvPr/>
        </p:nvSpPr>
        <p:spPr>
          <a:xfrm>
            <a:off x="800100" y="277792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Project risks &amp; unknowns</a:t>
            </a:r>
          </a:p>
          <a:p>
            <a:endParaRPr lang="en-GB" sz="1200" dirty="0">
              <a:solidFill>
                <a:schemeClr val="tx1">
                  <a:lumMod val="75000"/>
                  <a:lumOff val="25000"/>
                </a:schemeClr>
              </a:solidFill>
            </a:endParaRPr>
          </a:p>
          <a:p>
            <a:r>
              <a:rPr lang="en-GB" sz="1200" dirty="0">
                <a:solidFill>
                  <a:schemeClr val="tx1">
                    <a:lumMod val="75000"/>
                    <a:lumOff val="25000"/>
                  </a:schemeClr>
                </a:solidFill>
              </a:rPr>
              <a:t>Insert your text here</a:t>
            </a:r>
          </a:p>
        </p:txBody>
      </p:sp>
      <p:sp>
        <p:nvSpPr>
          <p:cNvPr id="19" name="Rounded Rectangle 6">
            <a:extLst>
              <a:ext uri="{FF2B5EF4-FFF2-40B4-BE49-F238E27FC236}">
                <a16:creationId xmlns:a16="http://schemas.microsoft.com/office/drawing/2014/main" id="{28E7FFFF-F544-9B75-35F2-5A99D0327C0E}"/>
              </a:ext>
            </a:extLst>
          </p:cNvPr>
          <p:cNvSpPr/>
          <p:nvPr/>
        </p:nvSpPr>
        <p:spPr>
          <a:xfrm>
            <a:off x="8385089" y="277792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Project costs &amp; benefits</a:t>
            </a:r>
          </a:p>
          <a:p>
            <a:endParaRPr lang="en-GB" sz="1200" b="1" dirty="0">
              <a:solidFill>
                <a:schemeClr val="tx1">
                  <a:lumMod val="75000"/>
                  <a:lumOff val="25000"/>
                </a:schemeClr>
              </a:solidFill>
            </a:endParaRPr>
          </a:p>
          <a:p>
            <a:r>
              <a:rPr lang="en-GB" sz="1200" dirty="0">
                <a:solidFill>
                  <a:schemeClr val="tx1">
                    <a:lumMod val="75000"/>
                    <a:lumOff val="25000"/>
                  </a:schemeClr>
                </a:solidFill>
              </a:rPr>
              <a:t>Insert your text here</a:t>
            </a:r>
          </a:p>
        </p:txBody>
      </p:sp>
    </p:spTree>
    <p:extLst>
      <p:ext uri="{BB962C8B-B14F-4D97-AF65-F5344CB8AC3E}">
        <p14:creationId xmlns:p14="http://schemas.microsoft.com/office/powerpoint/2010/main" val="1929998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E4FAC98-4D96-4A04-9C42-E3DB969334D1}"/>
              </a:ext>
            </a:extLst>
          </p:cNvPr>
          <p:cNvGrpSpPr/>
          <p:nvPr/>
        </p:nvGrpSpPr>
        <p:grpSpPr>
          <a:xfrm>
            <a:off x="5000234" y="1612506"/>
            <a:ext cx="6334441" cy="3693319"/>
            <a:chOff x="5535561" y="2883978"/>
            <a:chExt cx="3974115" cy="2317122"/>
          </a:xfrm>
        </p:grpSpPr>
        <p:grpSp>
          <p:nvGrpSpPr>
            <p:cNvPr id="13" name="Group 12">
              <a:extLst>
                <a:ext uri="{FF2B5EF4-FFF2-40B4-BE49-F238E27FC236}">
                  <a16:creationId xmlns:a16="http://schemas.microsoft.com/office/drawing/2014/main" id="{3F34126F-EAA0-4919-B4B0-20E9B6FE1E53}"/>
                </a:ext>
              </a:extLst>
            </p:cNvPr>
            <p:cNvGrpSpPr/>
            <p:nvPr/>
          </p:nvGrpSpPr>
          <p:grpSpPr>
            <a:xfrm>
              <a:off x="5535561" y="2883978"/>
              <a:ext cx="3912523" cy="2317122"/>
              <a:chOff x="5515897" y="2511812"/>
              <a:chExt cx="3912523" cy="2317122"/>
            </a:xfrm>
          </p:grpSpPr>
          <p:pic>
            <p:nvPicPr>
              <p:cNvPr id="10" name="image18.png" descr="Mapa&#10;&#10;Descripción generada automáticamente">
                <a:extLst>
                  <a:ext uri="{FF2B5EF4-FFF2-40B4-BE49-F238E27FC236}">
                    <a16:creationId xmlns:a16="http://schemas.microsoft.com/office/drawing/2014/main" id="{1F089D15-2BC7-4818-8EEC-785DF2D8BDD2}"/>
                  </a:ext>
                </a:extLst>
              </p:cNvPr>
              <p:cNvPicPr/>
              <p:nvPr/>
            </p:nvPicPr>
            <p:blipFill rotWithShape="1">
              <a:blip r:embed="rId3"/>
              <a:srcRect r="55153" b="58366"/>
              <a:stretch/>
            </p:blipFill>
            <p:spPr>
              <a:xfrm>
                <a:off x="5920560" y="2511812"/>
                <a:ext cx="3507860" cy="1834376"/>
              </a:xfrm>
              <a:prstGeom prst="rect">
                <a:avLst/>
              </a:prstGeom>
              <a:ln w="38100">
                <a:noFill/>
                <a:prstDash val="solid"/>
              </a:ln>
            </p:spPr>
          </p:pic>
          <p:sp>
            <p:nvSpPr>
              <p:cNvPr id="11" name="Rectangle 10">
                <a:extLst>
                  <a:ext uri="{FF2B5EF4-FFF2-40B4-BE49-F238E27FC236}">
                    <a16:creationId xmlns:a16="http://schemas.microsoft.com/office/drawing/2014/main" id="{0131F02E-5693-4C82-A0D4-2E78F7696D76}"/>
                  </a:ext>
                </a:extLst>
              </p:cNvPr>
              <p:cNvSpPr/>
              <p:nvPr/>
            </p:nvSpPr>
            <p:spPr>
              <a:xfrm>
                <a:off x="5515897" y="3572339"/>
                <a:ext cx="3839346" cy="1256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9916BC5B-696C-41D3-9123-EDB088F6402C}"/>
                </a:ext>
              </a:extLst>
            </p:cNvPr>
            <p:cNvSpPr/>
            <p:nvPr/>
          </p:nvSpPr>
          <p:spPr>
            <a:xfrm>
              <a:off x="8404457" y="3719373"/>
              <a:ext cx="1105219" cy="1256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3460C2F9-E810-4C0F-8924-48892CC6AF9E}"/>
              </a:ext>
            </a:extLst>
          </p:cNvPr>
          <p:cNvSpPr txBox="1"/>
          <p:nvPr/>
        </p:nvSpPr>
        <p:spPr>
          <a:xfrm>
            <a:off x="1191127" y="1612506"/>
            <a:ext cx="3452572" cy="2584169"/>
          </a:xfrm>
          <a:prstGeom prst="rect">
            <a:avLst/>
          </a:prstGeom>
          <a:noFill/>
        </p:spPr>
        <p:txBody>
          <a:bodyPr wrap="square">
            <a:spAutoFit/>
          </a:bodyPr>
          <a:lstStyle/>
          <a:p>
            <a:r>
              <a:rPr lang="en-GB" b="1" dirty="0"/>
              <a:t>Virtual stops</a:t>
            </a:r>
          </a:p>
          <a:p>
            <a:pPr marL="285750" indent="-285750">
              <a:buFont typeface="Arial" panose="020B0604020202020204" pitchFamily="34" charset="0"/>
              <a:buChar char="•"/>
            </a:pPr>
            <a:r>
              <a:rPr lang="en-GB" dirty="0"/>
              <a:t>Through an app users ask the bus to stop where they want. In effect, they can create stops near their homes.</a:t>
            </a:r>
          </a:p>
          <a:p>
            <a:pPr marL="285750" indent="-285750">
              <a:buFont typeface="Arial" panose="020B0604020202020204" pitchFamily="34" charset="0"/>
              <a:buChar char="•"/>
            </a:pPr>
            <a:r>
              <a:rPr lang="en-GB" dirty="0"/>
              <a:t>These stops are not fixed and can change according to user’s needs. </a:t>
            </a:r>
          </a:p>
        </p:txBody>
      </p:sp>
      <p:sp>
        <p:nvSpPr>
          <p:cNvPr id="16" name="TextBox 15">
            <a:extLst>
              <a:ext uri="{FF2B5EF4-FFF2-40B4-BE49-F238E27FC236}">
                <a16:creationId xmlns:a16="http://schemas.microsoft.com/office/drawing/2014/main" id="{33D9C335-5462-4BEC-A8FE-7451AAE362CC}"/>
              </a:ext>
            </a:extLst>
          </p:cNvPr>
          <p:cNvSpPr txBox="1"/>
          <p:nvPr/>
        </p:nvSpPr>
        <p:spPr>
          <a:xfrm>
            <a:off x="6009811" y="4369049"/>
            <a:ext cx="4315289" cy="523220"/>
          </a:xfrm>
          <a:prstGeom prst="rect">
            <a:avLst/>
          </a:prstGeom>
          <a:noFill/>
        </p:spPr>
        <p:txBody>
          <a:bodyPr wrap="square">
            <a:spAutoFit/>
          </a:bodyPr>
          <a:lstStyle/>
          <a:p>
            <a:r>
              <a:rPr lang="en-GB" sz="1400" i="1" dirty="0"/>
              <a:t>“Having virtual stops would prevent us from climbing up and down big slopes”</a:t>
            </a:r>
          </a:p>
        </p:txBody>
      </p:sp>
      <p:sp>
        <p:nvSpPr>
          <p:cNvPr id="18" name="TextBox 17">
            <a:hlinkClick r:id="rId4" action="ppaction://hlinksldjump" tooltip="Return to EXAMPLES BOARD"/>
            <a:extLst>
              <a:ext uri="{FF2B5EF4-FFF2-40B4-BE49-F238E27FC236}">
                <a16:creationId xmlns:a16="http://schemas.microsoft.com/office/drawing/2014/main" id="{C48FB702-B8B3-4A21-8D69-E2BA196AB673}"/>
              </a:ext>
            </a:extLst>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Develop &amp; refine ideas (EXAMPLE)</a:t>
            </a:r>
            <a:endParaRPr lang="en-GB" sz="2000" b="1" dirty="0">
              <a:solidFill>
                <a:schemeClr val="bg1"/>
              </a:solidFill>
            </a:endParaRPr>
          </a:p>
        </p:txBody>
      </p:sp>
      <p:sp>
        <p:nvSpPr>
          <p:cNvPr id="19" name="Oval 18">
            <a:hlinkClick r:id="rId5" tooltip="View web guidance for this activity"/>
            <a:extLst>
              <a:ext uri="{FF2B5EF4-FFF2-40B4-BE49-F238E27FC236}">
                <a16:creationId xmlns:a16="http://schemas.microsoft.com/office/drawing/2014/main" id="{83F786FA-E3F0-48E1-B5DD-90155FBB5D59}"/>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8" name="Title 7">
            <a:extLst>
              <a:ext uri="{FF2B5EF4-FFF2-40B4-BE49-F238E27FC236}">
                <a16:creationId xmlns:a16="http://schemas.microsoft.com/office/drawing/2014/main" id="{DBF25BE4-53EC-4F4E-B71C-6BFAA9121270}"/>
              </a:ext>
            </a:extLst>
          </p:cNvPr>
          <p:cNvSpPr>
            <a:spLocks noGrp="1"/>
          </p:cNvSpPr>
          <p:nvPr>
            <p:ph type="title"/>
          </p:nvPr>
        </p:nvSpPr>
        <p:spPr/>
        <p:txBody>
          <a:bodyPr/>
          <a:lstStyle/>
          <a:p>
            <a:r>
              <a:rPr lang="en-GB" dirty="0"/>
              <a:t>Virtual bus stops (adapted from DIGNITY pilot - Barcelona)</a:t>
            </a:r>
          </a:p>
        </p:txBody>
      </p:sp>
      <p:sp>
        <p:nvSpPr>
          <p:cNvPr id="2" name="TextBox 1">
            <a:extLst>
              <a:ext uri="{FF2B5EF4-FFF2-40B4-BE49-F238E27FC236}">
                <a16:creationId xmlns:a16="http://schemas.microsoft.com/office/drawing/2014/main" id="{17B5AD56-1A1D-C177-3B9B-E506A4176F20}"/>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6"/>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9C097DFE-C3A9-428D-806D-AD546333B73B}"/>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5" name="Slide Zoom 14">
                <a:hlinkClick r:id="rId8" action="ppaction://hlinksldjump"/>
                <a:extLst>
                  <a:ext uri="{FF2B5EF4-FFF2-40B4-BE49-F238E27FC236}">
                    <a16:creationId xmlns:a16="http://schemas.microsoft.com/office/drawing/2014/main" id="{9C097DFE-C3A9-428D-806D-AD546333B73B}"/>
                  </a:ext>
                </a:extLst>
              </p:cNvPr>
              <p:cNvPicPr>
                <a:picLocks noGrp="1" noRot="1" noChangeAspect="1" noMove="1" noResize="1" noEditPoints="1" noAdjustHandles="1" noChangeArrowheads="1" noChangeShapeType="1"/>
              </p:cNvPicPr>
              <p:nvPr/>
            </p:nvPicPr>
            <p:blipFill>
              <a:blip r:embed="rId9"/>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1876A7EB-1CF6-4F0D-8B01-17B47152A63C}"/>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0"/>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7" name="Slide Zoom 16">
                <a:hlinkClick r:id="rId11" action="ppaction://hlinksldjump"/>
                <a:extLst>
                  <a:ext uri="{FF2B5EF4-FFF2-40B4-BE49-F238E27FC236}">
                    <a16:creationId xmlns:a16="http://schemas.microsoft.com/office/drawing/2014/main" id="{1876A7EB-1CF6-4F0D-8B01-17B47152A63C}"/>
                  </a:ext>
                </a:extLst>
              </p:cNvPr>
              <p:cNvPicPr>
                <a:picLocks noGrp="1" noRot="1" noChangeAspect="1" noMove="1" noResize="1" noEditPoints="1" noAdjustHandles="1" noChangeArrowheads="1" noChangeShapeType="1"/>
              </p:cNvPicPr>
              <p:nvPr/>
            </p:nvPicPr>
            <p:blipFill>
              <a:blip r:embed="rId12"/>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21" name="TextBox 20">
            <a:extLst>
              <a:ext uri="{FF2B5EF4-FFF2-40B4-BE49-F238E27FC236}">
                <a16:creationId xmlns:a16="http://schemas.microsoft.com/office/drawing/2014/main" id="{49103DCE-F869-48AC-9044-11660B032A80}"/>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22" name="TextBox 21">
            <a:extLst>
              <a:ext uri="{FF2B5EF4-FFF2-40B4-BE49-F238E27FC236}">
                <a16:creationId xmlns:a16="http://schemas.microsoft.com/office/drawing/2014/main" id="{B7EE2A44-9CE6-4F05-9C30-D3B76D3E0BC0}"/>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080635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hlinkClick r:id="rId3" action="ppaction://hlinksldjump" tooltip="Return to EXAMPLES BOARD"/>
            <a:extLst>
              <a:ext uri="{FF2B5EF4-FFF2-40B4-BE49-F238E27FC236}">
                <a16:creationId xmlns:a16="http://schemas.microsoft.com/office/drawing/2014/main" id="{65BC2D4D-D70F-4C42-BC5F-E262AD505E08}"/>
              </a:ext>
            </a:extLst>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dirty="0">
                <a:solidFill>
                  <a:schemeClr val="bg1"/>
                </a:solidFill>
              </a:rPr>
              <a:t>Make storyboards or prototypes (EXAMPLE)</a:t>
            </a:r>
          </a:p>
        </p:txBody>
      </p:sp>
      <p:sp>
        <p:nvSpPr>
          <p:cNvPr id="11" name="Oval 10">
            <a:hlinkClick r:id="rId4" tooltip="View web guidance for this activity"/>
            <a:extLst>
              <a:ext uri="{FF2B5EF4-FFF2-40B4-BE49-F238E27FC236}">
                <a16:creationId xmlns:a16="http://schemas.microsoft.com/office/drawing/2014/main" id="{383793A1-462D-4867-84CA-CE9A33EE3F8B}"/>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pic>
        <p:nvPicPr>
          <p:cNvPr id="29" name="Picture 28">
            <a:extLst>
              <a:ext uri="{FF2B5EF4-FFF2-40B4-BE49-F238E27FC236}">
                <a16:creationId xmlns:a16="http://schemas.microsoft.com/office/drawing/2014/main" id="{4BA285AD-21A9-4049-8309-B0C14DECDD77}"/>
              </a:ext>
            </a:extLst>
          </p:cNvPr>
          <p:cNvPicPr>
            <a:picLocks noChangeAspect="1"/>
          </p:cNvPicPr>
          <p:nvPr/>
        </p:nvPicPr>
        <p:blipFill rotWithShape="1">
          <a:blip r:embed="rId5">
            <a:extLst>
              <a:ext uri="{28A0092B-C50C-407E-A947-70E740481C1C}">
                <a14:useLocalDpi xmlns:a14="http://schemas.microsoft.com/office/drawing/2010/main" val="0"/>
              </a:ext>
            </a:extLst>
          </a:blip>
          <a:srcRect l="3168" t="40161" r="2149" b="2380"/>
          <a:stretch/>
        </p:blipFill>
        <p:spPr>
          <a:xfrm>
            <a:off x="660401" y="1033808"/>
            <a:ext cx="11531600" cy="5359400"/>
          </a:xfrm>
          <a:prstGeom prst="rect">
            <a:avLst/>
          </a:prstGeom>
        </p:spPr>
      </p:pic>
      <p:sp>
        <p:nvSpPr>
          <p:cNvPr id="31" name="Title 30">
            <a:extLst>
              <a:ext uri="{FF2B5EF4-FFF2-40B4-BE49-F238E27FC236}">
                <a16:creationId xmlns:a16="http://schemas.microsoft.com/office/drawing/2014/main" id="{004C2E2C-59CC-422D-B0E8-52607ED6A8EE}"/>
              </a:ext>
            </a:extLst>
          </p:cNvPr>
          <p:cNvSpPr>
            <a:spLocks noGrp="1"/>
          </p:cNvSpPr>
          <p:nvPr>
            <p:ph type="title"/>
          </p:nvPr>
        </p:nvSpPr>
        <p:spPr/>
        <p:txBody>
          <a:bodyPr/>
          <a:lstStyle/>
          <a:p>
            <a:r>
              <a:rPr lang="en-GB" dirty="0"/>
              <a:t>Proposal for a transport information telephone service </a:t>
            </a:r>
            <a:br>
              <a:rPr lang="en-GB" dirty="0"/>
            </a:br>
            <a:r>
              <a:rPr lang="nl-BE" dirty="0"/>
              <a:t>(adapted from DIGNITY pilot – Tilberg elderly)</a:t>
            </a:r>
            <a:endParaRPr lang="en-GB" dirty="0"/>
          </a:p>
        </p:txBody>
      </p:sp>
      <p:sp>
        <p:nvSpPr>
          <p:cNvPr id="2" name="TextBox 1">
            <a:extLst>
              <a:ext uri="{FF2B5EF4-FFF2-40B4-BE49-F238E27FC236}">
                <a16:creationId xmlns:a16="http://schemas.microsoft.com/office/drawing/2014/main" id="{E0A53FD3-74C8-FD70-3778-24B57712CAB8}"/>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6"/>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C971F5D9-B410-4393-B41A-642146017911}"/>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8" name="Slide Zoom 7">
                <a:hlinkClick r:id="rId8" action="ppaction://hlinksldjump"/>
                <a:extLst>
                  <a:ext uri="{FF2B5EF4-FFF2-40B4-BE49-F238E27FC236}">
                    <a16:creationId xmlns:a16="http://schemas.microsoft.com/office/drawing/2014/main" id="{C971F5D9-B410-4393-B41A-642146017911}"/>
                  </a:ext>
                </a:extLst>
              </p:cNvPr>
              <p:cNvPicPr>
                <a:picLocks noGrp="1" noRot="1" noChangeAspect="1" noMove="1" noResize="1" noEditPoints="1" noAdjustHandles="1" noChangeArrowheads="1" noChangeShapeType="1"/>
              </p:cNvPicPr>
              <p:nvPr/>
            </p:nvPicPr>
            <p:blipFill>
              <a:blip r:embed="rId9"/>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7581D7E3-A6FC-4013-9376-958EDAEF6A1C}"/>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0"/>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2" name="Slide Zoom 11">
                <a:hlinkClick r:id="rId11" action="ppaction://hlinksldjump"/>
                <a:extLst>
                  <a:ext uri="{FF2B5EF4-FFF2-40B4-BE49-F238E27FC236}">
                    <a16:creationId xmlns:a16="http://schemas.microsoft.com/office/drawing/2014/main" id="{7581D7E3-A6FC-4013-9376-958EDAEF6A1C}"/>
                  </a:ext>
                </a:extLst>
              </p:cNvPr>
              <p:cNvPicPr>
                <a:picLocks noGrp="1" noRot="1" noChangeAspect="1" noMove="1" noResize="1" noEditPoints="1" noAdjustHandles="1" noChangeArrowheads="1" noChangeShapeType="1"/>
              </p:cNvPicPr>
              <p:nvPr/>
            </p:nvPicPr>
            <p:blipFill>
              <a:blip r:embed="rId12"/>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3" name="TextBox 12">
            <a:extLst>
              <a:ext uri="{FF2B5EF4-FFF2-40B4-BE49-F238E27FC236}">
                <a16:creationId xmlns:a16="http://schemas.microsoft.com/office/drawing/2014/main" id="{519B482B-EA09-4CBD-9DF8-A94E79E9C330}"/>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4" name="TextBox 13">
            <a:extLst>
              <a:ext uri="{FF2B5EF4-FFF2-40B4-BE49-F238E27FC236}">
                <a16:creationId xmlns:a16="http://schemas.microsoft.com/office/drawing/2014/main" id="{7D432014-D752-49D0-B246-EEC10AC0C736}"/>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66699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3" action="ppaction://hlinksldjump" tooltip="Return to EXAMPLES BOARD"/>
            <a:extLst>
              <a:ext uri="{FF2B5EF4-FFF2-40B4-BE49-F238E27FC236}">
                <a16:creationId xmlns:a16="http://schemas.microsoft.com/office/drawing/2014/main" id="{620000DC-F965-47AA-BA73-E8CA067DB139}"/>
              </a:ext>
            </a:extLst>
          </p:cNvPr>
          <p:cNvSpPr txBox="1"/>
          <p:nvPr/>
        </p:nvSpPr>
        <p:spPr>
          <a:xfrm rot="16200000">
            <a:off x="-3167390" y="3167391"/>
            <a:ext cx="6858001" cy="523220"/>
          </a:xfrm>
          <a:prstGeom prst="rect">
            <a:avLst/>
          </a:prstGeom>
          <a:solidFill>
            <a:srgbClr val="A51739"/>
          </a:solidFill>
        </p:spPr>
        <p:txBody>
          <a:bodyPr wrap="square" rtlCol="0" anchor="ctr">
            <a:noAutofit/>
          </a:bodyPr>
          <a:lstStyle/>
          <a:p>
            <a:pPr algn="ctr"/>
            <a:r>
              <a:rPr lang="en-GB" sz="2000" b="1">
                <a:solidFill>
                  <a:schemeClr val="bg1"/>
                </a:solidFill>
              </a:rPr>
              <a:t>Make storyboards or prototypes (EXAMPLE)</a:t>
            </a:r>
            <a:endParaRPr lang="en-GB" sz="2000" b="1" dirty="0">
              <a:solidFill>
                <a:schemeClr val="bg1"/>
              </a:solidFill>
            </a:endParaRPr>
          </a:p>
        </p:txBody>
      </p:sp>
      <p:sp>
        <p:nvSpPr>
          <p:cNvPr id="8" name="Oval 7">
            <a:hlinkClick r:id="rId4" tooltip="View web guidance for this activity"/>
            <a:extLst>
              <a:ext uri="{FF2B5EF4-FFF2-40B4-BE49-F238E27FC236}">
                <a16:creationId xmlns:a16="http://schemas.microsoft.com/office/drawing/2014/main" id="{B40617BF-D1CF-48CB-B4C1-CA577831020D}"/>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grpSp>
        <p:nvGrpSpPr>
          <p:cNvPr id="3" name="Group 2">
            <a:extLst>
              <a:ext uri="{FF2B5EF4-FFF2-40B4-BE49-F238E27FC236}">
                <a16:creationId xmlns:a16="http://schemas.microsoft.com/office/drawing/2014/main" id="{B16ADBAB-80DC-4C8C-801D-8CD46A3059FB}"/>
              </a:ext>
            </a:extLst>
          </p:cNvPr>
          <p:cNvGrpSpPr/>
          <p:nvPr/>
        </p:nvGrpSpPr>
        <p:grpSpPr>
          <a:xfrm>
            <a:off x="771931" y="1124678"/>
            <a:ext cx="10642119" cy="5105371"/>
            <a:chOff x="180702" y="841046"/>
            <a:chExt cx="11824576" cy="5672634"/>
          </a:xfrm>
        </p:grpSpPr>
        <p:sp>
          <p:nvSpPr>
            <p:cNvPr id="11" name="TextBox 10">
              <a:extLst>
                <a:ext uri="{FF2B5EF4-FFF2-40B4-BE49-F238E27FC236}">
                  <a16:creationId xmlns:a16="http://schemas.microsoft.com/office/drawing/2014/main" id="{5FE76BD0-06DF-43D0-A7A1-E7027F7A1500}"/>
                </a:ext>
              </a:extLst>
            </p:cNvPr>
            <p:cNvSpPr txBox="1"/>
            <p:nvPr/>
          </p:nvSpPr>
          <p:spPr>
            <a:xfrm>
              <a:off x="180702" y="1242193"/>
              <a:ext cx="3286526" cy="5044115"/>
            </a:xfrm>
            <a:prstGeom prst="rect">
              <a:avLst/>
            </a:prstGeom>
            <a:noFill/>
          </p:spPr>
          <p:txBody>
            <a:bodyPr wrap="square" lIns="82296" tIns="41148" rIns="82296" bIns="41148">
              <a:spAutoFit/>
            </a:bodyPr>
            <a:lstStyle/>
            <a:p>
              <a:pPr>
                <a:spcAft>
                  <a:spcPts val="540"/>
                </a:spcAft>
              </a:pPr>
              <a:r>
                <a:rPr lang="en-GB" sz="1260" b="1" dirty="0"/>
                <a:t>Issues:</a:t>
              </a:r>
            </a:p>
            <a:p>
              <a:pPr marL="257175" indent="-257175">
                <a:spcAft>
                  <a:spcPts val="540"/>
                </a:spcAft>
                <a:buFont typeface="Arial" panose="020B0604020202020204" pitchFamily="34" charset="0"/>
                <a:buChar char="•"/>
              </a:pPr>
              <a:r>
                <a:rPr lang="en-GB" sz="1260" dirty="0"/>
                <a:t>The booking process does not include all the info needed. Users would like a step-by-step booking process which includes all the information related to the service, such as:</a:t>
              </a:r>
            </a:p>
            <a:p>
              <a:pPr marL="487204" lvl="1" indent="-257175">
                <a:spcAft>
                  <a:spcPts val="540"/>
                </a:spcAft>
                <a:buFont typeface="Courier New" panose="02070309020205020404" pitchFamily="49" charset="0"/>
                <a:buChar char="o"/>
              </a:pPr>
              <a:r>
                <a:rPr lang="en-GB" sz="1260" b="1" dirty="0"/>
                <a:t>Time: </a:t>
              </a:r>
              <a:r>
                <a:rPr lang="en-GB" sz="1260" dirty="0"/>
                <a:t>Pick time with info on timetables (distinguishing flexible and fixed hours)</a:t>
              </a:r>
            </a:p>
            <a:p>
              <a:pPr marL="487204" lvl="1" indent="-257175">
                <a:spcAft>
                  <a:spcPts val="540"/>
                </a:spcAft>
                <a:buFont typeface="Courier New" panose="02070309020205020404" pitchFamily="49" charset="0"/>
                <a:buChar char="o"/>
              </a:pPr>
              <a:r>
                <a:rPr lang="en-GB" sz="1260" b="1" dirty="0"/>
                <a:t>Travellers: </a:t>
              </a:r>
              <a:r>
                <a:rPr lang="en-GB" sz="1260" dirty="0"/>
                <a:t>Number of people travelling</a:t>
              </a:r>
            </a:p>
            <a:p>
              <a:pPr marL="487204" lvl="1" indent="-257175">
                <a:spcAft>
                  <a:spcPts val="540"/>
                </a:spcAft>
                <a:buFont typeface="Courier New" panose="02070309020205020404" pitchFamily="49" charset="0"/>
                <a:buChar char="o"/>
              </a:pPr>
              <a:r>
                <a:rPr lang="en-GB" sz="1260" dirty="0"/>
                <a:t>Wheelchair/ baby cart</a:t>
              </a:r>
            </a:p>
            <a:p>
              <a:pPr marL="487204" lvl="1" indent="-257175">
                <a:spcAft>
                  <a:spcPts val="540"/>
                </a:spcAft>
                <a:buFont typeface="Courier New" panose="02070309020205020404" pitchFamily="49" charset="0"/>
                <a:buChar char="o"/>
              </a:pPr>
              <a:r>
                <a:rPr lang="en-GB" sz="1260" dirty="0"/>
                <a:t>Pets are allowed/ not</a:t>
              </a:r>
            </a:p>
            <a:p>
              <a:pPr marL="487204" lvl="1" indent="-257175">
                <a:spcAft>
                  <a:spcPts val="540"/>
                </a:spcAft>
                <a:buFont typeface="Courier New" panose="02070309020205020404" pitchFamily="49" charset="0"/>
                <a:buChar char="o"/>
              </a:pPr>
              <a:r>
                <a:rPr lang="en-GB" sz="1260" b="1" dirty="0"/>
                <a:t>Trip frequency: </a:t>
              </a:r>
              <a:r>
                <a:rPr lang="en-GB" sz="1260" dirty="0"/>
                <a:t>Calendar option to book repeated trips (repeat every x day). There is currently a similar option but it is not clear, it just saves the trip and does not let you book once a week, etc</a:t>
              </a:r>
            </a:p>
          </p:txBody>
        </p:sp>
        <p:sp>
          <p:nvSpPr>
            <p:cNvPr id="12" name="TextBox 11">
              <a:extLst>
                <a:ext uri="{FF2B5EF4-FFF2-40B4-BE49-F238E27FC236}">
                  <a16:creationId xmlns:a16="http://schemas.microsoft.com/office/drawing/2014/main" id="{A60D9A30-6A3C-4C0A-A8CF-9593C8E727CB}"/>
                </a:ext>
              </a:extLst>
            </p:cNvPr>
            <p:cNvSpPr txBox="1"/>
            <p:nvPr/>
          </p:nvSpPr>
          <p:spPr>
            <a:xfrm>
              <a:off x="186722" y="944463"/>
              <a:ext cx="2696215" cy="369332"/>
            </a:xfrm>
            <a:prstGeom prst="rect">
              <a:avLst/>
            </a:prstGeom>
            <a:noFill/>
          </p:spPr>
          <p:txBody>
            <a:bodyPr wrap="square" lIns="82296" tIns="41148" rIns="82296" bIns="41148">
              <a:spAutoFit/>
            </a:bodyPr>
            <a:lstStyle/>
            <a:p>
              <a:pPr>
                <a:spcAft>
                  <a:spcPts val="540"/>
                </a:spcAft>
              </a:pPr>
              <a:r>
                <a:rPr lang="en-GB" sz="1620" b="1" dirty="0"/>
                <a:t>BOOKING</a:t>
              </a:r>
            </a:p>
          </p:txBody>
        </p:sp>
        <p:grpSp>
          <p:nvGrpSpPr>
            <p:cNvPr id="13" name="Group 12">
              <a:extLst>
                <a:ext uri="{FF2B5EF4-FFF2-40B4-BE49-F238E27FC236}">
                  <a16:creationId xmlns:a16="http://schemas.microsoft.com/office/drawing/2014/main" id="{75CB6D79-9A38-4B0C-9CA2-74139F877A93}"/>
                </a:ext>
              </a:extLst>
            </p:cNvPr>
            <p:cNvGrpSpPr/>
            <p:nvPr/>
          </p:nvGrpSpPr>
          <p:grpSpPr>
            <a:xfrm>
              <a:off x="3486936" y="841046"/>
              <a:ext cx="8518342" cy="5672634"/>
              <a:chOff x="3486936" y="841046"/>
              <a:chExt cx="8518342" cy="5672634"/>
            </a:xfrm>
          </p:grpSpPr>
          <p:pic>
            <p:nvPicPr>
              <p:cNvPr id="14" name="Picture 13">
                <a:extLst>
                  <a:ext uri="{FF2B5EF4-FFF2-40B4-BE49-F238E27FC236}">
                    <a16:creationId xmlns:a16="http://schemas.microsoft.com/office/drawing/2014/main" id="{D8230DA2-21F6-4965-B277-2E90EB171F69}"/>
                  </a:ext>
                </a:extLst>
              </p:cNvPr>
              <p:cNvPicPr>
                <a:picLocks noChangeAspect="1"/>
              </p:cNvPicPr>
              <p:nvPr/>
            </p:nvPicPr>
            <p:blipFill>
              <a:blip r:embed="rId5"/>
              <a:stretch>
                <a:fillRect/>
              </a:stretch>
            </p:blipFill>
            <p:spPr>
              <a:xfrm>
                <a:off x="3683748" y="1385011"/>
                <a:ext cx="2426090" cy="431304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5" name="Rectangle 14">
                <a:extLst>
                  <a:ext uri="{FF2B5EF4-FFF2-40B4-BE49-F238E27FC236}">
                    <a16:creationId xmlns:a16="http://schemas.microsoft.com/office/drawing/2014/main" id="{112C07AE-FA10-4230-8D31-80D1FC95594C}"/>
                  </a:ext>
                </a:extLst>
              </p:cNvPr>
              <p:cNvSpPr/>
              <p:nvPr/>
            </p:nvSpPr>
            <p:spPr>
              <a:xfrm>
                <a:off x="3670111" y="4983542"/>
                <a:ext cx="2431079" cy="307777"/>
              </a:xfrm>
              <a:prstGeom prst="rect">
                <a:avLst/>
              </a:prstGeom>
              <a:noFill/>
              <a:ln w="3429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1FD033E-4A06-486C-B6C9-FBB3327718CD}"/>
                  </a:ext>
                </a:extLst>
              </p:cNvPr>
              <p:cNvSpPr txBox="1"/>
              <p:nvPr/>
            </p:nvSpPr>
            <p:spPr>
              <a:xfrm>
                <a:off x="3683748" y="5990460"/>
                <a:ext cx="2477861" cy="523220"/>
              </a:xfrm>
              <a:prstGeom prst="rect">
                <a:avLst/>
              </a:prstGeom>
              <a:noFill/>
            </p:spPr>
            <p:txBody>
              <a:bodyPr wrap="square" lIns="82296" tIns="41148" rIns="82296" bIns="41148">
                <a:spAutoFit/>
              </a:bodyPr>
              <a:lstStyle/>
              <a:p>
                <a:pPr>
                  <a:spcAft>
                    <a:spcPts val="540"/>
                  </a:spcAft>
                </a:pPr>
                <a:r>
                  <a:rPr lang="en-GB" sz="1260" dirty="0"/>
                  <a:t>E.g., The option for adding a wheelchair is not very clear</a:t>
                </a:r>
              </a:p>
            </p:txBody>
          </p:sp>
          <p:sp>
            <p:nvSpPr>
              <p:cNvPr id="17" name="TextBox 16">
                <a:extLst>
                  <a:ext uri="{FF2B5EF4-FFF2-40B4-BE49-F238E27FC236}">
                    <a16:creationId xmlns:a16="http://schemas.microsoft.com/office/drawing/2014/main" id="{4B2D72B6-1F64-45AE-B8C4-CB3DFE446AE6}"/>
                  </a:ext>
                </a:extLst>
              </p:cNvPr>
              <p:cNvSpPr txBox="1"/>
              <p:nvPr/>
            </p:nvSpPr>
            <p:spPr>
              <a:xfrm>
                <a:off x="8134903" y="841046"/>
                <a:ext cx="2710897" cy="307777"/>
              </a:xfrm>
              <a:prstGeom prst="rect">
                <a:avLst/>
              </a:prstGeom>
              <a:noFill/>
            </p:spPr>
            <p:txBody>
              <a:bodyPr wrap="square" lIns="82296" tIns="41148" rIns="82296" bIns="41148">
                <a:spAutoFit/>
              </a:bodyPr>
              <a:lstStyle/>
              <a:p>
                <a:pPr>
                  <a:spcAft>
                    <a:spcPts val="540"/>
                  </a:spcAft>
                </a:pPr>
                <a:r>
                  <a:rPr lang="en-GB" sz="1260" b="1" i="1" dirty="0"/>
                  <a:t>Proposed additional steps</a:t>
                </a:r>
              </a:p>
            </p:txBody>
          </p:sp>
          <p:sp>
            <p:nvSpPr>
              <p:cNvPr id="18" name="Rectangle 17">
                <a:extLst>
                  <a:ext uri="{FF2B5EF4-FFF2-40B4-BE49-F238E27FC236}">
                    <a16:creationId xmlns:a16="http://schemas.microsoft.com/office/drawing/2014/main" id="{F673E857-BB40-4E77-B487-4A37BB7526BF}"/>
                  </a:ext>
                </a:extLst>
              </p:cNvPr>
              <p:cNvSpPr/>
              <p:nvPr/>
            </p:nvSpPr>
            <p:spPr>
              <a:xfrm>
                <a:off x="3913724" y="1527982"/>
                <a:ext cx="2081015" cy="204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en-GB" sz="990" b="1" dirty="0">
                    <a:solidFill>
                      <a:schemeClr val="tx1"/>
                    </a:solidFill>
                  </a:rPr>
                  <a:t>SELECT TIME AND DATE</a:t>
                </a:r>
              </a:p>
            </p:txBody>
          </p:sp>
          <p:grpSp>
            <p:nvGrpSpPr>
              <p:cNvPr id="19" name="Group 18">
                <a:extLst>
                  <a:ext uri="{FF2B5EF4-FFF2-40B4-BE49-F238E27FC236}">
                    <a16:creationId xmlns:a16="http://schemas.microsoft.com/office/drawing/2014/main" id="{2304B8E2-7E0A-4069-8AAF-9696F3ACB27F}"/>
                  </a:ext>
                </a:extLst>
              </p:cNvPr>
              <p:cNvGrpSpPr/>
              <p:nvPr/>
            </p:nvGrpSpPr>
            <p:grpSpPr>
              <a:xfrm>
                <a:off x="9405505" y="1302963"/>
                <a:ext cx="2599773" cy="4410164"/>
                <a:chOff x="6505257" y="1328608"/>
                <a:chExt cx="2881389" cy="4887887"/>
              </a:xfrm>
            </p:grpSpPr>
            <p:pic>
              <p:nvPicPr>
                <p:cNvPr id="26" name="Picture 25">
                  <a:extLst>
                    <a:ext uri="{FF2B5EF4-FFF2-40B4-BE49-F238E27FC236}">
                      <a16:creationId xmlns:a16="http://schemas.microsoft.com/office/drawing/2014/main" id="{AA16A9B1-56E9-4C6E-A0D9-10F3EB9A82C3}"/>
                    </a:ext>
                  </a:extLst>
                </p:cNvPr>
                <p:cNvPicPr>
                  <a:picLocks noChangeAspect="1"/>
                </p:cNvPicPr>
                <p:nvPr/>
              </p:nvPicPr>
              <p:blipFill>
                <a:blip r:embed="rId5"/>
                <a:stretch>
                  <a:fillRect/>
                </a:stretch>
              </p:blipFill>
              <p:spPr>
                <a:xfrm>
                  <a:off x="6637210" y="1328608"/>
                  <a:ext cx="2749436" cy="488788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7" name="Picture 26">
                  <a:extLst>
                    <a:ext uri="{FF2B5EF4-FFF2-40B4-BE49-F238E27FC236}">
                      <a16:creationId xmlns:a16="http://schemas.microsoft.com/office/drawing/2014/main" id="{F98637DA-D2E2-4629-8C96-72637A66772A}"/>
                    </a:ext>
                  </a:extLst>
                </p:cNvPr>
                <p:cNvPicPr>
                  <a:picLocks noChangeAspect="1"/>
                </p:cNvPicPr>
                <p:nvPr/>
              </p:nvPicPr>
              <p:blipFill rotWithShape="1">
                <a:blip r:embed="rId6"/>
                <a:srcRect t="1" b="-13850"/>
                <a:stretch/>
              </p:blipFill>
              <p:spPr>
                <a:xfrm>
                  <a:off x="6596656" y="3604006"/>
                  <a:ext cx="2774876" cy="2350396"/>
                </a:xfrm>
                <a:prstGeom prst="rect">
                  <a:avLst/>
                </a:prstGeom>
              </p:spPr>
            </p:pic>
            <p:pic>
              <p:nvPicPr>
                <p:cNvPr id="28" name="Picture 27">
                  <a:extLst>
                    <a:ext uri="{FF2B5EF4-FFF2-40B4-BE49-F238E27FC236}">
                      <a16:creationId xmlns:a16="http://schemas.microsoft.com/office/drawing/2014/main" id="{82699538-C437-47CE-B288-3DE260A9197F}"/>
                    </a:ext>
                  </a:extLst>
                </p:cNvPr>
                <p:cNvPicPr>
                  <a:picLocks noChangeAspect="1"/>
                </p:cNvPicPr>
                <p:nvPr/>
              </p:nvPicPr>
              <p:blipFill rotWithShape="1">
                <a:blip r:embed="rId7"/>
                <a:srcRect t="8411"/>
                <a:stretch/>
              </p:blipFill>
              <p:spPr>
                <a:xfrm>
                  <a:off x="6514842" y="1734418"/>
                  <a:ext cx="2849775" cy="1378354"/>
                </a:xfrm>
                <a:prstGeom prst="rect">
                  <a:avLst/>
                </a:prstGeom>
              </p:spPr>
            </p:pic>
            <p:sp>
              <p:nvSpPr>
                <p:cNvPr id="29" name="TextBox 28">
                  <a:extLst>
                    <a:ext uri="{FF2B5EF4-FFF2-40B4-BE49-F238E27FC236}">
                      <a16:creationId xmlns:a16="http://schemas.microsoft.com/office/drawing/2014/main" id="{B762ED9B-EBD0-49B8-8326-B381A7193127}"/>
                    </a:ext>
                  </a:extLst>
                </p:cNvPr>
                <p:cNvSpPr txBox="1"/>
                <p:nvPr/>
              </p:nvSpPr>
              <p:spPr>
                <a:xfrm>
                  <a:off x="6536871" y="2726876"/>
                  <a:ext cx="1402859" cy="281420"/>
                </a:xfrm>
                <a:prstGeom prst="rect">
                  <a:avLst/>
                </a:prstGeom>
                <a:solidFill>
                  <a:schemeClr val="bg1"/>
                </a:solidFill>
              </p:spPr>
              <p:txBody>
                <a:bodyPr wrap="square" lIns="82296" tIns="41148" rIns="82296" bIns="41148">
                  <a:spAutoFit/>
                </a:bodyPr>
                <a:lstStyle/>
                <a:p>
                  <a:pPr>
                    <a:spcAft>
                      <a:spcPts val="540"/>
                    </a:spcAft>
                  </a:pPr>
                  <a:r>
                    <a:rPr lang="en-GB" sz="945" dirty="0"/>
                    <a:t>Wheelchair</a:t>
                  </a:r>
                </a:p>
              </p:txBody>
            </p:sp>
            <p:sp>
              <p:nvSpPr>
                <p:cNvPr id="30" name="Rectangle 29">
                  <a:extLst>
                    <a:ext uri="{FF2B5EF4-FFF2-40B4-BE49-F238E27FC236}">
                      <a16:creationId xmlns:a16="http://schemas.microsoft.com/office/drawing/2014/main" id="{4DD37BC3-83FE-4A12-A161-6EAAEADCADFC}"/>
                    </a:ext>
                  </a:extLst>
                </p:cNvPr>
                <p:cNvSpPr/>
                <p:nvPr/>
              </p:nvSpPr>
              <p:spPr>
                <a:xfrm>
                  <a:off x="7208496" y="1509949"/>
                  <a:ext cx="1763486" cy="222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en-GB" sz="990" b="1" dirty="0">
                      <a:solidFill>
                        <a:schemeClr val="tx1"/>
                      </a:solidFill>
                    </a:rPr>
                    <a:t>TRAVELLERS</a:t>
                  </a:r>
                </a:p>
              </p:txBody>
            </p:sp>
            <p:sp>
              <p:nvSpPr>
                <p:cNvPr id="31" name="Rectangle 30">
                  <a:extLst>
                    <a:ext uri="{FF2B5EF4-FFF2-40B4-BE49-F238E27FC236}">
                      <a16:creationId xmlns:a16="http://schemas.microsoft.com/office/drawing/2014/main" id="{DF74DCBE-6BFE-44C5-99F6-7652D485BF74}"/>
                    </a:ext>
                  </a:extLst>
                </p:cNvPr>
                <p:cNvSpPr/>
                <p:nvPr/>
              </p:nvSpPr>
              <p:spPr>
                <a:xfrm>
                  <a:off x="6536871" y="3204400"/>
                  <a:ext cx="2849775" cy="275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en-GB" sz="990" b="1" dirty="0">
                      <a:solidFill>
                        <a:schemeClr val="tx1"/>
                      </a:solidFill>
                    </a:rPr>
                    <a:t>TRIP FREQUENCY </a:t>
                  </a:r>
                </a:p>
              </p:txBody>
            </p:sp>
            <p:sp>
              <p:nvSpPr>
                <p:cNvPr id="32" name="Rectangle 31">
                  <a:extLst>
                    <a:ext uri="{FF2B5EF4-FFF2-40B4-BE49-F238E27FC236}">
                      <a16:creationId xmlns:a16="http://schemas.microsoft.com/office/drawing/2014/main" id="{732A4849-650E-41BB-8E0D-02D73B0EF77B}"/>
                    </a:ext>
                  </a:extLst>
                </p:cNvPr>
                <p:cNvSpPr/>
                <p:nvPr/>
              </p:nvSpPr>
              <p:spPr>
                <a:xfrm>
                  <a:off x="6637209" y="5566225"/>
                  <a:ext cx="2693771" cy="22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7462C502-54A6-467F-8E0A-3615551548DC}"/>
                    </a:ext>
                  </a:extLst>
                </p:cNvPr>
                <p:cNvPicPr>
                  <a:picLocks noChangeAspect="1"/>
                </p:cNvPicPr>
                <p:nvPr/>
              </p:nvPicPr>
              <p:blipFill rotWithShape="1">
                <a:blip r:embed="rId7"/>
                <a:srcRect t="8411" b="63168"/>
                <a:stretch/>
              </p:blipFill>
              <p:spPr>
                <a:xfrm>
                  <a:off x="6505257" y="3084668"/>
                  <a:ext cx="2849775" cy="427710"/>
                </a:xfrm>
                <a:prstGeom prst="rect">
                  <a:avLst/>
                </a:prstGeom>
              </p:spPr>
            </p:pic>
            <p:sp>
              <p:nvSpPr>
                <p:cNvPr id="34" name="TextBox 33">
                  <a:extLst>
                    <a:ext uri="{FF2B5EF4-FFF2-40B4-BE49-F238E27FC236}">
                      <a16:creationId xmlns:a16="http://schemas.microsoft.com/office/drawing/2014/main" id="{085CD6C4-1668-46A5-9D00-226B1116D9C9}"/>
                    </a:ext>
                  </a:extLst>
                </p:cNvPr>
                <p:cNvSpPr txBox="1"/>
                <p:nvPr/>
              </p:nvSpPr>
              <p:spPr>
                <a:xfrm>
                  <a:off x="6581235" y="3204400"/>
                  <a:ext cx="1402859" cy="281420"/>
                </a:xfrm>
                <a:prstGeom prst="rect">
                  <a:avLst/>
                </a:prstGeom>
                <a:solidFill>
                  <a:schemeClr val="bg1"/>
                </a:solidFill>
              </p:spPr>
              <p:txBody>
                <a:bodyPr wrap="square" lIns="82296" tIns="41148" rIns="82296" bIns="41148">
                  <a:spAutoFit/>
                </a:bodyPr>
                <a:lstStyle/>
                <a:p>
                  <a:pPr>
                    <a:spcAft>
                      <a:spcPts val="540"/>
                    </a:spcAft>
                  </a:pPr>
                  <a:r>
                    <a:rPr lang="en-GB" sz="945" dirty="0"/>
                    <a:t>Pets</a:t>
                  </a:r>
                </a:p>
              </p:txBody>
            </p:sp>
            <p:sp>
              <p:nvSpPr>
                <p:cNvPr id="35" name="Rectangle 34">
                  <a:extLst>
                    <a:ext uri="{FF2B5EF4-FFF2-40B4-BE49-F238E27FC236}">
                      <a16:creationId xmlns:a16="http://schemas.microsoft.com/office/drawing/2014/main" id="{E3232A56-C49B-4539-B9F9-2420E92555E4}"/>
                    </a:ext>
                  </a:extLst>
                </p:cNvPr>
                <p:cNvSpPr/>
                <p:nvPr/>
              </p:nvSpPr>
              <p:spPr>
                <a:xfrm>
                  <a:off x="6536871" y="3511443"/>
                  <a:ext cx="2827746" cy="16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en-GB" sz="990" b="1" dirty="0">
                      <a:solidFill>
                        <a:schemeClr val="tx1"/>
                      </a:solidFill>
                    </a:rPr>
                    <a:t>TRIP FREQUENCY</a:t>
                  </a:r>
                </a:p>
              </p:txBody>
            </p:sp>
          </p:grpSp>
          <p:sp>
            <p:nvSpPr>
              <p:cNvPr id="20" name="TextBox 19">
                <a:extLst>
                  <a:ext uri="{FF2B5EF4-FFF2-40B4-BE49-F238E27FC236}">
                    <a16:creationId xmlns:a16="http://schemas.microsoft.com/office/drawing/2014/main" id="{4E034F81-1DDD-4000-AED2-65749EF276B6}"/>
                  </a:ext>
                </a:extLst>
              </p:cNvPr>
              <p:cNvSpPr txBox="1"/>
              <p:nvPr/>
            </p:nvSpPr>
            <p:spPr>
              <a:xfrm>
                <a:off x="3486936" y="896049"/>
                <a:ext cx="2314269" cy="307777"/>
              </a:xfrm>
              <a:prstGeom prst="rect">
                <a:avLst/>
              </a:prstGeom>
              <a:noFill/>
            </p:spPr>
            <p:txBody>
              <a:bodyPr wrap="square" lIns="82296" tIns="41148" rIns="82296" bIns="41148">
                <a:spAutoFit/>
              </a:bodyPr>
              <a:lstStyle/>
              <a:p>
                <a:pPr algn="ctr">
                  <a:spcAft>
                    <a:spcPts val="540"/>
                  </a:spcAft>
                </a:pPr>
                <a:r>
                  <a:rPr lang="en-GB" sz="1260" b="1" i="1" dirty="0"/>
                  <a:t>Existing</a:t>
                </a:r>
              </a:p>
            </p:txBody>
          </p:sp>
          <p:pic>
            <p:nvPicPr>
              <p:cNvPr id="21" name="Picture 20">
                <a:extLst>
                  <a:ext uri="{FF2B5EF4-FFF2-40B4-BE49-F238E27FC236}">
                    <a16:creationId xmlns:a16="http://schemas.microsoft.com/office/drawing/2014/main" id="{3FD6F565-EE0C-4299-B3B7-E9AFA67B6F22}"/>
                  </a:ext>
                </a:extLst>
              </p:cNvPr>
              <p:cNvPicPr>
                <a:picLocks noChangeAspect="1"/>
              </p:cNvPicPr>
              <p:nvPr/>
            </p:nvPicPr>
            <p:blipFill>
              <a:blip r:embed="rId5"/>
              <a:stretch>
                <a:fillRect/>
              </a:stretch>
            </p:blipFill>
            <p:spPr>
              <a:xfrm>
                <a:off x="6527808" y="1321621"/>
                <a:ext cx="2459727" cy="437284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2" name="image5.png" descr="Diagrama&#10;&#10;Descripción generada automáticamente">
                <a:extLst>
                  <a:ext uri="{FF2B5EF4-FFF2-40B4-BE49-F238E27FC236}">
                    <a16:creationId xmlns:a16="http://schemas.microsoft.com/office/drawing/2014/main" id="{2593AF4B-CE9F-4E9C-A69B-3C596F482BCA}"/>
                  </a:ext>
                </a:extLst>
              </p:cNvPr>
              <p:cNvPicPr/>
              <p:nvPr/>
            </p:nvPicPr>
            <p:blipFill rotWithShape="1">
              <a:blip r:embed="rId8"/>
              <a:srcRect l="13988" t="31976" r="30799" b="54590"/>
              <a:stretch/>
            </p:blipFill>
            <p:spPr>
              <a:xfrm>
                <a:off x="6550495" y="1757116"/>
                <a:ext cx="2414807" cy="2118842"/>
              </a:xfrm>
              <a:prstGeom prst="rect">
                <a:avLst/>
              </a:prstGeom>
              <a:ln w="34290">
                <a:solidFill>
                  <a:srgbClr val="FFC000"/>
                </a:solidFill>
                <a:prstDash val="solid"/>
              </a:ln>
            </p:spPr>
          </p:pic>
          <p:sp>
            <p:nvSpPr>
              <p:cNvPr id="23" name="Rectangle 22">
                <a:extLst>
                  <a:ext uri="{FF2B5EF4-FFF2-40B4-BE49-F238E27FC236}">
                    <a16:creationId xmlns:a16="http://schemas.microsoft.com/office/drawing/2014/main" id="{147CB800-0498-49FB-B546-D80DC67DC4A0}"/>
                  </a:ext>
                </a:extLst>
              </p:cNvPr>
              <p:cNvSpPr/>
              <p:nvPr/>
            </p:nvSpPr>
            <p:spPr>
              <a:xfrm>
                <a:off x="6612520" y="1473160"/>
                <a:ext cx="2352782" cy="23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r>
                  <a:rPr lang="en-GB" sz="990" b="1" dirty="0">
                    <a:solidFill>
                      <a:schemeClr val="tx1"/>
                    </a:solidFill>
                  </a:rPr>
                  <a:t>FIXED AND ON-DEMAND SLOTS</a:t>
                </a:r>
              </a:p>
            </p:txBody>
          </p:sp>
          <p:sp>
            <p:nvSpPr>
              <p:cNvPr id="24" name="Rectangle 23">
                <a:extLst>
                  <a:ext uri="{FF2B5EF4-FFF2-40B4-BE49-F238E27FC236}">
                    <a16:creationId xmlns:a16="http://schemas.microsoft.com/office/drawing/2014/main" id="{9E7F1AFA-444D-4E64-8C48-D87FB5CAFB9A}"/>
                  </a:ext>
                </a:extLst>
              </p:cNvPr>
              <p:cNvSpPr/>
              <p:nvPr/>
            </p:nvSpPr>
            <p:spPr>
              <a:xfrm>
                <a:off x="6550495" y="5042719"/>
                <a:ext cx="2414807" cy="1917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F20FCC01-857D-4515-BAAF-0D1D8304D82A}"/>
                  </a:ext>
                </a:extLst>
              </p:cNvPr>
              <p:cNvCxnSpPr>
                <a:cxnSpLocks/>
              </p:cNvCxnSpPr>
              <p:nvPr/>
            </p:nvCxnSpPr>
            <p:spPr>
              <a:xfrm flipV="1">
                <a:off x="4453015" y="5344120"/>
                <a:ext cx="0" cy="575406"/>
              </a:xfrm>
              <a:prstGeom prst="line">
                <a:avLst/>
              </a:prstGeom>
              <a:ln w="571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6" name="Title 35">
            <a:extLst>
              <a:ext uri="{FF2B5EF4-FFF2-40B4-BE49-F238E27FC236}">
                <a16:creationId xmlns:a16="http://schemas.microsoft.com/office/drawing/2014/main" id="{C552516A-E3DB-41B4-B69F-770D2D4304CF}"/>
              </a:ext>
            </a:extLst>
          </p:cNvPr>
          <p:cNvSpPr>
            <a:spLocks noGrp="1"/>
          </p:cNvSpPr>
          <p:nvPr>
            <p:ph type="title"/>
          </p:nvPr>
        </p:nvSpPr>
        <p:spPr/>
        <p:txBody>
          <a:bodyPr/>
          <a:lstStyle/>
          <a:p>
            <a:r>
              <a:rPr lang="en-GB" dirty="0"/>
              <a:t>Proposed modifications to a transport booking app (adapted from DIGNITY pilot - Barcelona)</a:t>
            </a:r>
          </a:p>
        </p:txBody>
      </p:sp>
      <p:sp>
        <p:nvSpPr>
          <p:cNvPr id="2" name="TextBox 1">
            <a:extLst>
              <a:ext uri="{FF2B5EF4-FFF2-40B4-BE49-F238E27FC236}">
                <a16:creationId xmlns:a16="http://schemas.microsoft.com/office/drawing/2014/main" id="{092C4A4D-A6F2-B653-0037-F4426667FB56}"/>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9"/>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37" name="Slide Zoom 36">
                <a:extLst>
                  <a:ext uri="{FF2B5EF4-FFF2-40B4-BE49-F238E27FC236}">
                    <a16:creationId xmlns:a16="http://schemas.microsoft.com/office/drawing/2014/main" id="{5D348E8F-A189-4A98-992A-C5313F2EE4AA}"/>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0"/>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37" name="Slide Zoom 36">
                <a:hlinkClick r:id="rId11" action="ppaction://hlinksldjump"/>
                <a:extLst>
                  <a:ext uri="{FF2B5EF4-FFF2-40B4-BE49-F238E27FC236}">
                    <a16:creationId xmlns:a16="http://schemas.microsoft.com/office/drawing/2014/main" id="{5D348E8F-A189-4A98-992A-C5313F2EE4AA}"/>
                  </a:ext>
                </a:extLst>
              </p:cNvPr>
              <p:cNvPicPr>
                <a:picLocks noGrp="1" noRot="1" noChangeAspect="1" noMove="1" noResize="1" noEditPoints="1" noAdjustHandles="1" noChangeArrowheads="1" noChangeShapeType="1"/>
              </p:cNvPicPr>
              <p:nvPr/>
            </p:nvPicPr>
            <p:blipFill>
              <a:blip r:embed="rId12"/>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38" name="Slide Zoom 37">
                <a:extLst>
                  <a:ext uri="{FF2B5EF4-FFF2-40B4-BE49-F238E27FC236}">
                    <a16:creationId xmlns:a16="http://schemas.microsoft.com/office/drawing/2014/main" id="{188FB73E-A99D-48F0-935D-067202FD3B5B}"/>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3"/>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38" name="Slide Zoom 37">
                <a:hlinkClick r:id="rId14" action="ppaction://hlinksldjump"/>
                <a:extLst>
                  <a:ext uri="{FF2B5EF4-FFF2-40B4-BE49-F238E27FC236}">
                    <a16:creationId xmlns:a16="http://schemas.microsoft.com/office/drawing/2014/main" id="{188FB73E-A99D-48F0-935D-067202FD3B5B}"/>
                  </a:ext>
                </a:extLst>
              </p:cNvPr>
              <p:cNvPicPr>
                <a:picLocks noGrp="1" noRot="1" noChangeAspect="1" noMove="1" noResize="1" noEditPoints="1" noAdjustHandles="1" noChangeArrowheads="1" noChangeShapeType="1"/>
              </p:cNvPicPr>
              <p:nvPr/>
            </p:nvPicPr>
            <p:blipFill>
              <a:blip r:embed="rId15"/>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40" name="TextBox 39">
            <a:extLst>
              <a:ext uri="{FF2B5EF4-FFF2-40B4-BE49-F238E27FC236}">
                <a16:creationId xmlns:a16="http://schemas.microsoft.com/office/drawing/2014/main" id="{1159CE1B-6478-404E-90D6-E01808C28E6D}"/>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41" name="TextBox 40">
            <a:extLst>
              <a:ext uri="{FF2B5EF4-FFF2-40B4-BE49-F238E27FC236}">
                <a16:creationId xmlns:a16="http://schemas.microsoft.com/office/drawing/2014/main" id="{6DA2E212-1F3A-4C82-A4F0-6A3DAA70A272}"/>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2514374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2">
            <a:extLst>
              <a:ext uri="{FF2B5EF4-FFF2-40B4-BE49-F238E27FC236}">
                <a16:creationId xmlns:a16="http://schemas.microsoft.com/office/drawing/2014/main" id="{F78732F8-75DC-470C-B291-317424E39AF2}"/>
              </a:ext>
            </a:extLst>
          </p:cNvPr>
          <p:cNvGraphicFramePr>
            <a:graphicFrameLocks noGrp="1"/>
          </p:cNvGraphicFramePr>
          <p:nvPr>
            <p:extLst>
              <p:ext uri="{D42A27DB-BD31-4B8C-83A1-F6EECF244321}">
                <p14:modId xmlns:p14="http://schemas.microsoft.com/office/powerpoint/2010/main" val="1772109603"/>
              </p:ext>
            </p:extLst>
          </p:nvPr>
        </p:nvGraphicFramePr>
        <p:xfrm>
          <a:off x="1682574" y="789666"/>
          <a:ext cx="8826853" cy="5193031"/>
        </p:xfrm>
        <a:graphic>
          <a:graphicData uri="http://schemas.openxmlformats.org/drawingml/2006/table">
            <a:tbl>
              <a:tblPr firstRow="1" bandRow="1">
                <a:tableStyleId>{2A488322-F2BA-4B5B-9748-0D474271808F}</a:tableStyleId>
              </a:tblPr>
              <a:tblGrid>
                <a:gridCol w="917262">
                  <a:extLst>
                    <a:ext uri="{9D8B030D-6E8A-4147-A177-3AD203B41FA5}">
                      <a16:colId xmlns:a16="http://schemas.microsoft.com/office/drawing/2014/main" val="3869133727"/>
                    </a:ext>
                  </a:extLst>
                </a:gridCol>
                <a:gridCol w="2682991">
                  <a:extLst>
                    <a:ext uri="{9D8B030D-6E8A-4147-A177-3AD203B41FA5}">
                      <a16:colId xmlns:a16="http://schemas.microsoft.com/office/drawing/2014/main" val="1088655693"/>
                    </a:ext>
                  </a:extLst>
                </a:gridCol>
                <a:gridCol w="5226600">
                  <a:extLst>
                    <a:ext uri="{9D8B030D-6E8A-4147-A177-3AD203B41FA5}">
                      <a16:colId xmlns:a16="http://schemas.microsoft.com/office/drawing/2014/main" val="4249177709"/>
                    </a:ext>
                  </a:extLst>
                </a:gridCol>
              </a:tblGrid>
              <a:tr h="540000">
                <a:tc gridSpan="2">
                  <a:txBody>
                    <a:bodyPr/>
                    <a:lstStyle/>
                    <a:p>
                      <a:pPr algn="ctr"/>
                      <a:r>
                        <a:rPr lang="en-GB" sz="1200" b="1" dirty="0">
                          <a:solidFill>
                            <a:srgbClr val="404040"/>
                          </a:solidFill>
                          <a:latin typeface="Arial" panose="020B0604020202020204" pitchFamily="34" charset="0"/>
                        </a:rPr>
                        <a:t>Success criteria</a:t>
                      </a: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GB" sz="1200" b="1" dirty="0">
                        <a:solidFill>
                          <a:srgbClr val="404040"/>
                        </a:solidFill>
                        <a:latin typeface="Arial" panose="020B0604020202020204" pitchFamily="34" charset="0"/>
                      </a:endParaRP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r>
                        <a:rPr lang="en-GB" sz="1200" b="1" dirty="0">
                          <a:solidFill>
                            <a:srgbClr val="404040"/>
                          </a:solidFill>
                          <a:latin typeface="Arial" panose="020B0604020202020204" pitchFamily="34" charset="0"/>
                        </a:rPr>
                        <a:t>Measurable outcomes</a:t>
                      </a: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18678337"/>
                  </a:ext>
                </a:extLst>
              </a:tr>
              <a:tr h="850957">
                <a:tc rowSpan="3">
                  <a:txBody>
                    <a:bodyPr/>
                    <a:lstStyle/>
                    <a:p>
                      <a:r>
                        <a:rPr lang="en-GB" sz="1200" b="1" dirty="0">
                          <a:solidFill>
                            <a:srgbClr val="404040"/>
                          </a:solidFill>
                          <a:latin typeface="Arial" panose="020B0604020202020204" pitchFamily="34" charset="0"/>
                        </a:rPr>
                        <a:t>People</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GB" sz="1200" kern="1200" dirty="0">
                          <a:solidFill>
                            <a:srgbClr val="404040"/>
                          </a:solidFill>
                          <a:latin typeface="Arial" panose="020B0604020202020204" pitchFamily="34" charset="0"/>
                          <a:ea typeface="+mn-ea"/>
                          <a:cs typeface="+mn-cs"/>
                        </a:rPr>
                        <a:t>User experience</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00" rtl="0" eaLnBrk="1" latinLnBrk="0" hangingPunct="1"/>
                      <a:r>
                        <a:rPr lang="en-GB" sz="1200" kern="1200" dirty="0">
                          <a:solidFill>
                            <a:srgbClr val="404040"/>
                          </a:solidFill>
                          <a:latin typeface="Arial" panose="020B0604020202020204" pitchFamily="34" charset="0"/>
                          <a:ea typeface="+mn-ea"/>
                          <a:cs typeface="+mn-cs"/>
                        </a:rPr>
                        <a:t>User Growth Rate (Weekly), % Google Play Rate, APP Easy to use</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4709969"/>
                  </a:ext>
                </a:extLst>
              </a:tr>
              <a:tr h="366300">
                <a:tc vMerge="1">
                  <a:txBody>
                    <a:bodyPr/>
                    <a:lstStyle/>
                    <a:p>
                      <a:endParaRPr lang="en-GB" dirty="0">
                        <a:latin typeface="Lato" panose="020F0502020204030203" pitchFamily="34" charset="0"/>
                      </a:endParaRPr>
                    </a:p>
                  </a:txBody>
                  <a:tcPr/>
                </a:tc>
                <a:tc>
                  <a:txBody>
                    <a:bodyPr/>
                    <a:lstStyle/>
                    <a:p>
                      <a:pPr algn="l"/>
                      <a:r>
                        <a:rPr lang="en-GB" sz="1200" dirty="0">
                          <a:solidFill>
                            <a:srgbClr val="404040"/>
                          </a:solidFill>
                          <a:latin typeface="Arial" panose="020B0604020202020204" pitchFamily="34" charset="0"/>
                        </a:rPr>
                        <a:t>Affordability</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5191268"/>
                  </a:ext>
                </a:extLst>
              </a:tr>
              <a:tr h="611034">
                <a:tc vMerge="1">
                  <a:txBody>
                    <a:bodyPr/>
                    <a:lstStyle/>
                    <a:p>
                      <a:endParaRPr lang="en-GB" dirty="0">
                        <a:latin typeface="Lato"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136900" algn="l"/>
                        </a:tabLst>
                        <a:defRPr/>
                      </a:pPr>
                      <a:r>
                        <a:rPr lang="en-GB" sz="1200" dirty="0">
                          <a:solidFill>
                            <a:srgbClr val="404040"/>
                          </a:solidFill>
                          <a:latin typeface="Arial" panose="020B0604020202020204" pitchFamily="34" charset="0"/>
                        </a:rPr>
                        <a:t>Inclusion (including appropriate</a:t>
                      </a:r>
                      <a:r>
                        <a:rPr lang="en-GB" sz="1200" baseline="0" dirty="0">
                          <a:solidFill>
                            <a:srgbClr val="404040"/>
                          </a:solidFill>
                          <a:latin typeface="Arial" panose="020B0604020202020204" pitchFamily="34" charset="0"/>
                        </a:rPr>
                        <a:t> vulnerable to exclusion groups)</a:t>
                      </a:r>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Percentage of target group who would be excluded from using the service, due to technology</a:t>
                      </a:r>
                      <a:r>
                        <a:rPr lang="en-GB" sz="1200" baseline="0" dirty="0">
                          <a:solidFill>
                            <a:srgbClr val="404040"/>
                          </a:solidFill>
                          <a:latin typeface="Arial" panose="020B0604020202020204" pitchFamily="34" charset="0"/>
                        </a:rPr>
                        <a:t> access and usability, Languages included in APP</a:t>
                      </a:r>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45760821"/>
                  </a:ext>
                </a:extLst>
              </a:tr>
              <a:tr h="366300">
                <a:tc rowSpan="4">
                  <a:txBody>
                    <a:bodyPr/>
                    <a:lstStyle/>
                    <a:p>
                      <a:r>
                        <a:rPr lang="en-GB" sz="1200" b="1" dirty="0">
                          <a:solidFill>
                            <a:srgbClr val="404040"/>
                          </a:solidFill>
                          <a:latin typeface="Arial" panose="020B0604020202020204" pitchFamily="34" charset="0"/>
                        </a:rPr>
                        <a:t>Profit</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Example categories</a:t>
                      </a:r>
                      <a:r>
                        <a:rPr lang="en-GB" sz="1200" baseline="0" dirty="0">
                          <a:solidFill>
                            <a:srgbClr val="404040"/>
                          </a:solidFill>
                          <a:latin typeface="Arial" panose="020B0604020202020204" pitchFamily="34" charset="0"/>
                        </a:rPr>
                        <a:t> include:</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89649962"/>
                  </a:ext>
                </a:extLst>
              </a:tr>
              <a:tr h="36630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Costs and revenues</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200" dirty="0">
                          <a:solidFill>
                            <a:srgbClr val="404040"/>
                          </a:solidFill>
                          <a:latin typeface="Arial" panose="020B0604020202020204" pitchFamily="34" charset="0"/>
                        </a:rPr>
                        <a:t>Number of tickets</a:t>
                      </a:r>
                      <a:r>
                        <a:rPr lang="en-GB" sz="1200" baseline="0" dirty="0">
                          <a:solidFill>
                            <a:srgbClr val="404040"/>
                          </a:solidFill>
                          <a:latin typeface="Arial" panose="020B0604020202020204" pitchFamily="34" charset="0"/>
                        </a:rPr>
                        <a:t> sold by APP </a:t>
                      </a:r>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44038022"/>
                  </a:ext>
                </a:extLst>
              </a:tr>
              <a:tr h="36630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Business risk</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200" dirty="0">
                          <a:solidFill>
                            <a:srgbClr val="404040"/>
                          </a:solidFill>
                          <a:latin typeface="Arial" panose="020B0604020202020204" pitchFamily="34" charset="0"/>
                        </a:rPr>
                        <a:t>Number</a:t>
                      </a:r>
                      <a:r>
                        <a:rPr lang="en-GB" sz="1200" baseline="0" dirty="0">
                          <a:solidFill>
                            <a:srgbClr val="404040"/>
                          </a:solidFill>
                          <a:latin typeface="Arial" panose="020B0604020202020204" pitchFamily="34" charset="0"/>
                        </a:rPr>
                        <a:t> of ATMA APP subscriptions/Downloads</a:t>
                      </a:r>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41241193"/>
                  </a:ext>
                </a:extLst>
              </a:tr>
              <a:tr h="366300">
                <a:tc vMerge="1">
                  <a:txBody>
                    <a:bodyPr/>
                    <a:lstStyle/>
                    <a:p>
                      <a:endParaRPr lang="en-GB" dirty="0">
                        <a:latin typeface="Lato" panose="020F0502020204030203" pitchFamily="34" charset="0"/>
                      </a:endParaRPr>
                    </a:p>
                  </a:txBody>
                  <a:tcPr/>
                </a:tc>
                <a:tc>
                  <a:txBody>
                    <a:bodyPr/>
                    <a:lstStyle/>
                    <a:p>
                      <a:pPr algn="l"/>
                      <a:r>
                        <a:rPr lang="en-GB" sz="1200" dirty="0">
                          <a:solidFill>
                            <a:srgbClr val="404040"/>
                          </a:solidFill>
                          <a:latin typeface="Arial" panose="020B0604020202020204" pitchFamily="34" charset="0"/>
                        </a:rPr>
                        <a:t>Technical</a:t>
                      </a:r>
                      <a:r>
                        <a:rPr lang="en-GB" sz="1200" baseline="0" dirty="0">
                          <a:solidFill>
                            <a:srgbClr val="404040"/>
                          </a:solidFill>
                          <a:latin typeface="Arial" panose="020B0604020202020204" pitchFamily="34" charset="0"/>
                        </a:rPr>
                        <a:t> risk</a:t>
                      </a:r>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200" dirty="0">
                          <a:solidFill>
                            <a:srgbClr val="404040"/>
                          </a:solidFill>
                          <a:latin typeface="Arial" panose="020B0604020202020204" pitchFamily="34" charset="0"/>
                        </a:rPr>
                        <a:t>%</a:t>
                      </a:r>
                      <a:r>
                        <a:rPr lang="en-GB" sz="1200" baseline="0" dirty="0">
                          <a:solidFill>
                            <a:srgbClr val="404040"/>
                          </a:solidFill>
                          <a:latin typeface="Arial" panose="020B0604020202020204" pitchFamily="34" charset="0"/>
                        </a:rPr>
                        <a:t> server reliability </a:t>
                      </a:r>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4979258"/>
                  </a:ext>
                </a:extLst>
              </a:tr>
              <a:tr h="36630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04040"/>
                          </a:solidFill>
                          <a:latin typeface="Arial" panose="020B0604020202020204" pitchFamily="34" charset="0"/>
                        </a:rPr>
                        <a:t>Planet</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04040"/>
                          </a:solidFill>
                          <a:latin typeface="Arial" panose="020B0604020202020204" pitchFamily="34" charset="0"/>
                        </a:rPr>
                        <a:t>Depletion of scarce resources</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5224566"/>
                  </a:ext>
                </a:extLst>
              </a:tr>
              <a:tr h="366300">
                <a:tc vMerge="1">
                  <a:txBody>
                    <a:bodyPr/>
                    <a:lstStyle/>
                    <a:p>
                      <a:endParaRPr lang="en-GB" b="1" dirty="0">
                        <a:latin typeface="Lato" panose="020F050202020403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04040"/>
                          </a:solidFill>
                          <a:latin typeface="Arial" panose="020B0604020202020204" pitchFamily="34" charset="0"/>
                        </a:rPr>
                        <a:t>Energy</a:t>
                      </a:r>
                      <a:r>
                        <a:rPr lang="en-GB" sz="1200" baseline="0" dirty="0">
                          <a:solidFill>
                            <a:srgbClr val="404040"/>
                          </a:solidFill>
                          <a:latin typeface="Arial" panose="020B0604020202020204" pitchFamily="34" charset="0"/>
                        </a:rPr>
                        <a:t> use</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6222818"/>
                  </a:ext>
                </a:extLst>
              </a:tr>
              <a:tr h="366300">
                <a:tc vMerge="1">
                  <a:txBody>
                    <a:bodyPr/>
                    <a:lstStyle/>
                    <a:p>
                      <a:endParaRPr lang="en-GB" b="1" dirty="0">
                        <a:latin typeface="Lato" panose="020F050202020403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aseline="0" dirty="0">
                          <a:solidFill>
                            <a:srgbClr val="404040"/>
                          </a:solidFill>
                          <a:latin typeface="Arial" panose="020B0604020202020204" pitchFamily="34" charset="0"/>
                        </a:rPr>
                        <a:t>Waste impact</a:t>
                      </a:r>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200" baseline="0" dirty="0">
                          <a:solidFill>
                            <a:srgbClr val="404040"/>
                          </a:solidFill>
                          <a:latin typeface="Arial" panose="020B0604020202020204" pitchFamily="34" charset="0"/>
                        </a:rPr>
                        <a:t>Downloads (potential paper saving in tickets) </a:t>
                      </a:r>
                      <a:endParaRPr lang="en-GB" sz="1200" dirty="0">
                        <a:solidFill>
                          <a:srgbClr val="404040"/>
                        </a:solidFill>
                        <a:latin typeface="Arial" panose="020B0604020202020204" pitchFamily="34"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41530310"/>
                  </a:ext>
                </a:extLst>
              </a:tr>
            </a:tbl>
          </a:graphicData>
        </a:graphic>
      </p:graphicFrame>
      <p:sp>
        <p:nvSpPr>
          <p:cNvPr id="4" name="Title 3">
            <a:extLst>
              <a:ext uri="{FF2B5EF4-FFF2-40B4-BE49-F238E27FC236}">
                <a16:creationId xmlns:a16="http://schemas.microsoft.com/office/drawing/2014/main" id="{24BDE4F8-DF40-4B57-AD85-81970F8C562F}"/>
              </a:ext>
            </a:extLst>
          </p:cNvPr>
          <p:cNvSpPr>
            <a:spLocks noGrp="1"/>
          </p:cNvSpPr>
          <p:nvPr>
            <p:ph type="title"/>
          </p:nvPr>
        </p:nvSpPr>
        <p:spPr/>
        <p:txBody>
          <a:bodyPr/>
          <a:lstStyle/>
          <a:p>
            <a:r>
              <a:rPr lang="en-GB" dirty="0"/>
              <a:t>Initial proposals for success criteria for a transport app </a:t>
            </a:r>
            <a:r>
              <a:rPr lang="nl-BE" dirty="0"/>
              <a:t>(adapted from DIGNITY pilot - Ancona)</a:t>
            </a:r>
            <a:endParaRPr lang="en-GB" dirty="0"/>
          </a:p>
        </p:txBody>
      </p:sp>
      <p:sp>
        <p:nvSpPr>
          <p:cNvPr id="6" name="TextBox 5">
            <a:hlinkClick r:id="rId3" action="ppaction://hlinksldjump" tooltip="Return to EXAMPLES BOARD"/>
            <a:extLst>
              <a:ext uri="{FF2B5EF4-FFF2-40B4-BE49-F238E27FC236}">
                <a16:creationId xmlns:a16="http://schemas.microsoft.com/office/drawing/2014/main" id="{31CF46A3-8CD6-46EE-B12F-5F1C8855FF7F}"/>
              </a:ext>
            </a:extLst>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000" b="1">
                <a:solidFill>
                  <a:schemeClr val="bg1"/>
                </a:solidFill>
              </a:rPr>
              <a:t>Agree success criteria (EXAMPLE)</a:t>
            </a:r>
            <a:endParaRPr lang="en-GB" sz="2000" b="1" dirty="0">
              <a:solidFill>
                <a:schemeClr val="bg1"/>
              </a:solidFill>
            </a:endParaRPr>
          </a:p>
        </p:txBody>
      </p:sp>
      <p:sp>
        <p:nvSpPr>
          <p:cNvPr id="7" name="Oval 6">
            <a:hlinkClick r:id="rId4" tooltip="View web guidance for this activity"/>
            <a:extLst>
              <a:ext uri="{FF2B5EF4-FFF2-40B4-BE49-F238E27FC236}">
                <a16:creationId xmlns:a16="http://schemas.microsoft.com/office/drawing/2014/main" id="{0E38EE0B-D489-4078-A6A6-273F2015AB59}"/>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extBox 2">
            <a:extLst>
              <a:ext uri="{FF2B5EF4-FFF2-40B4-BE49-F238E27FC236}">
                <a16:creationId xmlns:a16="http://schemas.microsoft.com/office/drawing/2014/main" id="{B33810E8-9E09-7E07-8132-B62A9908B992}"/>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5"/>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0E6E1E06-3724-4D9F-B1A1-7A6A324A754A}"/>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8" name="Slide Zoom 7">
                <a:hlinkClick r:id="rId7" action="ppaction://hlinksldjump"/>
                <a:extLst>
                  <a:ext uri="{FF2B5EF4-FFF2-40B4-BE49-F238E27FC236}">
                    <a16:creationId xmlns:a16="http://schemas.microsoft.com/office/drawing/2014/main" id="{0E6E1E06-3724-4D9F-B1A1-7A6A324A754A}"/>
                  </a:ext>
                </a:extLst>
              </p:cNvPr>
              <p:cNvPicPr>
                <a:picLocks noGrp="1" noRot="1" noChangeAspect="1" noMove="1" noResize="1" noEditPoints="1" noAdjustHandles="1" noChangeArrowheads="1" noChangeShapeType="1"/>
              </p:cNvPicPr>
              <p:nvPr/>
            </p:nvPicPr>
            <p:blipFill>
              <a:blip r:embed="rId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81E19871-241D-45A8-B4C1-B8937FAF7B3C}"/>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0" name="Slide Zoom 9">
                <a:hlinkClick r:id="rId10" action="ppaction://hlinksldjump"/>
                <a:extLst>
                  <a:ext uri="{FF2B5EF4-FFF2-40B4-BE49-F238E27FC236}">
                    <a16:creationId xmlns:a16="http://schemas.microsoft.com/office/drawing/2014/main" id="{81E19871-241D-45A8-B4C1-B8937FAF7B3C}"/>
                  </a:ext>
                </a:extLst>
              </p:cNvPr>
              <p:cNvPicPr>
                <a:picLocks noGrp="1" noRot="1" noChangeAspect="1" noMove="1" noResize="1" noEditPoints="1" noAdjustHandles="1" noChangeArrowheads="1" noChangeShapeType="1"/>
              </p:cNvPicPr>
              <p:nvPr/>
            </p:nvPicPr>
            <p:blipFill>
              <a:blip r:embed="rId1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1" name="TextBox 10">
            <a:extLst>
              <a:ext uri="{FF2B5EF4-FFF2-40B4-BE49-F238E27FC236}">
                <a16:creationId xmlns:a16="http://schemas.microsoft.com/office/drawing/2014/main" id="{30164188-B2F6-41E7-B4B5-D80DC3335C84}"/>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2" name="TextBox 11">
            <a:extLst>
              <a:ext uri="{FF2B5EF4-FFF2-40B4-BE49-F238E27FC236}">
                <a16:creationId xmlns:a16="http://schemas.microsoft.com/office/drawing/2014/main" id="{2D0F43A6-5FB0-4133-8AEC-4FB1D65A74E6}"/>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2011578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EXAMPLES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000" b="1">
                <a:solidFill>
                  <a:schemeClr val="bg1"/>
                </a:solidFill>
              </a:rPr>
              <a:t>Gather user feedback (EXAMPLE)</a:t>
            </a:r>
            <a:endParaRPr lang="en-GB" sz="2000" b="1" dirty="0">
              <a:solidFill>
                <a:schemeClr val="bg1"/>
              </a:solidFill>
            </a:endParaRPr>
          </a:p>
        </p:txBody>
      </p:sp>
      <p:sp>
        <p:nvSpPr>
          <p:cNvPr id="6" name="Oval 5">
            <a:hlinkClick r:id="rId4" tooltip="View web guidance for this activity"/>
            <a:extLst>
              <a:ext uri="{FF2B5EF4-FFF2-40B4-BE49-F238E27FC236}">
                <a16:creationId xmlns:a16="http://schemas.microsoft.com/office/drawing/2014/main" id="{229951C0-7B31-47F8-8A02-9C66AF072B2C}"/>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pic>
        <p:nvPicPr>
          <p:cNvPr id="8" name="Immagine 1">
            <a:extLst>
              <a:ext uri="{FF2B5EF4-FFF2-40B4-BE49-F238E27FC236}">
                <a16:creationId xmlns:a16="http://schemas.microsoft.com/office/drawing/2014/main" id="{90BABC18-3720-45B4-B793-A0A683C2435F}"/>
              </a:ext>
            </a:extLst>
          </p:cNvPr>
          <p:cNvPicPr>
            <a:picLocks noChangeAspect="1"/>
          </p:cNvPicPr>
          <p:nvPr/>
        </p:nvPicPr>
        <p:blipFill rotWithShape="1">
          <a:blip r:embed="rId5"/>
          <a:srcRect t="11979"/>
          <a:stretch/>
        </p:blipFill>
        <p:spPr>
          <a:xfrm>
            <a:off x="831680" y="782425"/>
            <a:ext cx="11217637" cy="5542962"/>
          </a:xfrm>
          <a:prstGeom prst="rect">
            <a:avLst/>
          </a:prstGeom>
        </p:spPr>
      </p:pic>
      <p:sp>
        <p:nvSpPr>
          <p:cNvPr id="9" name="Title 1">
            <a:extLst>
              <a:ext uri="{FF2B5EF4-FFF2-40B4-BE49-F238E27FC236}">
                <a16:creationId xmlns:a16="http://schemas.microsoft.com/office/drawing/2014/main" id="{9CA74972-2110-4DC8-B355-E37949896240}"/>
              </a:ext>
            </a:extLst>
          </p:cNvPr>
          <p:cNvSpPr>
            <a:spLocks noGrp="1"/>
          </p:cNvSpPr>
          <p:nvPr>
            <p:ph type="title"/>
          </p:nvPr>
        </p:nvSpPr>
        <p:spPr/>
        <p:txBody>
          <a:bodyPr/>
          <a:lstStyle/>
          <a:p>
            <a:r>
              <a:rPr lang="en-GB" dirty="0"/>
              <a:t>Results of a regional user journey survey (adapted from DIGNITY pilot - Ancona)</a:t>
            </a:r>
          </a:p>
        </p:txBody>
      </p:sp>
      <p:sp>
        <p:nvSpPr>
          <p:cNvPr id="3" name="TextBox 2">
            <a:extLst>
              <a:ext uri="{FF2B5EF4-FFF2-40B4-BE49-F238E27FC236}">
                <a16:creationId xmlns:a16="http://schemas.microsoft.com/office/drawing/2014/main" id="{929729E3-A730-56AB-9D6F-0112E00C33AA}"/>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6"/>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20B8D1C5-2D84-4DA9-B331-5781075366DE}"/>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7"/>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 name="Slide Zoom 9">
                <a:hlinkClick r:id="rId8" action="ppaction://hlinksldjump"/>
                <a:extLst>
                  <a:ext uri="{FF2B5EF4-FFF2-40B4-BE49-F238E27FC236}">
                    <a16:creationId xmlns:a16="http://schemas.microsoft.com/office/drawing/2014/main" id="{20B8D1C5-2D84-4DA9-B331-5781075366DE}"/>
                  </a:ext>
                </a:extLst>
              </p:cNvPr>
              <p:cNvPicPr>
                <a:picLocks noGrp="1" noRot="1" noChangeAspect="1" noMove="1" noResize="1" noEditPoints="1" noAdjustHandles="1" noChangeArrowheads="1" noChangeShapeType="1"/>
              </p:cNvPicPr>
              <p:nvPr/>
            </p:nvPicPr>
            <p:blipFill>
              <a:blip r:embed="rId9"/>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D2D6F5CB-83D0-4237-A5F6-E5341CC80FCD}"/>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0"/>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1" name="Slide Zoom 10">
                <a:hlinkClick r:id="rId11" action="ppaction://hlinksldjump"/>
                <a:extLst>
                  <a:ext uri="{FF2B5EF4-FFF2-40B4-BE49-F238E27FC236}">
                    <a16:creationId xmlns:a16="http://schemas.microsoft.com/office/drawing/2014/main" id="{D2D6F5CB-83D0-4237-A5F6-E5341CC80FCD}"/>
                  </a:ext>
                </a:extLst>
              </p:cNvPr>
              <p:cNvPicPr>
                <a:picLocks noGrp="1" noRot="1" noChangeAspect="1" noMove="1" noResize="1" noEditPoints="1" noAdjustHandles="1" noChangeArrowheads="1" noChangeShapeType="1"/>
              </p:cNvPicPr>
              <p:nvPr/>
            </p:nvPicPr>
            <p:blipFill>
              <a:blip r:embed="rId12"/>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3" name="TextBox 12">
            <a:extLst>
              <a:ext uri="{FF2B5EF4-FFF2-40B4-BE49-F238E27FC236}">
                <a16:creationId xmlns:a16="http://schemas.microsoft.com/office/drawing/2014/main" id="{FD0D6CA5-2163-4CA0-98EC-8DB813EB7558}"/>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4" name="TextBox 13">
            <a:extLst>
              <a:ext uri="{FF2B5EF4-FFF2-40B4-BE49-F238E27FC236}">
                <a16:creationId xmlns:a16="http://schemas.microsoft.com/office/drawing/2014/main" id="{AB56E7B1-EEF3-4A71-895E-414BB2D5B2A1}"/>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603529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4" action="ppaction://hlinksldjump" tooltip="Return to EXAMPLES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000" b="1">
                <a:solidFill>
                  <a:schemeClr val="bg1"/>
                </a:solidFill>
              </a:rPr>
              <a:t>Gather user feedback (EXAMPLE)</a:t>
            </a:r>
            <a:endParaRPr lang="en-GB" sz="2000" b="1" dirty="0">
              <a:solidFill>
                <a:schemeClr val="bg1"/>
              </a:solidFill>
            </a:endParaRPr>
          </a:p>
        </p:txBody>
      </p:sp>
      <p:sp>
        <p:nvSpPr>
          <p:cNvPr id="6" name="Oval 5">
            <a:hlinkClick r:id="rId5" tooltip="View web guidance for this activity"/>
            <a:extLst>
              <a:ext uri="{FF2B5EF4-FFF2-40B4-BE49-F238E27FC236}">
                <a16:creationId xmlns:a16="http://schemas.microsoft.com/office/drawing/2014/main" id="{229951C0-7B31-47F8-8A02-9C66AF072B2C}"/>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9" name="Title 1">
            <a:extLst>
              <a:ext uri="{FF2B5EF4-FFF2-40B4-BE49-F238E27FC236}">
                <a16:creationId xmlns:a16="http://schemas.microsoft.com/office/drawing/2014/main" id="{9CA74972-2110-4DC8-B355-E37949896240}"/>
              </a:ext>
            </a:extLst>
          </p:cNvPr>
          <p:cNvSpPr>
            <a:spLocks noGrp="1"/>
          </p:cNvSpPr>
          <p:nvPr>
            <p:ph type="title"/>
          </p:nvPr>
        </p:nvSpPr>
        <p:spPr/>
        <p:txBody>
          <a:bodyPr/>
          <a:lstStyle/>
          <a:p>
            <a:r>
              <a:rPr lang="en-GB" dirty="0"/>
              <a:t>User testing of transport app  </a:t>
            </a:r>
            <a:r>
              <a:rPr lang="nl-BE" dirty="0"/>
              <a:t>(adapted from DIGNITY pilot - Barcelona)</a:t>
            </a:r>
            <a:endParaRPr lang="en-GB" dirty="0"/>
          </a:p>
        </p:txBody>
      </p:sp>
      <p:pic>
        <p:nvPicPr>
          <p:cNvPr id="4" name="Picture 3">
            <a:extLst>
              <a:ext uri="{FF2B5EF4-FFF2-40B4-BE49-F238E27FC236}">
                <a16:creationId xmlns:a16="http://schemas.microsoft.com/office/drawing/2014/main" id="{1DBA3AF5-9D1C-4271-9F63-35D2F9DDC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0259" y="1729891"/>
            <a:ext cx="3822192" cy="2865057"/>
          </a:xfrm>
          <a:prstGeom prst="rect">
            <a:avLst/>
          </a:prstGeom>
        </p:spPr>
      </p:pic>
      <p:graphicFrame>
        <p:nvGraphicFramePr>
          <p:cNvPr id="8" name="Object 7">
            <a:extLst>
              <a:ext uri="{FF2B5EF4-FFF2-40B4-BE49-F238E27FC236}">
                <a16:creationId xmlns:a16="http://schemas.microsoft.com/office/drawing/2014/main" id="{64AAA059-CE71-4FE1-9028-FFB7D1012DEF}"/>
              </a:ext>
            </a:extLst>
          </p:cNvPr>
          <p:cNvGraphicFramePr>
            <a:graphicFrameLocks noChangeAspect="1"/>
          </p:cNvGraphicFramePr>
          <p:nvPr>
            <p:extLst>
              <p:ext uri="{D42A27DB-BD31-4B8C-83A1-F6EECF244321}">
                <p14:modId xmlns:p14="http://schemas.microsoft.com/office/powerpoint/2010/main" val="3841471756"/>
              </p:ext>
            </p:extLst>
          </p:nvPr>
        </p:nvGraphicFramePr>
        <p:xfrm>
          <a:off x="7921003" y="1796947"/>
          <a:ext cx="3643377" cy="2735940"/>
        </p:xfrm>
        <a:graphic>
          <a:graphicData uri="http://schemas.openxmlformats.org/presentationml/2006/ole">
            <mc:AlternateContent xmlns:mc="http://schemas.openxmlformats.org/markup-compatibility/2006">
              <mc:Choice xmlns:v="urn:schemas-microsoft-com:vml" Requires="v">
                <p:oleObj spid="_x0000_s4104" name="Image" r:id="rId7" imgW="12571200" imgH="9434880" progId="Photoshop.Image.13">
                  <p:embed/>
                </p:oleObj>
              </mc:Choice>
              <mc:Fallback>
                <p:oleObj name="Image" r:id="rId7" imgW="12571200" imgH="9434880" progId="Photoshop.Image.13">
                  <p:embed/>
                  <p:pic>
                    <p:nvPicPr>
                      <p:cNvPr id="0" name=""/>
                      <p:cNvPicPr/>
                      <p:nvPr/>
                    </p:nvPicPr>
                    <p:blipFill>
                      <a:blip r:embed="rId8"/>
                      <a:stretch>
                        <a:fillRect/>
                      </a:stretch>
                    </p:blipFill>
                    <p:spPr>
                      <a:xfrm>
                        <a:off x="7921003" y="1796947"/>
                        <a:ext cx="3643377" cy="273594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00F67B85-5F93-4D93-8ADB-410E5052A930}"/>
              </a:ext>
            </a:extLst>
          </p:cNvPr>
          <p:cNvSpPr txBox="1"/>
          <p:nvPr/>
        </p:nvSpPr>
        <p:spPr>
          <a:xfrm>
            <a:off x="1424676" y="4922516"/>
            <a:ext cx="1721642" cy="324847"/>
          </a:xfrm>
          <a:prstGeom prst="rect">
            <a:avLst/>
          </a:prstGeom>
          <a:noFill/>
        </p:spPr>
        <p:txBody>
          <a:bodyPr wrap="square" lIns="80467" tIns="40234" rIns="80467" bIns="40234">
            <a:spAutoFit/>
          </a:bodyPr>
          <a:lstStyle/>
          <a:p>
            <a:r>
              <a:rPr lang="en-GB" sz="1583" b="1" dirty="0"/>
              <a:t>Low tech group</a:t>
            </a:r>
          </a:p>
        </p:txBody>
      </p:sp>
      <p:sp>
        <p:nvSpPr>
          <p:cNvPr id="15" name="TextBox 14">
            <a:extLst>
              <a:ext uri="{FF2B5EF4-FFF2-40B4-BE49-F238E27FC236}">
                <a16:creationId xmlns:a16="http://schemas.microsoft.com/office/drawing/2014/main" id="{5E73C731-3988-4CF9-9201-2F34ECF58ABC}"/>
              </a:ext>
            </a:extLst>
          </p:cNvPr>
          <p:cNvSpPr txBox="1"/>
          <p:nvPr/>
        </p:nvSpPr>
        <p:spPr>
          <a:xfrm>
            <a:off x="5033865" y="4922516"/>
            <a:ext cx="1721642" cy="324847"/>
          </a:xfrm>
          <a:prstGeom prst="rect">
            <a:avLst/>
          </a:prstGeom>
          <a:noFill/>
        </p:spPr>
        <p:txBody>
          <a:bodyPr wrap="square" lIns="80467" tIns="40234" rIns="80467" bIns="40234">
            <a:spAutoFit/>
          </a:bodyPr>
          <a:lstStyle/>
          <a:p>
            <a:r>
              <a:rPr lang="en-GB" sz="1583" b="1" dirty="0"/>
              <a:t>Mid tech group</a:t>
            </a:r>
          </a:p>
        </p:txBody>
      </p:sp>
      <p:sp>
        <p:nvSpPr>
          <p:cNvPr id="16" name="TextBox 15">
            <a:extLst>
              <a:ext uri="{FF2B5EF4-FFF2-40B4-BE49-F238E27FC236}">
                <a16:creationId xmlns:a16="http://schemas.microsoft.com/office/drawing/2014/main" id="{5AA6E7F0-1A62-4FF2-971C-5175A78E5F08}"/>
              </a:ext>
            </a:extLst>
          </p:cNvPr>
          <p:cNvSpPr txBox="1"/>
          <p:nvPr/>
        </p:nvSpPr>
        <p:spPr>
          <a:xfrm>
            <a:off x="8833972" y="4922516"/>
            <a:ext cx="2730408" cy="324847"/>
          </a:xfrm>
          <a:prstGeom prst="rect">
            <a:avLst/>
          </a:prstGeom>
          <a:noFill/>
        </p:spPr>
        <p:txBody>
          <a:bodyPr wrap="square" lIns="80467" tIns="40234" rIns="80467" bIns="40234">
            <a:spAutoFit/>
          </a:bodyPr>
          <a:lstStyle/>
          <a:p>
            <a:r>
              <a:rPr lang="en-GB" sz="1583" b="1" dirty="0"/>
              <a:t>High tech group</a:t>
            </a:r>
          </a:p>
        </p:txBody>
      </p:sp>
      <p:graphicFrame>
        <p:nvGraphicFramePr>
          <p:cNvPr id="18" name="Object 17">
            <a:extLst>
              <a:ext uri="{FF2B5EF4-FFF2-40B4-BE49-F238E27FC236}">
                <a16:creationId xmlns:a16="http://schemas.microsoft.com/office/drawing/2014/main" id="{4FC8CA64-CA64-444C-AC07-8C28EAA41C0F}"/>
              </a:ext>
            </a:extLst>
          </p:cNvPr>
          <p:cNvGraphicFramePr>
            <a:graphicFrameLocks noChangeAspect="1"/>
          </p:cNvGraphicFramePr>
          <p:nvPr>
            <p:extLst>
              <p:ext uri="{D42A27DB-BD31-4B8C-83A1-F6EECF244321}">
                <p14:modId xmlns:p14="http://schemas.microsoft.com/office/powerpoint/2010/main" val="2201371084"/>
              </p:ext>
            </p:extLst>
          </p:nvPr>
        </p:nvGraphicFramePr>
        <p:xfrm>
          <a:off x="1133619" y="1462864"/>
          <a:ext cx="2548778" cy="3400696"/>
        </p:xfrm>
        <a:graphic>
          <a:graphicData uri="http://schemas.openxmlformats.org/presentationml/2006/ole">
            <mc:AlternateContent xmlns:mc="http://schemas.openxmlformats.org/markup-compatibility/2006">
              <mc:Choice xmlns:v="urn:schemas-microsoft-com:vml" Requires="v">
                <p:oleObj spid="_x0000_s4105" name="Image" r:id="rId9" imgW="12038040" imgH="16050600" progId="Photoshop.Image.13">
                  <p:embed/>
                </p:oleObj>
              </mc:Choice>
              <mc:Fallback>
                <p:oleObj name="Image" r:id="rId9" imgW="12038040" imgH="16050600" progId="Photoshop.Image.13">
                  <p:embed/>
                  <p:pic>
                    <p:nvPicPr>
                      <p:cNvPr id="4" name="Object 3">
                        <a:extLst>
                          <a:ext uri="{FF2B5EF4-FFF2-40B4-BE49-F238E27FC236}">
                            <a16:creationId xmlns:a16="http://schemas.microsoft.com/office/drawing/2014/main" id="{84C9B76D-8456-4710-B07D-94F47D3EE71B}"/>
                          </a:ext>
                        </a:extLst>
                      </p:cNvPr>
                      <p:cNvPicPr/>
                      <p:nvPr/>
                    </p:nvPicPr>
                    <p:blipFill>
                      <a:blip r:embed="rId10"/>
                      <a:stretch>
                        <a:fillRect/>
                      </a:stretch>
                    </p:blipFill>
                    <p:spPr>
                      <a:xfrm>
                        <a:off x="1133619" y="1462864"/>
                        <a:ext cx="2548778" cy="3400696"/>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8ADB08EC-8236-4838-ADCC-20A88D9C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2659" y="1882291"/>
            <a:ext cx="3822192" cy="2865057"/>
          </a:xfrm>
          <a:prstGeom prst="rect">
            <a:avLst/>
          </a:prstGeom>
        </p:spPr>
      </p:pic>
      <p:sp>
        <p:nvSpPr>
          <p:cNvPr id="3" name="TextBox 2">
            <a:extLst>
              <a:ext uri="{FF2B5EF4-FFF2-40B4-BE49-F238E27FC236}">
                <a16:creationId xmlns:a16="http://schemas.microsoft.com/office/drawing/2014/main" id="{2CB37F52-F691-491D-A688-8D725FF8ED81}"/>
              </a:ext>
            </a:extLst>
          </p:cNvPr>
          <p:cNvSpPr txBox="1"/>
          <p:nvPr/>
        </p:nvSpPr>
        <p:spPr>
          <a:xfrm>
            <a:off x="660890" y="6550223"/>
            <a:ext cx="11333231" cy="307777"/>
          </a:xfrm>
          <a:prstGeom prst="rect">
            <a:avLst/>
          </a:prstGeom>
          <a:noFill/>
        </p:spPr>
        <p:txBody>
          <a:bodyPr wrap="square" rtlCol="0">
            <a:spAutoFit/>
          </a:bodyPr>
          <a:lstStyle/>
          <a:p>
            <a:pPr algn="ctr"/>
            <a:r>
              <a:rPr lang="en-GB" sz="1400" dirty="0"/>
              <a:t>Find out more about the DIGNITY pilot projects at </a:t>
            </a:r>
            <a:r>
              <a:rPr lang="en-GB" sz="1400" dirty="0">
                <a:hlinkClick r:id="rId11"/>
              </a:rPr>
              <a:t>https://www.dignity-project.eu/wp-content/uploads/2022/07/Dignity-Deliverable-3.3-final.pdf</a:t>
            </a:r>
            <a:endParaRPr lang="en-GB" sz="1400" dirty="0"/>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A4B21CBF-F505-4E30-929C-326976A2739A}"/>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2"/>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7" name="Slide Zoom 16">
                <a:hlinkClick r:id="rId13" action="ppaction://hlinksldjump"/>
                <a:extLst>
                  <a:ext uri="{FF2B5EF4-FFF2-40B4-BE49-F238E27FC236}">
                    <a16:creationId xmlns:a16="http://schemas.microsoft.com/office/drawing/2014/main" id="{A4B21CBF-F505-4E30-929C-326976A2739A}"/>
                  </a:ext>
                </a:extLst>
              </p:cNvPr>
              <p:cNvPicPr>
                <a:picLocks noGrp="1" noRot="1" noChangeAspect="1" noMove="1" noResize="1" noEditPoints="1" noAdjustHandles="1" noChangeArrowheads="1" noChangeShapeType="1"/>
              </p:cNvPicPr>
              <p:nvPr/>
            </p:nvPicPr>
            <p:blipFill>
              <a:blip r:embed="rId14"/>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EAD21E57-6903-4943-B157-B761A521E8EF}"/>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5"/>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21" name="Slide Zoom 20">
                <a:hlinkClick r:id="rId16" action="ppaction://hlinksldjump"/>
                <a:extLst>
                  <a:ext uri="{FF2B5EF4-FFF2-40B4-BE49-F238E27FC236}">
                    <a16:creationId xmlns:a16="http://schemas.microsoft.com/office/drawing/2014/main" id="{EAD21E57-6903-4943-B157-B761A521E8EF}"/>
                  </a:ext>
                </a:extLst>
              </p:cNvPr>
              <p:cNvPicPr>
                <a:picLocks noGrp="1" noRot="1" noChangeAspect="1" noMove="1" noResize="1" noEditPoints="1" noAdjustHandles="1" noChangeArrowheads="1" noChangeShapeType="1"/>
              </p:cNvPicPr>
              <p:nvPr/>
            </p:nvPicPr>
            <p:blipFill>
              <a:blip r:embed="rId17"/>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22" name="TextBox 21">
            <a:extLst>
              <a:ext uri="{FF2B5EF4-FFF2-40B4-BE49-F238E27FC236}">
                <a16:creationId xmlns:a16="http://schemas.microsoft.com/office/drawing/2014/main" id="{95EB9C54-4376-4634-9380-074253B3F39C}"/>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23" name="TextBox 22">
            <a:extLst>
              <a:ext uri="{FF2B5EF4-FFF2-40B4-BE49-F238E27FC236}">
                <a16:creationId xmlns:a16="http://schemas.microsoft.com/office/drawing/2014/main" id="{FA07409E-C68E-477E-8F59-6735914BDD0E}"/>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281346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315B1F2-7C4F-4650-914F-1864442714D9}"/>
              </a:ext>
            </a:extLst>
          </p:cNvPr>
          <p:cNvGrpSpPr/>
          <p:nvPr/>
        </p:nvGrpSpPr>
        <p:grpSpPr>
          <a:xfrm>
            <a:off x="6656752" y="870004"/>
            <a:ext cx="2873019" cy="5798711"/>
            <a:chOff x="4567879" y="1715401"/>
            <a:chExt cx="2340000" cy="4722901"/>
          </a:xfrm>
        </p:grpSpPr>
        <p:pic>
          <p:nvPicPr>
            <p:cNvPr id="30" name="Picture 29">
              <a:extLst>
                <a:ext uri="{FF2B5EF4-FFF2-40B4-BE49-F238E27FC236}">
                  <a16:creationId xmlns:a16="http://schemas.microsoft.com/office/drawing/2014/main" id="{A8240451-860A-486E-9AE1-7110C4D04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879" y="1715401"/>
              <a:ext cx="2340000" cy="4722901"/>
            </a:xfrm>
            <a:prstGeom prst="rect">
              <a:avLst/>
            </a:prstGeom>
          </p:spPr>
        </p:pic>
        <p:sp>
          <p:nvSpPr>
            <p:cNvPr id="12" name="Rectangle 11">
              <a:extLst>
                <a:ext uri="{FF2B5EF4-FFF2-40B4-BE49-F238E27FC236}">
                  <a16:creationId xmlns:a16="http://schemas.microsoft.com/office/drawing/2014/main" id="{068C3B0F-0958-4574-8E3E-FC79CB592053}"/>
                </a:ext>
              </a:extLst>
            </p:cNvPr>
            <p:cNvSpPr/>
            <p:nvPr/>
          </p:nvSpPr>
          <p:spPr>
            <a:xfrm>
              <a:off x="4616832" y="2130227"/>
              <a:ext cx="2242094" cy="4047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a:extLst>
                <a:ext uri="{FF2B5EF4-FFF2-40B4-BE49-F238E27FC236}">
                  <a16:creationId xmlns:a16="http://schemas.microsoft.com/office/drawing/2014/main" id="{4F32C4A2-ECF3-4B26-B38C-2574FB94F9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832" y="2375075"/>
              <a:ext cx="2240661" cy="3557540"/>
            </a:xfrm>
            <a:prstGeom prst="rect">
              <a:avLst/>
            </a:prstGeom>
          </p:spPr>
        </p:pic>
      </p:grpSp>
      <p:sp>
        <p:nvSpPr>
          <p:cNvPr id="2" name="TextBox 1">
            <a:hlinkClick r:id="rId5" action="ppaction://hlinksldjump" tooltip="Return to EXAMPLES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000" b="1">
                <a:solidFill>
                  <a:schemeClr val="bg1"/>
                </a:solidFill>
              </a:rPr>
              <a:t>Gather expert feedback (EXAMPLE)</a:t>
            </a:r>
            <a:endParaRPr lang="en-GB" sz="2000" b="1" dirty="0">
              <a:solidFill>
                <a:schemeClr val="bg1"/>
              </a:solidFill>
            </a:endParaRPr>
          </a:p>
        </p:txBody>
      </p:sp>
      <p:sp>
        <p:nvSpPr>
          <p:cNvPr id="6" name="Oval 5">
            <a:hlinkClick r:id="rId6" tooltip="View web guidance for this activity"/>
            <a:extLst>
              <a:ext uri="{FF2B5EF4-FFF2-40B4-BE49-F238E27FC236}">
                <a16:creationId xmlns:a16="http://schemas.microsoft.com/office/drawing/2014/main" id="{62A69FD0-E85B-488E-88DA-4D666BD63671}"/>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2FA9EA9B-CC2C-4D2E-BC3F-255FA6165218}"/>
              </a:ext>
            </a:extLst>
          </p:cNvPr>
          <p:cNvSpPr>
            <a:spLocks noGrp="1"/>
          </p:cNvSpPr>
          <p:nvPr>
            <p:ph type="title"/>
          </p:nvPr>
        </p:nvSpPr>
        <p:spPr/>
        <p:txBody>
          <a:bodyPr/>
          <a:lstStyle/>
          <a:p>
            <a:r>
              <a:rPr lang="en-GB" dirty="0"/>
              <a:t>Visual accessibility audit (made up example)</a:t>
            </a:r>
          </a:p>
        </p:txBody>
      </p:sp>
      <p:sp>
        <p:nvSpPr>
          <p:cNvPr id="16" name="TextBox 6">
            <a:extLst>
              <a:ext uri="{FF2B5EF4-FFF2-40B4-BE49-F238E27FC236}">
                <a16:creationId xmlns:a16="http://schemas.microsoft.com/office/drawing/2014/main" id="{1E3772BC-6595-4F08-8580-8E5DDAF852A9}"/>
              </a:ext>
            </a:extLst>
          </p:cNvPr>
          <p:cNvSpPr txBox="1">
            <a:spLocks noChangeArrowheads="1"/>
          </p:cNvSpPr>
          <p:nvPr/>
        </p:nvSpPr>
        <p:spPr bwMode="auto">
          <a:xfrm>
            <a:off x="9945298" y="4278458"/>
            <a:ext cx="1901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GB" sz="1400" kern="1200" dirty="0">
                <a:solidFill>
                  <a:srgbClr val="000000"/>
                </a:solidFill>
                <a:effectLst/>
                <a:latin typeface="+mj-lt"/>
                <a:ea typeface="Times New Roman" panose="02020603050405020304" pitchFamily="18" charset="0"/>
                <a:cs typeface="Times New Roman" panose="02020603050405020304" pitchFamily="18" charset="0"/>
              </a:rPr>
              <a:t>These details on these icons are </a:t>
            </a:r>
            <a:r>
              <a:rPr lang="en-GB" sz="1400" b="1" kern="1200" dirty="0">
                <a:solidFill>
                  <a:srgbClr val="000000"/>
                </a:solidFill>
                <a:effectLst/>
                <a:latin typeface="+mj-lt"/>
                <a:ea typeface="Times New Roman" panose="02020603050405020304" pitchFamily="18" charset="0"/>
                <a:cs typeface="Times New Roman" panose="02020603050405020304" pitchFamily="18" charset="0"/>
              </a:rPr>
              <a:t>too small</a:t>
            </a:r>
            <a:r>
              <a:rPr lang="en-GB" sz="1400" kern="1200" dirty="0">
                <a:solidFill>
                  <a:srgbClr val="000000"/>
                </a:solidFill>
                <a:effectLst/>
                <a:latin typeface="+mj-lt"/>
                <a:ea typeface="Times New Roman" panose="02020603050405020304" pitchFamily="18" charset="0"/>
                <a:cs typeface="Times New Roman" panose="02020603050405020304" pitchFamily="18" charset="0"/>
              </a:rPr>
              <a:t>, and they are too similar to each other. Visual details should pass </a:t>
            </a:r>
            <a:r>
              <a:rPr lang="en-GB" sz="1400" dirty="0">
                <a:solidFill>
                  <a:srgbClr val="000000"/>
                </a:solidFill>
                <a:ea typeface="Times New Roman" panose="02020603050405020304" pitchFamily="18" charset="0"/>
                <a:cs typeface="Times New Roman" panose="02020603050405020304" pitchFamily="18" charset="0"/>
              </a:rPr>
              <a:t>Clari-Fi </a:t>
            </a:r>
            <a:r>
              <a:rPr lang="en-GB" sz="1400" kern="1200" dirty="0">
                <a:solidFill>
                  <a:srgbClr val="000000"/>
                </a:solidFill>
                <a:effectLst/>
                <a:latin typeface="+mj-lt"/>
                <a:ea typeface="Times New Roman" panose="02020603050405020304" pitchFamily="18" charset="0"/>
                <a:cs typeface="Times New Roman" panose="02020603050405020304" pitchFamily="18" charset="0"/>
              </a:rPr>
              <a:t>Check Level AAA, and these fail. (</a:t>
            </a:r>
            <a:r>
              <a:rPr lang="en-GB" sz="1400" kern="1200" dirty="0">
                <a:solidFill>
                  <a:srgbClr val="000000"/>
                </a:solidFill>
                <a:effectLst/>
                <a:latin typeface="+mj-lt"/>
                <a:ea typeface="Times New Roman" panose="02020603050405020304" pitchFamily="18" charset="0"/>
                <a:cs typeface="Times New Roman" panose="02020603050405020304" pitchFamily="18" charset="0"/>
                <a:hlinkClick r:id="rId7"/>
              </a:rPr>
              <a:t>https://clarifi.inclusivedesigntoolkit.com</a:t>
            </a:r>
            <a:r>
              <a:rPr lang="en-GB" sz="1400" kern="1200" dirty="0">
                <a:solidFill>
                  <a:srgbClr val="000000"/>
                </a:solidFill>
                <a:effectLst/>
                <a:latin typeface="+mj-lt"/>
                <a:ea typeface="Times New Roman" panose="02020603050405020304" pitchFamily="18" charset="0"/>
                <a:cs typeface="Times New Roman" panose="02020603050405020304" pitchFamily="18" charset="0"/>
              </a:rPr>
              <a:t>)</a:t>
            </a:r>
            <a:endParaRPr lang="en-GB" sz="1400" dirty="0">
              <a:effectLst/>
              <a:latin typeface="+mj-lt"/>
              <a:ea typeface="Times New Roman" panose="02020603050405020304" pitchFamily="18" charset="0"/>
            </a:endParaRPr>
          </a:p>
        </p:txBody>
      </p:sp>
      <p:sp>
        <p:nvSpPr>
          <p:cNvPr id="4" name="TextBox 3">
            <a:extLst>
              <a:ext uri="{FF2B5EF4-FFF2-40B4-BE49-F238E27FC236}">
                <a16:creationId xmlns:a16="http://schemas.microsoft.com/office/drawing/2014/main" id="{0266F7EB-6F8B-4942-9DB6-57225E140B1C}"/>
              </a:ext>
            </a:extLst>
          </p:cNvPr>
          <p:cNvSpPr txBox="1"/>
          <p:nvPr/>
        </p:nvSpPr>
        <p:spPr>
          <a:xfrm>
            <a:off x="731550" y="870004"/>
            <a:ext cx="5716873" cy="1476686"/>
          </a:xfrm>
          <a:prstGeom prst="rect">
            <a:avLst/>
          </a:prstGeom>
          <a:noFill/>
        </p:spPr>
        <p:txBody>
          <a:bodyPr wrap="square" rtlCol="0">
            <a:spAutoFit/>
          </a:bodyPr>
          <a:lstStyle/>
          <a:p>
            <a:r>
              <a:rPr lang="en-GB" dirty="0"/>
              <a:t>The following made up example was produced by the University of Cambridge, Engineering Design Centre, to show visual accessibility issues that we commonly find during our consultancy services.</a:t>
            </a:r>
          </a:p>
          <a:p>
            <a:endParaRPr lang="en-GB" dirty="0"/>
          </a:p>
        </p:txBody>
      </p:sp>
      <p:sp>
        <p:nvSpPr>
          <p:cNvPr id="5" name="Oval 4">
            <a:extLst>
              <a:ext uri="{FF2B5EF4-FFF2-40B4-BE49-F238E27FC236}">
                <a16:creationId xmlns:a16="http://schemas.microsoft.com/office/drawing/2014/main" id="{F9FFF29C-4895-427B-8BDE-3C2CCEE60236}"/>
              </a:ext>
            </a:extLst>
          </p:cNvPr>
          <p:cNvSpPr/>
          <p:nvPr/>
        </p:nvSpPr>
        <p:spPr>
          <a:xfrm>
            <a:off x="8941341" y="5173994"/>
            <a:ext cx="459892" cy="456155"/>
          </a:xfrm>
          <a:prstGeom prst="ellipse">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1F5B666D-C3F6-4C80-80A8-AC353FCD2634}"/>
              </a:ext>
            </a:extLst>
          </p:cNvPr>
          <p:cNvSpPr/>
          <p:nvPr/>
        </p:nvSpPr>
        <p:spPr>
          <a:xfrm>
            <a:off x="7344713" y="1659178"/>
            <a:ext cx="1529953" cy="1026872"/>
          </a:xfrm>
          <a:prstGeom prst="ellipse">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6">
            <a:extLst>
              <a:ext uri="{FF2B5EF4-FFF2-40B4-BE49-F238E27FC236}">
                <a16:creationId xmlns:a16="http://schemas.microsoft.com/office/drawing/2014/main" id="{9601A43E-7C2D-439C-B0C3-B006269FA516}"/>
              </a:ext>
            </a:extLst>
          </p:cNvPr>
          <p:cNvSpPr txBox="1">
            <a:spLocks noChangeArrowheads="1"/>
          </p:cNvSpPr>
          <p:nvPr/>
        </p:nvSpPr>
        <p:spPr bwMode="auto">
          <a:xfrm>
            <a:off x="903111" y="2631756"/>
            <a:ext cx="4647010" cy="92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GB" sz="1400" dirty="0">
                <a:effectLst/>
                <a:latin typeface="+mj-lt"/>
                <a:ea typeface="Times New Roman" panose="02020603050405020304" pitchFamily="18" charset="0"/>
              </a:rPr>
              <a:t>This text is </a:t>
            </a:r>
            <a:r>
              <a:rPr lang="en-GB" sz="1400" b="1" dirty="0">
                <a:effectLst/>
                <a:latin typeface="+mj-lt"/>
                <a:ea typeface="Times New Roman" panose="02020603050405020304" pitchFamily="18" charset="0"/>
              </a:rPr>
              <a:t>too low contrast</a:t>
            </a:r>
            <a:r>
              <a:rPr lang="en-GB" sz="1400" dirty="0">
                <a:effectLst/>
                <a:latin typeface="+mj-lt"/>
                <a:ea typeface="Times New Roman" panose="02020603050405020304" pitchFamily="18" charset="0"/>
              </a:rPr>
              <a:t>. The contrast ratio is 1.3:1, but WCAG contrast guidelines </a:t>
            </a:r>
            <a:r>
              <a:rPr lang="en-GB" sz="1400" dirty="0">
                <a:latin typeface="+mj-lt"/>
                <a:ea typeface="Times New Roman" panose="02020603050405020304" pitchFamily="18" charset="0"/>
              </a:rPr>
              <a:t>require a minimum of 4.5:1 </a:t>
            </a:r>
            <a:r>
              <a:rPr lang="en-GB" sz="1400" dirty="0">
                <a:effectLst/>
                <a:latin typeface="+mj-lt"/>
                <a:ea typeface="Times New Roman" panose="02020603050405020304" pitchFamily="18" charset="0"/>
              </a:rPr>
              <a:t>(</a:t>
            </a:r>
            <a:r>
              <a:rPr lang="en-GB" sz="1400" dirty="0">
                <a:effectLst/>
                <a:latin typeface="+mj-lt"/>
                <a:ea typeface="Times New Roman" panose="02020603050405020304" pitchFamily="18" charset="0"/>
                <a:hlinkClick r:id="rId8"/>
              </a:rPr>
              <a:t>https://www.w3.org/WAI/WCAG21/Understanding/contrast-minimum.html</a:t>
            </a:r>
            <a:r>
              <a:rPr lang="en-GB" sz="1400" dirty="0">
                <a:effectLst/>
                <a:latin typeface="+mj-lt"/>
                <a:ea typeface="Times New Roman" panose="02020603050405020304" pitchFamily="18" charset="0"/>
              </a:rPr>
              <a:t>)</a:t>
            </a:r>
            <a:r>
              <a:rPr lang="en-GB" sz="1400" dirty="0">
                <a:latin typeface="+mj-lt"/>
                <a:ea typeface="Times New Roman" panose="02020603050405020304" pitchFamily="18" charset="0"/>
              </a:rPr>
              <a:t>.</a:t>
            </a:r>
            <a:endParaRPr lang="en-GB" sz="1400" dirty="0">
              <a:effectLst/>
              <a:latin typeface="+mj-lt"/>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7CF85E0C-E939-4307-B780-4FC1444DE4B3}"/>
              </a:ext>
            </a:extLst>
          </p:cNvPr>
          <p:cNvCxnSpPr>
            <a:cxnSpLocks/>
            <a:stCxn id="20" idx="2"/>
          </p:cNvCxnSpPr>
          <p:nvPr/>
        </p:nvCxnSpPr>
        <p:spPr>
          <a:xfrm flipH="1">
            <a:off x="5543550" y="2172614"/>
            <a:ext cx="1801163" cy="793293"/>
          </a:xfrm>
          <a:prstGeom prst="line">
            <a:avLst/>
          </a:prstGeom>
          <a:ln w="19050">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DECFB9D-695D-4798-A2C2-884BED20435B}"/>
              </a:ext>
            </a:extLst>
          </p:cNvPr>
          <p:cNvSpPr/>
          <p:nvPr/>
        </p:nvSpPr>
        <p:spPr>
          <a:xfrm>
            <a:off x="6615477" y="3856206"/>
            <a:ext cx="523221" cy="522000"/>
          </a:xfrm>
          <a:prstGeom prst="ellipse">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63EFE6B0-F718-4F71-8DE8-62FAA13FCAA2}"/>
              </a:ext>
            </a:extLst>
          </p:cNvPr>
          <p:cNvCxnSpPr>
            <a:cxnSpLocks/>
          </p:cNvCxnSpPr>
          <p:nvPr/>
        </p:nvCxnSpPr>
        <p:spPr>
          <a:xfrm flipH="1">
            <a:off x="9359007" y="4764092"/>
            <a:ext cx="480318" cy="534872"/>
          </a:xfrm>
          <a:prstGeom prst="line">
            <a:avLst/>
          </a:prstGeom>
          <a:ln w="19050">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6">
            <a:extLst>
              <a:ext uri="{FF2B5EF4-FFF2-40B4-BE49-F238E27FC236}">
                <a16:creationId xmlns:a16="http://schemas.microsoft.com/office/drawing/2014/main" id="{43FD9CC7-9622-470F-935D-8AB623775786}"/>
              </a:ext>
            </a:extLst>
          </p:cNvPr>
          <p:cNvSpPr txBox="1">
            <a:spLocks noChangeArrowheads="1"/>
          </p:cNvSpPr>
          <p:nvPr/>
        </p:nvSpPr>
        <p:spPr bwMode="auto">
          <a:xfrm>
            <a:off x="3220710" y="4008100"/>
            <a:ext cx="2533650" cy="138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GB" sz="1400" dirty="0">
                <a:effectLst/>
                <a:latin typeface="+mj-lt"/>
                <a:ea typeface="Times New Roman" panose="02020603050405020304" pitchFamily="18" charset="0"/>
              </a:rPr>
              <a:t>When viewed with simulated impairment to the red-sensitive cones (commonly known as </a:t>
            </a:r>
            <a:r>
              <a:rPr lang="en-GB" sz="1400" b="1" dirty="0">
                <a:effectLst/>
                <a:latin typeface="+mj-lt"/>
                <a:ea typeface="Times New Roman" panose="02020603050405020304" pitchFamily="18" charset="0"/>
              </a:rPr>
              <a:t>colour-blindness</a:t>
            </a:r>
            <a:r>
              <a:rPr lang="en-GB" sz="1400" dirty="0">
                <a:effectLst/>
                <a:latin typeface="+mj-lt"/>
                <a:ea typeface="Times New Roman" panose="02020603050405020304" pitchFamily="18" charset="0"/>
              </a:rPr>
              <a:t>), this text becomes almost impossible to see, it looks like this:</a:t>
            </a:r>
          </a:p>
        </p:txBody>
      </p:sp>
      <p:cxnSp>
        <p:nvCxnSpPr>
          <p:cNvPr id="39" name="Straight Connector 38">
            <a:extLst>
              <a:ext uri="{FF2B5EF4-FFF2-40B4-BE49-F238E27FC236}">
                <a16:creationId xmlns:a16="http://schemas.microsoft.com/office/drawing/2014/main" id="{6D91F8F5-139C-4E00-AD4D-6C1D3BAF6CC7}"/>
              </a:ext>
            </a:extLst>
          </p:cNvPr>
          <p:cNvCxnSpPr>
            <a:cxnSpLocks/>
          </p:cNvCxnSpPr>
          <p:nvPr/>
        </p:nvCxnSpPr>
        <p:spPr>
          <a:xfrm flipH="1">
            <a:off x="5689787" y="4117206"/>
            <a:ext cx="923931" cy="13005"/>
          </a:xfrm>
          <a:prstGeom prst="line">
            <a:avLst/>
          </a:prstGeom>
          <a:ln w="19050">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62CD074C-EB5E-4180-882E-5848C6C55EE1}"/>
              </a:ext>
            </a:extLst>
          </p:cNvPr>
          <p:cNvPicPr>
            <a:picLocks noChangeAspect="1"/>
          </p:cNvPicPr>
          <p:nvPr/>
        </p:nvPicPr>
        <p:blipFill rotWithShape="1">
          <a:blip r:embed="rId9">
            <a:extLst>
              <a:ext uri="{28A0092B-C50C-407E-A947-70E740481C1C}">
                <a14:useLocalDpi xmlns:a14="http://schemas.microsoft.com/office/drawing/2010/main" val="0"/>
              </a:ext>
            </a:extLst>
          </a:blip>
          <a:srcRect l="566" t="46252" r="78242" b="32817"/>
          <a:stretch/>
        </p:blipFill>
        <p:spPr>
          <a:xfrm>
            <a:off x="4023359" y="5396170"/>
            <a:ext cx="1271607" cy="1004745"/>
          </a:xfrm>
          <a:prstGeom prst="rect">
            <a:avLst/>
          </a:prstGeom>
        </p:spPr>
      </p:pic>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C7C7A718-E319-4CF4-8C50-E03DFB6A4F60}"/>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10"/>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24" name="Slide Zoom 23">
                <a:hlinkClick r:id="rId11" action="ppaction://hlinksldjump"/>
                <a:extLst>
                  <a:ext uri="{FF2B5EF4-FFF2-40B4-BE49-F238E27FC236}">
                    <a16:creationId xmlns:a16="http://schemas.microsoft.com/office/drawing/2014/main" id="{C7C7A718-E319-4CF4-8C50-E03DFB6A4F60}"/>
                  </a:ext>
                </a:extLst>
              </p:cNvPr>
              <p:cNvPicPr>
                <a:picLocks noGrp="1" noRot="1" noChangeAspect="1" noMove="1" noResize="1" noEditPoints="1" noAdjustHandles="1" noChangeArrowheads="1" noChangeShapeType="1"/>
              </p:cNvPicPr>
              <p:nvPr/>
            </p:nvPicPr>
            <p:blipFill>
              <a:blip r:embed="rId12"/>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F421A039-71EE-4224-837B-7878940058B3}"/>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13"/>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28" name="Slide Zoom 27">
                <a:hlinkClick r:id="rId14" action="ppaction://hlinksldjump"/>
                <a:extLst>
                  <a:ext uri="{FF2B5EF4-FFF2-40B4-BE49-F238E27FC236}">
                    <a16:creationId xmlns:a16="http://schemas.microsoft.com/office/drawing/2014/main" id="{F421A039-71EE-4224-837B-7878940058B3}"/>
                  </a:ext>
                </a:extLst>
              </p:cNvPr>
              <p:cNvPicPr>
                <a:picLocks noGrp="1" noRot="1" noChangeAspect="1" noMove="1" noResize="1" noEditPoints="1" noAdjustHandles="1" noChangeArrowheads="1" noChangeShapeType="1"/>
              </p:cNvPicPr>
              <p:nvPr/>
            </p:nvPicPr>
            <p:blipFill>
              <a:blip r:embed="rId15"/>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29" name="TextBox 28">
            <a:extLst>
              <a:ext uri="{FF2B5EF4-FFF2-40B4-BE49-F238E27FC236}">
                <a16:creationId xmlns:a16="http://schemas.microsoft.com/office/drawing/2014/main" id="{1B7BDCC4-FFBB-4DD8-8798-53430B87F52B}"/>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31" name="TextBox 30">
            <a:extLst>
              <a:ext uri="{FF2B5EF4-FFF2-40B4-BE49-F238E27FC236}">
                <a16:creationId xmlns:a16="http://schemas.microsoft.com/office/drawing/2014/main" id="{E904DDB5-9177-4150-8F91-87594EFF9835}"/>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757690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EXAMPLES BOARD"/>
          </p:cNvPr>
          <p:cNvSpPr txBox="1"/>
          <p:nvPr/>
        </p:nvSpPr>
        <p:spPr>
          <a:xfrm rot="16200000">
            <a:off x="-3167390" y="3167391"/>
            <a:ext cx="6858001" cy="523220"/>
          </a:xfrm>
          <a:prstGeom prst="rect">
            <a:avLst/>
          </a:prstGeom>
          <a:solidFill>
            <a:schemeClr val="accent4"/>
          </a:solidFill>
        </p:spPr>
        <p:txBody>
          <a:bodyPr wrap="square" rtlCol="0" anchor="ctr">
            <a:noAutofit/>
          </a:bodyPr>
          <a:lstStyle/>
          <a:p>
            <a:pPr algn="ctr"/>
            <a:r>
              <a:rPr lang="en-GB" sz="2000" b="1">
                <a:solidFill>
                  <a:schemeClr val="bg1"/>
                </a:solidFill>
              </a:rPr>
              <a:t>Estimate exclusion (EXAMPLE)</a:t>
            </a:r>
            <a:endParaRPr lang="en-GB" sz="2000" b="1" dirty="0">
              <a:solidFill>
                <a:schemeClr val="bg1"/>
              </a:solidFill>
            </a:endParaRPr>
          </a:p>
        </p:txBody>
      </p:sp>
      <p:sp>
        <p:nvSpPr>
          <p:cNvPr id="6" name="Oval 5">
            <a:hlinkClick r:id="rId4" tooltip="View web guidance for this activity"/>
            <a:extLst>
              <a:ext uri="{FF2B5EF4-FFF2-40B4-BE49-F238E27FC236}">
                <a16:creationId xmlns:a16="http://schemas.microsoft.com/office/drawing/2014/main" id="{98ACFBD8-5148-4102-8D8B-E083303F1FD2}"/>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36A7534D-1844-4C22-84C5-3E9CD3A7B843}"/>
              </a:ext>
            </a:extLst>
          </p:cNvPr>
          <p:cNvSpPr>
            <a:spLocks noGrp="1"/>
          </p:cNvSpPr>
          <p:nvPr>
            <p:ph type="title"/>
          </p:nvPr>
        </p:nvSpPr>
        <p:spPr/>
        <p:txBody>
          <a:bodyPr/>
          <a:lstStyle/>
          <a:p>
            <a:r>
              <a:rPr lang="en-GB" dirty="0"/>
              <a:t>Population exclusion estimates (derived from DIGNITY German &amp; Italian surveys)</a:t>
            </a:r>
          </a:p>
        </p:txBody>
      </p:sp>
      <p:sp>
        <p:nvSpPr>
          <p:cNvPr id="5" name="Rectangle 1">
            <a:extLst>
              <a:ext uri="{FF2B5EF4-FFF2-40B4-BE49-F238E27FC236}">
                <a16:creationId xmlns:a16="http://schemas.microsoft.com/office/drawing/2014/main" id="{1A95D0BD-4FD1-4BC9-A745-CB995D061CAB}"/>
              </a:ext>
            </a:extLst>
          </p:cNvPr>
          <p:cNvSpPr>
            <a:spLocks noChangeArrowheads="1"/>
          </p:cNvSpPr>
          <p:nvPr/>
        </p:nvSpPr>
        <p:spPr bwMode="auto">
          <a:xfrm>
            <a:off x="5041900"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AF35F20C-E79E-4D58-955E-E65F8073ECB9}"/>
              </a:ext>
            </a:extLst>
          </p:cNvPr>
          <p:cNvSpPr>
            <a:spLocks noChangeArrowheads="1"/>
          </p:cNvSpPr>
          <p:nvPr/>
        </p:nvSpPr>
        <p:spPr bwMode="auto">
          <a:xfrm>
            <a:off x="800098" y="5589369"/>
            <a:ext cx="99631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GB" altLang="en-US" sz="1200" dirty="0">
                <a:latin typeface="Arial" panose="020B0604020202020204" pitchFamily="34" charset="0"/>
              </a:rPr>
              <a:t>[1] The description of the excluded survey participants reflects the most relevant responses available within the survey.</a:t>
            </a:r>
          </a:p>
          <a:p>
            <a:pPr lvl="0" defTabSz="914400" eaLnBrk="0" fontAlgn="base" hangingPunct="0">
              <a:spcBef>
                <a:spcPct val="0"/>
              </a:spcBef>
              <a:spcAft>
                <a:spcPct val="0"/>
              </a:spcAft>
            </a:pPr>
            <a:endParaRPr lang="en-GB" altLang="en-US" sz="1200" dirty="0">
              <a:latin typeface="Arial" panose="020B0604020202020204" pitchFamily="34" charset="0"/>
            </a:endParaRPr>
          </a:p>
          <a:p>
            <a:pPr lvl="0" defTabSz="914400" eaLnBrk="0" fontAlgn="base" hangingPunct="0">
              <a:spcBef>
                <a:spcPct val="0"/>
              </a:spcBef>
              <a:spcAft>
                <a:spcPct val="0"/>
              </a:spcAft>
            </a:pPr>
            <a:r>
              <a:rPr lang="en-GB" altLang="en-US" sz="1200" dirty="0">
                <a:latin typeface="Arial" panose="020B0604020202020204" pitchFamily="34" charset="0"/>
              </a:rPr>
              <a:t>[2] Exclusion is expressed as a weighted percentage of valid responses to the variable(s) involved in the calculation. </a:t>
            </a:r>
          </a:p>
        </p:txBody>
      </p:sp>
      <p:graphicFrame>
        <p:nvGraphicFramePr>
          <p:cNvPr id="12" name="Table 32">
            <a:extLst>
              <a:ext uri="{FF2B5EF4-FFF2-40B4-BE49-F238E27FC236}">
                <a16:creationId xmlns:a16="http://schemas.microsoft.com/office/drawing/2014/main" id="{B6EC4C61-0273-4026-BA1C-FAFBA3A58610}"/>
              </a:ext>
            </a:extLst>
          </p:cNvPr>
          <p:cNvGraphicFramePr>
            <a:graphicFrameLocks noGrp="1"/>
          </p:cNvGraphicFramePr>
          <p:nvPr>
            <p:extLst>
              <p:ext uri="{D42A27DB-BD31-4B8C-83A1-F6EECF244321}">
                <p14:modId xmlns:p14="http://schemas.microsoft.com/office/powerpoint/2010/main" val="2991735600"/>
              </p:ext>
            </p:extLst>
          </p:nvPr>
        </p:nvGraphicFramePr>
        <p:xfrm>
          <a:off x="847724" y="1152400"/>
          <a:ext cx="11088000" cy="4210560"/>
        </p:xfrm>
        <a:graphic>
          <a:graphicData uri="http://schemas.openxmlformats.org/drawingml/2006/table">
            <a:tbl>
              <a:tblPr firstRow="1" bandRow="1">
                <a:tableStyleId>{2A488322-F2BA-4B5B-9748-0D474271808F}</a:tableStyleId>
              </a:tblPr>
              <a:tblGrid>
                <a:gridCol w="3067784">
                  <a:extLst>
                    <a:ext uri="{9D8B030D-6E8A-4147-A177-3AD203B41FA5}">
                      <a16:colId xmlns:a16="http://schemas.microsoft.com/office/drawing/2014/main" val="4249177709"/>
                    </a:ext>
                  </a:extLst>
                </a:gridCol>
                <a:gridCol w="4132216">
                  <a:extLst>
                    <a:ext uri="{9D8B030D-6E8A-4147-A177-3AD203B41FA5}">
                      <a16:colId xmlns:a16="http://schemas.microsoft.com/office/drawing/2014/main" val="2881279379"/>
                    </a:ext>
                  </a:extLst>
                </a:gridCol>
                <a:gridCol w="972000">
                  <a:extLst>
                    <a:ext uri="{9D8B030D-6E8A-4147-A177-3AD203B41FA5}">
                      <a16:colId xmlns:a16="http://schemas.microsoft.com/office/drawing/2014/main" val="1816040618"/>
                    </a:ext>
                  </a:extLst>
                </a:gridCol>
                <a:gridCol w="972000">
                  <a:extLst>
                    <a:ext uri="{9D8B030D-6E8A-4147-A177-3AD203B41FA5}">
                      <a16:colId xmlns:a16="http://schemas.microsoft.com/office/drawing/2014/main" val="2998717118"/>
                    </a:ext>
                  </a:extLst>
                </a:gridCol>
                <a:gridCol w="972000">
                  <a:extLst>
                    <a:ext uri="{9D8B030D-6E8A-4147-A177-3AD203B41FA5}">
                      <a16:colId xmlns:a16="http://schemas.microsoft.com/office/drawing/2014/main" val="3474223395"/>
                    </a:ext>
                  </a:extLst>
                </a:gridCol>
                <a:gridCol w="972000">
                  <a:extLst>
                    <a:ext uri="{9D8B030D-6E8A-4147-A177-3AD203B41FA5}">
                      <a16:colId xmlns:a16="http://schemas.microsoft.com/office/drawing/2014/main" val="1960130028"/>
                    </a:ext>
                  </a:extLst>
                </a:gridCol>
              </a:tblGrid>
              <a:tr h="360000">
                <a:tc rowSpan="2">
                  <a:txBody>
                    <a:bodyPr/>
                    <a:lstStyle/>
                    <a:p>
                      <a:pPr>
                        <a:spcAft>
                          <a:spcPts val="0"/>
                        </a:spcAft>
                      </a:pPr>
                      <a:r>
                        <a:rPr lang="en-GB" sz="1200" b="1" dirty="0">
                          <a:solidFill>
                            <a:schemeClr val="tx1">
                              <a:lumMod val="75000"/>
                              <a:lumOff val="25000"/>
                            </a:schemeClr>
                          </a:solidFill>
                          <a:effectLst/>
                          <a:latin typeface="+mn-lt"/>
                        </a:rPr>
                        <a:t>Service / Task requires the user to …</a:t>
                      </a:r>
                      <a:endPar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spcAft>
                          <a:spcPts val="0"/>
                        </a:spcAft>
                      </a:pPr>
                      <a:r>
                        <a:rPr lang="en-GB" sz="1200" b="1" dirty="0">
                          <a:solidFill>
                            <a:schemeClr val="tx1">
                              <a:lumMod val="75000"/>
                              <a:lumOff val="25000"/>
                            </a:schemeClr>
                          </a:solidFill>
                          <a:effectLst/>
                          <a:latin typeface="+mn-lt"/>
                        </a:rPr>
                        <a:t>Excludes survey participants who</a:t>
                      </a:r>
                      <a:r>
                        <a:rPr lang="en-GB" sz="1200" b="1" baseline="30000" dirty="0">
                          <a:solidFill>
                            <a:schemeClr val="tx1">
                              <a:lumMod val="75000"/>
                              <a:lumOff val="25000"/>
                            </a:schemeClr>
                          </a:solidFill>
                          <a:effectLst/>
                          <a:latin typeface="+mn-lt"/>
                        </a:rPr>
                        <a:t>1</a:t>
                      </a:r>
                      <a:r>
                        <a:rPr lang="en-GB" sz="1200" b="1" dirty="0">
                          <a:solidFill>
                            <a:schemeClr val="tx1">
                              <a:lumMod val="75000"/>
                              <a:lumOff val="25000"/>
                            </a:schemeClr>
                          </a:solidFill>
                          <a:effectLst/>
                          <a:latin typeface="+mn-lt"/>
                        </a:rPr>
                        <a:t> …</a:t>
                      </a:r>
                      <a:endPar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spcAft>
                          <a:spcPts val="0"/>
                        </a:spcAft>
                      </a:pPr>
                      <a:r>
                        <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rPr>
                        <a:t>Exclusion</a:t>
                      </a:r>
                      <a:r>
                        <a:rPr lang="en-GB" sz="1200" b="1" baseline="30000" dirty="0">
                          <a:solidFill>
                            <a:schemeClr val="tx1">
                              <a:lumMod val="75000"/>
                              <a:lumOff val="25000"/>
                            </a:schemeClr>
                          </a:solidFill>
                          <a:effectLst/>
                          <a:latin typeface="+mn-lt"/>
                        </a:rPr>
                        <a:t>2</a:t>
                      </a:r>
                      <a:r>
                        <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rPr>
                        <a:t> - Germany</a:t>
                      </a: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spcAft>
                          <a:spcPts val="0"/>
                        </a:spcAft>
                      </a:pPr>
                      <a:endPar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spcAft>
                          <a:spcPts val="0"/>
                        </a:spcAft>
                      </a:pPr>
                      <a:r>
                        <a:rPr lang="en-GB" sz="1200" b="1" dirty="0">
                          <a:solidFill>
                            <a:schemeClr val="tx1">
                              <a:lumMod val="75000"/>
                              <a:lumOff val="25000"/>
                            </a:schemeClr>
                          </a:solidFill>
                          <a:effectLst/>
                          <a:latin typeface="+mn-lt"/>
                        </a:rPr>
                        <a:t>Exclusion</a:t>
                      </a:r>
                      <a:r>
                        <a:rPr lang="en-GB" sz="1200" b="1" baseline="30000" dirty="0">
                          <a:solidFill>
                            <a:schemeClr val="tx1">
                              <a:lumMod val="75000"/>
                              <a:lumOff val="25000"/>
                            </a:schemeClr>
                          </a:solidFill>
                          <a:effectLst/>
                          <a:latin typeface="+mn-lt"/>
                        </a:rPr>
                        <a:t>2</a:t>
                      </a:r>
                      <a:r>
                        <a:rPr lang="en-GB" sz="1200" b="1" dirty="0">
                          <a:solidFill>
                            <a:schemeClr val="tx1">
                              <a:lumMod val="75000"/>
                              <a:lumOff val="25000"/>
                            </a:schemeClr>
                          </a:solidFill>
                          <a:effectLst/>
                          <a:latin typeface="+mn-lt"/>
                        </a:rPr>
                        <a:t> - Italy</a:t>
                      </a:r>
                      <a:endPar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spcAft>
                          <a:spcPts val="0"/>
                        </a:spcAft>
                      </a:pPr>
                      <a:endPar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18678337"/>
                  </a:ext>
                </a:extLst>
              </a:tr>
              <a:tr h="360000">
                <a:tc vMerge="1">
                  <a:txBody>
                    <a:bodyPr/>
                    <a:lstStyle/>
                    <a:p>
                      <a:pPr>
                        <a:spcAft>
                          <a:spcPts val="0"/>
                        </a:spcAft>
                      </a:pPr>
                      <a:endPar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spcAft>
                          <a:spcPts val="0"/>
                        </a:spcAft>
                      </a:pPr>
                      <a:endPar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rPr>
                        <a:t>All adults</a:t>
                      </a: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rPr>
                        <a:t>65+</a:t>
                      </a: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rPr>
                        <a:t>All adults</a:t>
                      </a: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1" dirty="0">
                          <a:solidFill>
                            <a:schemeClr val="tx1">
                              <a:lumMod val="75000"/>
                              <a:lumOff val="25000"/>
                            </a:schemeClr>
                          </a:solidFill>
                          <a:effectLst/>
                          <a:latin typeface="+mn-lt"/>
                          <a:ea typeface="Batang" panose="02030600000101010101" pitchFamily="18" charset="-127"/>
                          <a:cs typeface="Times New Roman" panose="02020603050405020304" pitchFamily="18" charset="0"/>
                        </a:rPr>
                        <a:t>65+</a:t>
                      </a:r>
                    </a:p>
                  </a:txBody>
                  <a:tcPr marL="108000" marR="10800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rgbClr val="612D7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0922362"/>
                  </a:ext>
                </a:extLst>
              </a:tr>
              <a:tr h="366300">
                <a:tc>
                  <a:txBody>
                    <a:bodyPr/>
                    <a:lstStyle/>
                    <a:p>
                      <a:pPr>
                        <a:spcAft>
                          <a:spcPts val="0"/>
                        </a:spcAft>
                      </a:pPr>
                      <a:r>
                        <a:rPr lang="en-GB" sz="1200" b="0" dirty="0">
                          <a:solidFill>
                            <a:schemeClr val="tx1">
                              <a:lumMod val="75000"/>
                              <a:lumOff val="25000"/>
                            </a:schemeClr>
                          </a:solidFill>
                          <a:effectLst/>
                          <a:latin typeface="+mn-lt"/>
                        </a:rPr>
                        <a:t>Have a mobile phone.</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en-GB" sz="1200" b="0" dirty="0">
                          <a:solidFill>
                            <a:schemeClr val="tx1">
                              <a:lumMod val="75000"/>
                              <a:lumOff val="25000"/>
                            </a:schemeClr>
                          </a:solidFill>
                          <a:effectLst/>
                          <a:latin typeface="+mn-lt"/>
                        </a:rPr>
                        <a:t>Do not have access to a mobile phone or any kind (or do not know if they have access to one)</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0" dirty="0">
                          <a:solidFill>
                            <a:schemeClr val="tx1">
                              <a:lumMod val="75000"/>
                              <a:lumOff val="25000"/>
                            </a:schemeClr>
                          </a:solidFill>
                          <a:effectLst/>
                          <a:latin typeface="+mn-lt"/>
                        </a:rPr>
                        <a:t>2.1%</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7.9%</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8.8%</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26%</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28575" cap="flat" cmpd="sng" algn="ctr">
                      <a:solidFill>
                        <a:srgbClr val="612D70"/>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5224566"/>
                  </a:ext>
                </a:extLst>
              </a:tr>
              <a:tr h="366300">
                <a:tc>
                  <a:txBody>
                    <a:bodyPr/>
                    <a:lstStyle/>
                    <a:p>
                      <a:pPr>
                        <a:spcAft>
                          <a:spcPts val="0"/>
                        </a:spcAft>
                      </a:pPr>
                      <a:r>
                        <a:rPr lang="en-GB" sz="1200" b="0" dirty="0">
                          <a:solidFill>
                            <a:schemeClr val="tx1">
                              <a:lumMod val="75000"/>
                              <a:lumOff val="25000"/>
                            </a:schemeClr>
                          </a:solidFill>
                          <a:effectLst/>
                          <a:latin typeface="+mn-lt"/>
                        </a:rPr>
                        <a:t>Access a website that has been designed to work on both mobile and desktop. </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en-GB" sz="1200" b="0" dirty="0">
                          <a:solidFill>
                            <a:schemeClr val="tx1">
                              <a:lumMod val="75000"/>
                              <a:lumOff val="25000"/>
                            </a:schemeClr>
                          </a:solidFill>
                          <a:effectLst/>
                          <a:latin typeface="+mn-lt"/>
                        </a:rPr>
                        <a:t>Last used the Internet more than three months ago</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0" dirty="0">
                          <a:solidFill>
                            <a:schemeClr val="tx1">
                              <a:lumMod val="75000"/>
                              <a:lumOff val="25000"/>
                            </a:schemeClr>
                          </a:solidFill>
                          <a:effectLst/>
                          <a:latin typeface="+mn-lt"/>
                        </a:rPr>
                        <a:t>11.3%</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39.8%</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21%</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a:solidFill>
                            <a:schemeClr val="tx1">
                              <a:lumMod val="75000"/>
                              <a:lumOff val="25000"/>
                            </a:schemeClr>
                          </a:solidFill>
                          <a:effectLst/>
                          <a:latin typeface="+mn-lt"/>
                          <a:ea typeface="+mn-ea"/>
                          <a:cs typeface="+mn-cs"/>
                        </a:rPr>
                        <a:t>64.7%</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18876282"/>
                  </a:ext>
                </a:extLst>
              </a:tr>
              <a:tr h="366300">
                <a:tc>
                  <a:txBody>
                    <a:bodyPr/>
                    <a:lstStyle/>
                    <a:p>
                      <a:pPr>
                        <a:spcAft>
                          <a:spcPts val="0"/>
                        </a:spcAft>
                      </a:pPr>
                      <a:r>
                        <a:rPr lang="en-GB" sz="1200" b="0" dirty="0">
                          <a:solidFill>
                            <a:schemeClr val="tx1">
                              <a:lumMod val="75000"/>
                              <a:lumOff val="25000"/>
                            </a:schemeClr>
                          </a:solidFill>
                          <a:effectLst/>
                          <a:latin typeface="+mn-lt"/>
                        </a:rPr>
                        <a:t>Access a website on a smart phone while out and about.</a:t>
                      </a: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en-GB" sz="1200" b="0" dirty="0">
                          <a:solidFill>
                            <a:schemeClr val="tx1">
                              <a:lumMod val="75000"/>
                              <a:lumOff val="25000"/>
                            </a:schemeClr>
                          </a:solidFill>
                          <a:effectLst/>
                          <a:latin typeface="+mn-lt"/>
                        </a:rPr>
                        <a:t>Last used the Internet on a smartphone more than three months ago</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0" dirty="0">
                          <a:solidFill>
                            <a:schemeClr val="tx1">
                              <a:lumMod val="75000"/>
                              <a:lumOff val="25000"/>
                            </a:schemeClr>
                          </a:solidFill>
                          <a:effectLst/>
                          <a:latin typeface="+mn-lt"/>
                        </a:rPr>
                        <a:t>18.3%</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a:solidFill>
                            <a:schemeClr val="tx1">
                              <a:lumMod val="75000"/>
                              <a:lumOff val="25000"/>
                            </a:schemeClr>
                          </a:solidFill>
                          <a:effectLst/>
                          <a:latin typeface="+mn-lt"/>
                          <a:ea typeface="+mn-ea"/>
                          <a:cs typeface="+mn-cs"/>
                        </a:rPr>
                        <a:t>58.7%</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21.5%</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a:solidFill>
                            <a:schemeClr val="tx1">
                              <a:lumMod val="75000"/>
                              <a:lumOff val="25000"/>
                            </a:schemeClr>
                          </a:solidFill>
                          <a:effectLst/>
                          <a:latin typeface="+mn-lt"/>
                          <a:ea typeface="+mn-ea"/>
                          <a:cs typeface="+mn-cs"/>
                        </a:rPr>
                        <a:t>66.6%</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87359751"/>
                  </a:ext>
                </a:extLst>
              </a:tr>
              <a:tr h="366300">
                <a:tc>
                  <a:txBody>
                    <a:bodyPr/>
                    <a:lstStyle/>
                    <a:p>
                      <a:pPr>
                        <a:spcAft>
                          <a:spcPts val="0"/>
                        </a:spcAft>
                      </a:pPr>
                      <a:r>
                        <a:rPr lang="en-GB" sz="1200" b="0" dirty="0">
                          <a:solidFill>
                            <a:schemeClr val="tx1">
                              <a:lumMod val="75000"/>
                              <a:lumOff val="25000"/>
                            </a:schemeClr>
                          </a:solidFill>
                          <a:effectLst/>
                          <a:latin typeface="+mn-lt"/>
                        </a:rPr>
                        <a:t>Access a website that has been designed for desktop, but doesn’t work on mobile. </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en-GB" sz="1200" b="0" dirty="0">
                          <a:solidFill>
                            <a:schemeClr val="tx1">
                              <a:lumMod val="75000"/>
                              <a:lumOff val="25000"/>
                            </a:schemeClr>
                          </a:solidFill>
                          <a:effectLst/>
                          <a:latin typeface="+mn-lt"/>
                        </a:rPr>
                        <a:t>Last used a computer more than three months ago OR last used the Internet more than three months ago</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0" dirty="0">
                          <a:solidFill>
                            <a:schemeClr val="tx1">
                              <a:lumMod val="75000"/>
                              <a:lumOff val="25000"/>
                            </a:schemeClr>
                          </a:solidFill>
                          <a:effectLst/>
                          <a:latin typeface="+mn-lt"/>
                        </a:rPr>
                        <a:t>17.5%</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a:solidFill>
                            <a:schemeClr val="tx1">
                              <a:lumMod val="75000"/>
                              <a:lumOff val="25000"/>
                            </a:schemeClr>
                          </a:solidFill>
                          <a:effectLst/>
                          <a:latin typeface="+mn-lt"/>
                          <a:ea typeface="+mn-ea"/>
                          <a:cs typeface="+mn-cs"/>
                        </a:rPr>
                        <a:t>48.2%</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41.9%</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a:solidFill>
                            <a:schemeClr val="tx1">
                              <a:lumMod val="75000"/>
                              <a:lumOff val="25000"/>
                            </a:schemeClr>
                          </a:solidFill>
                          <a:effectLst/>
                          <a:latin typeface="+mn-lt"/>
                          <a:ea typeface="+mn-ea"/>
                          <a:cs typeface="+mn-cs"/>
                        </a:rPr>
                        <a:t>81.9%</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565551"/>
                  </a:ext>
                </a:extLst>
              </a:tr>
              <a:tr h="366300">
                <a:tc>
                  <a:txBody>
                    <a:bodyPr/>
                    <a:lstStyle/>
                    <a:p>
                      <a:pPr>
                        <a:spcAft>
                          <a:spcPts val="0"/>
                        </a:spcAft>
                      </a:pPr>
                      <a:r>
                        <a:rPr lang="en-GB" sz="1200" b="0" dirty="0">
                          <a:solidFill>
                            <a:schemeClr val="tx1">
                              <a:lumMod val="75000"/>
                              <a:lumOff val="25000"/>
                            </a:schemeClr>
                          </a:solidFill>
                          <a:effectLst/>
                          <a:latin typeface="+mn-lt"/>
                        </a:rPr>
                        <a:t>Install a smart phone app that requires an internet connection </a:t>
                      </a: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en-GB" sz="1200" b="0" dirty="0">
                          <a:solidFill>
                            <a:schemeClr val="tx1">
                              <a:lumMod val="75000"/>
                              <a:lumOff val="25000"/>
                            </a:schemeClr>
                          </a:solidFill>
                          <a:effectLst/>
                          <a:latin typeface="+mn-lt"/>
                        </a:rPr>
                        <a:t>Haven't installed an app in the last year OR last used the Internet on a smartphone more than three months ago</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0" dirty="0">
                          <a:solidFill>
                            <a:schemeClr val="tx1">
                              <a:lumMod val="75000"/>
                              <a:lumOff val="25000"/>
                            </a:schemeClr>
                          </a:solidFill>
                          <a:effectLst/>
                          <a:latin typeface="+mn-lt"/>
                        </a:rPr>
                        <a:t>47.4%</a:t>
                      </a:r>
                      <a:endPar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endParaRP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a:solidFill>
                            <a:schemeClr val="tx1">
                              <a:lumMod val="75000"/>
                              <a:lumOff val="25000"/>
                            </a:schemeClr>
                          </a:solidFill>
                          <a:effectLst/>
                          <a:latin typeface="+mn-lt"/>
                          <a:ea typeface="+mn-ea"/>
                          <a:cs typeface="+mn-cs"/>
                        </a:rPr>
                        <a:t>85.5%</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58.7%</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89.2%</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4548181"/>
                  </a:ext>
                </a:extLst>
              </a:tr>
              <a:tr h="366300">
                <a:tc>
                  <a:txBody>
                    <a:bodyPr/>
                    <a:lstStyle/>
                    <a:p>
                      <a:pPr>
                        <a:spcAft>
                          <a:spcPts val="0"/>
                        </a:spcAft>
                      </a:pPr>
                      <a:r>
                        <a:rPr lang="en-GB" sz="1200" b="0" dirty="0">
                          <a:solidFill>
                            <a:schemeClr val="tx1">
                              <a:lumMod val="75000"/>
                              <a:lumOff val="25000"/>
                            </a:schemeClr>
                          </a:solidFill>
                          <a:effectLst/>
                          <a:latin typeface="+mn-lt"/>
                        </a:rPr>
                        <a:t>Have previous experience with a mapping application</a:t>
                      </a: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rPr>
                        <a:t>Haven’t used a mapping application in the last 12 months</a:t>
                      </a:r>
                    </a:p>
                  </a:txBody>
                  <a:tcPr marL="108000" marR="108000" marT="108000" marB="108000">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GB" sz="1200" b="0" dirty="0">
                          <a:solidFill>
                            <a:schemeClr val="tx1">
                              <a:lumMod val="75000"/>
                              <a:lumOff val="25000"/>
                            </a:schemeClr>
                          </a:solidFill>
                          <a:effectLst/>
                          <a:latin typeface="+mn-lt"/>
                          <a:ea typeface="Batang" panose="02030600000101010101" pitchFamily="18" charset="-127"/>
                          <a:cs typeface="Times New Roman" panose="02020603050405020304" pitchFamily="18" charset="0"/>
                        </a:rPr>
                        <a:t>58.7%</a:t>
                      </a:r>
                    </a:p>
                  </a:txBody>
                  <a:tcPr marL="108000" marR="108000" marT="108000" marB="10800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82.5%</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63.6%</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spcAft>
                          <a:spcPts val="0"/>
                        </a:spcAft>
                      </a:pPr>
                      <a:r>
                        <a:rPr lang="en-GB" sz="1200" b="0" kern="1200" dirty="0">
                          <a:solidFill>
                            <a:schemeClr val="tx1">
                              <a:lumMod val="75000"/>
                              <a:lumOff val="25000"/>
                            </a:schemeClr>
                          </a:solidFill>
                          <a:effectLst/>
                          <a:latin typeface="+mn-lt"/>
                          <a:ea typeface="+mn-ea"/>
                          <a:cs typeface="+mn-cs"/>
                        </a:rPr>
                        <a:t>91.5%</a:t>
                      </a:r>
                    </a:p>
                  </a:txBody>
                  <a:tcPr marL="0" marR="0" marT="0" marB="0" anchor="ctr">
                    <a:lnL w="0" cap="flat" cmpd="sng" algn="ctr">
                      <a:solidFill>
                        <a:schemeClr val="tx1"/>
                      </a:solidFill>
                      <a:prstDash val="solid"/>
                      <a:round/>
                      <a:headEnd type="none" w="med" len="med"/>
                      <a:tailEnd type="none" w="med" len="med"/>
                    </a:lnL>
                    <a:lnR w="0" cap="flat" cmpd="sng" algn="ctr">
                      <a:solidFill>
                        <a:schemeClr val="tx1"/>
                      </a:solidFill>
                      <a:prstDash val="solid"/>
                      <a:round/>
                      <a:headEnd type="none" w="med" len="med"/>
                      <a:tailEnd type="none" w="med" len="med"/>
                    </a:lnR>
                    <a:lnT w="19050" cap="flat" cmpd="sng" algn="ctr">
                      <a:solidFill>
                        <a:srgbClr val="BFBFBF"/>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373775"/>
                  </a:ext>
                </a:extLst>
              </a:tr>
            </a:tbl>
          </a:graphicData>
        </a:graphic>
      </p:graphicFrame>
      <p:sp>
        <p:nvSpPr>
          <p:cNvPr id="14" name="TextBox 13">
            <a:extLst>
              <a:ext uri="{FF2B5EF4-FFF2-40B4-BE49-F238E27FC236}">
                <a16:creationId xmlns:a16="http://schemas.microsoft.com/office/drawing/2014/main" id="{72B5DAF6-5471-4789-9508-9A5F8D0D7DC7}"/>
              </a:ext>
            </a:extLst>
          </p:cNvPr>
          <p:cNvSpPr txBox="1"/>
          <p:nvPr/>
        </p:nvSpPr>
        <p:spPr>
          <a:xfrm>
            <a:off x="866775" y="622300"/>
            <a:ext cx="10560050" cy="461665"/>
          </a:xfrm>
          <a:prstGeom prst="rect">
            <a:avLst/>
          </a:prstGeom>
          <a:noFill/>
        </p:spPr>
        <p:txBody>
          <a:bodyPr wrap="square" rtlCol="0">
            <a:spAutoFit/>
          </a:bodyPr>
          <a:lstStyle/>
          <a:p>
            <a:r>
              <a:rPr lang="en-GB" sz="1200" dirty="0"/>
              <a:t>Estimates of the exclusion associated with different kinds of services that are commonly involved in digital mobility services. The exclusion values are based on the DIGNITY Germany dataset (1010 participants), and the DIGNITY Italian dataset (1002 participants).</a:t>
            </a:r>
          </a:p>
        </p:txBody>
      </p:sp>
      <p:sp>
        <p:nvSpPr>
          <p:cNvPr id="7" name="TextBox 6">
            <a:extLst>
              <a:ext uri="{FF2B5EF4-FFF2-40B4-BE49-F238E27FC236}">
                <a16:creationId xmlns:a16="http://schemas.microsoft.com/office/drawing/2014/main" id="{AEE92260-79D0-A758-1CF3-5712825147C8}"/>
              </a:ext>
            </a:extLst>
          </p:cNvPr>
          <p:cNvSpPr txBox="1"/>
          <p:nvPr/>
        </p:nvSpPr>
        <p:spPr>
          <a:xfrm>
            <a:off x="2069258" y="6550223"/>
            <a:ext cx="8053487" cy="307777"/>
          </a:xfrm>
          <a:prstGeom prst="rect">
            <a:avLst/>
          </a:prstGeom>
          <a:noFill/>
        </p:spPr>
        <p:txBody>
          <a:bodyPr wrap="none" rtlCol="0">
            <a:spAutoFit/>
          </a:bodyPr>
          <a:lstStyle/>
          <a:p>
            <a:pPr algn="ctr"/>
            <a:r>
              <a:rPr lang="en-GB" sz="1400" dirty="0"/>
              <a:t>Find out more about the DIGNITY surveys at </a:t>
            </a:r>
            <a:r>
              <a:rPr lang="en-GB" sz="1400" dirty="0">
                <a:hlinkClick r:id="rId5"/>
              </a:rPr>
              <a:t>https://www.inclusivedesigntoolkit.com/tools_surveys/</a:t>
            </a:r>
            <a:endParaRPr lang="en-GB" sz="1400" dirty="0"/>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B602F54E-33EE-478E-BC93-EF8ECDCD0F7D}"/>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6"/>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5" name="Slide Zoom 14">
                <a:hlinkClick r:id="rId7" action="ppaction://hlinksldjump"/>
                <a:extLst>
                  <a:ext uri="{FF2B5EF4-FFF2-40B4-BE49-F238E27FC236}">
                    <a16:creationId xmlns:a16="http://schemas.microsoft.com/office/drawing/2014/main" id="{B602F54E-33EE-478E-BC93-EF8ECDCD0F7D}"/>
                  </a:ext>
                </a:extLst>
              </p:cNvPr>
              <p:cNvPicPr>
                <a:picLocks noGrp="1" noRot="1" noChangeAspect="1" noMove="1" noResize="1" noEditPoints="1" noAdjustHandles="1" noChangeArrowheads="1" noChangeShapeType="1"/>
              </p:cNvPicPr>
              <p:nvPr/>
            </p:nvPicPr>
            <p:blipFill>
              <a:blip r:embed="rId8"/>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0373AD88-35A8-454C-B584-266530627DC1}"/>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9"/>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6" name="Slide Zoom 15">
                <a:hlinkClick r:id="rId10" action="ppaction://hlinksldjump"/>
                <a:extLst>
                  <a:ext uri="{FF2B5EF4-FFF2-40B4-BE49-F238E27FC236}">
                    <a16:creationId xmlns:a16="http://schemas.microsoft.com/office/drawing/2014/main" id="{0373AD88-35A8-454C-B584-266530627DC1}"/>
                  </a:ext>
                </a:extLst>
              </p:cNvPr>
              <p:cNvPicPr>
                <a:picLocks noGrp="1" noRot="1" noChangeAspect="1" noMove="1" noResize="1" noEditPoints="1" noAdjustHandles="1" noChangeArrowheads="1" noChangeShapeType="1"/>
              </p:cNvPicPr>
              <p:nvPr/>
            </p:nvPicPr>
            <p:blipFill>
              <a:blip r:embed="rId11"/>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7" name="TextBox 16">
            <a:extLst>
              <a:ext uri="{FF2B5EF4-FFF2-40B4-BE49-F238E27FC236}">
                <a16:creationId xmlns:a16="http://schemas.microsoft.com/office/drawing/2014/main" id="{9748CB45-F0FD-41D7-A1BA-F051EC5EF7D5}"/>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8" name="TextBox 17">
            <a:extLst>
              <a:ext uri="{FF2B5EF4-FFF2-40B4-BE49-F238E27FC236}">
                <a16:creationId xmlns:a16="http://schemas.microsoft.com/office/drawing/2014/main" id="{FD64BE32-2BEB-4B56-8280-9E53A455C0A6}"/>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989226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hlinkClick r:id="rId3" action="ppaction://hlinksldjump" tooltip="Return to PROJECT BOARD"/>
            <a:extLst>
              <a:ext uri="{FF2B5EF4-FFF2-40B4-BE49-F238E27FC236}">
                <a16:creationId xmlns:a16="http://schemas.microsoft.com/office/drawing/2014/main" id="{DA587F61-9784-4A5A-8505-C3F82312BAD6}"/>
              </a:ext>
            </a:extLst>
          </p:cNvPr>
          <p:cNvSpPr txBox="1"/>
          <p:nvPr/>
        </p:nvSpPr>
        <p:spPr>
          <a:xfrm rot="16200000">
            <a:off x="-3167390" y="3167391"/>
            <a:ext cx="6858001" cy="523220"/>
          </a:xfrm>
          <a:prstGeom prst="rect">
            <a:avLst/>
          </a:prstGeom>
          <a:solidFill>
            <a:schemeClr val="tx2"/>
          </a:solidFill>
        </p:spPr>
        <p:txBody>
          <a:bodyPr wrap="square" rtlCol="0" anchor="ctr">
            <a:noAutofit/>
          </a:bodyPr>
          <a:lstStyle/>
          <a:p>
            <a:pPr algn="ctr"/>
            <a:r>
              <a:rPr lang="en-GB" sz="2200" b="1" dirty="0">
                <a:solidFill>
                  <a:schemeClr val="bg1"/>
                </a:solidFill>
              </a:rPr>
              <a:t>Summarise &amp; agree next steps</a:t>
            </a:r>
          </a:p>
        </p:txBody>
      </p:sp>
      <p:sp>
        <p:nvSpPr>
          <p:cNvPr id="9" name="Oval 8">
            <a:hlinkClick r:id="rId4" tooltip="View web guidance for this activity"/>
            <a:extLst>
              <a:ext uri="{FF2B5EF4-FFF2-40B4-BE49-F238E27FC236}">
                <a16:creationId xmlns:a16="http://schemas.microsoft.com/office/drawing/2014/main" id="{F33673C8-58C8-432E-BCC1-0412AAAF6023}"/>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5E7DFEB8-4954-416B-9617-2630E357A9DA}"/>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 name="Slide Zoom 9">
                <a:hlinkClick r:id="rId6" action="ppaction://hlinksldjump"/>
                <a:extLst>
                  <a:ext uri="{FF2B5EF4-FFF2-40B4-BE49-F238E27FC236}">
                    <a16:creationId xmlns:a16="http://schemas.microsoft.com/office/drawing/2014/main" id="{5E7DFEB8-4954-416B-9617-2630E357A9DA}"/>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44E59D51-6A02-4CE1-85CD-E6A5AE7FFB7A}"/>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2" name="Slide Zoom 11">
                <a:hlinkClick r:id="rId9" action="ppaction://hlinksldjump"/>
                <a:extLst>
                  <a:ext uri="{FF2B5EF4-FFF2-40B4-BE49-F238E27FC236}">
                    <a16:creationId xmlns:a16="http://schemas.microsoft.com/office/drawing/2014/main" id="{44E59D51-6A02-4CE1-85CD-E6A5AE7FFB7A}"/>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3" name="TextBox 12">
            <a:extLst>
              <a:ext uri="{FF2B5EF4-FFF2-40B4-BE49-F238E27FC236}">
                <a16:creationId xmlns:a16="http://schemas.microsoft.com/office/drawing/2014/main" id="{406D4366-20D3-4A7A-A79B-B2E4C1387CCD}"/>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4" name="TextBox 13">
            <a:extLst>
              <a:ext uri="{FF2B5EF4-FFF2-40B4-BE49-F238E27FC236}">
                <a16:creationId xmlns:a16="http://schemas.microsoft.com/office/drawing/2014/main" id="{A16BC4EE-4E45-42CF-AA79-950C241B34CB}"/>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
        <p:nvSpPr>
          <p:cNvPr id="2" name="Title 2">
            <a:extLst>
              <a:ext uri="{FF2B5EF4-FFF2-40B4-BE49-F238E27FC236}">
                <a16:creationId xmlns:a16="http://schemas.microsoft.com/office/drawing/2014/main" id="{2616767E-5646-9B75-008D-63D673DA1D2F}"/>
              </a:ext>
            </a:extLst>
          </p:cNvPr>
          <p:cNvSpPr>
            <a:spLocks noGrp="1"/>
          </p:cNvSpPr>
          <p:nvPr>
            <p:ph type="title"/>
          </p:nvPr>
        </p:nvSpPr>
        <p:spPr>
          <a:xfrm>
            <a:off x="546099" y="141834"/>
            <a:ext cx="11603365" cy="358775"/>
          </a:xfrm>
        </p:spPr>
        <p:txBody>
          <a:bodyPr/>
          <a:lstStyle/>
          <a:p>
            <a:endParaRPr lang="en-GB" dirty="0">
              <a:solidFill>
                <a:srgbClr val="005DAB"/>
              </a:solidFill>
            </a:endParaRPr>
          </a:p>
        </p:txBody>
      </p:sp>
      <p:sp>
        <p:nvSpPr>
          <p:cNvPr id="3" name="Rounded Rectangle 3">
            <a:extLst>
              <a:ext uri="{FF2B5EF4-FFF2-40B4-BE49-F238E27FC236}">
                <a16:creationId xmlns:a16="http://schemas.microsoft.com/office/drawing/2014/main" id="{A739D346-9D2F-2F1C-84C0-EFEED89F7EE7}"/>
              </a:ext>
            </a:extLst>
          </p:cNvPr>
          <p:cNvSpPr/>
          <p:nvPr/>
        </p:nvSpPr>
        <p:spPr>
          <a:xfrm>
            <a:off x="800100" y="4741277"/>
            <a:ext cx="11115676" cy="1839931"/>
          </a:xfrm>
          <a:prstGeom prst="roundRect">
            <a:avLst>
              <a:gd name="adj" fmla="val 10345"/>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r>
              <a:rPr lang="en-GB" sz="1200" b="1" dirty="0">
                <a:solidFill>
                  <a:schemeClr val="tx1">
                    <a:lumMod val="75000"/>
                    <a:lumOff val="25000"/>
                  </a:schemeClr>
                </a:solidFill>
              </a:rPr>
              <a:t>Summary of Manage </a:t>
            </a:r>
          </a:p>
          <a:p>
            <a:pPr algn="ctr"/>
            <a:r>
              <a:rPr lang="en-GB" sz="1200" dirty="0">
                <a:solidFill>
                  <a:schemeClr val="tx1">
                    <a:lumMod val="75000"/>
                    <a:lumOff val="25000"/>
                  </a:schemeClr>
                </a:solidFill>
              </a:rPr>
              <a:t>(Next steps)</a:t>
            </a:r>
          </a:p>
          <a:p>
            <a:endParaRPr lang="en-GB" sz="1200" b="1" dirty="0">
              <a:solidFill>
                <a:schemeClr val="tx1">
                  <a:lumMod val="75000"/>
                  <a:lumOff val="25000"/>
                </a:schemeClr>
              </a:solidFill>
            </a:endParaRPr>
          </a:p>
          <a:p>
            <a:r>
              <a:rPr lang="en-GB" sz="1200" dirty="0">
                <a:solidFill>
                  <a:schemeClr val="tx1">
                    <a:lumMod val="75000"/>
                    <a:lumOff val="25000"/>
                  </a:schemeClr>
                </a:solidFill>
              </a:rPr>
              <a:t>Insert your text here (if the next steps have been decided)</a:t>
            </a:r>
          </a:p>
        </p:txBody>
      </p:sp>
      <p:sp>
        <p:nvSpPr>
          <p:cNvPr id="11" name="Rounded Rectangle 5">
            <a:extLst>
              <a:ext uri="{FF2B5EF4-FFF2-40B4-BE49-F238E27FC236}">
                <a16:creationId xmlns:a16="http://schemas.microsoft.com/office/drawing/2014/main" id="{99B51717-86F7-DDCF-DB4C-36E105F2346A}"/>
              </a:ext>
            </a:extLst>
          </p:cNvPr>
          <p:cNvSpPr/>
          <p:nvPr/>
        </p:nvSpPr>
        <p:spPr>
          <a:xfrm>
            <a:off x="4592595" y="65956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lnSpc>
                <a:spcPct val="110000"/>
              </a:lnSpc>
            </a:pPr>
            <a:r>
              <a:rPr lang="en-GB" sz="1200" b="1" dirty="0">
                <a:solidFill>
                  <a:schemeClr val="tx1">
                    <a:lumMod val="75000"/>
                    <a:lumOff val="25000"/>
                  </a:schemeClr>
                </a:solidFill>
              </a:rPr>
              <a:t>Summary of Create</a:t>
            </a:r>
          </a:p>
          <a:p>
            <a:pPr algn="ctr">
              <a:lnSpc>
                <a:spcPct val="110000"/>
              </a:lnSpc>
            </a:pPr>
            <a:r>
              <a:rPr lang="en-GB" sz="1200" dirty="0">
                <a:solidFill>
                  <a:schemeClr val="tx1">
                    <a:lumMod val="75000"/>
                    <a:lumOff val="25000"/>
                  </a:schemeClr>
                </a:solidFill>
              </a:rPr>
              <a:t>(Proposed solutions)</a:t>
            </a:r>
          </a:p>
          <a:p>
            <a:endParaRPr lang="en-GB" sz="1200" b="1" dirty="0">
              <a:solidFill>
                <a:schemeClr val="tx1">
                  <a:lumMod val="75000"/>
                  <a:lumOff val="25000"/>
                </a:schemeClr>
              </a:solidFill>
            </a:endParaRPr>
          </a:p>
          <a:p>
            <a:r>
              <a:rPr lang="en-GB" sz="1200" dirty="0">
                <a:solidFill>
                  <a:schemeClr val="tx1">
                    <a:lumMod val="75000"/>
                    <a:lumOff val="25000"/>
                  </a:schemeClr>
                </a:solidFill>
              </a:rPr>
              <a:t>Insert your text here (if any proposed solutions are available)</a:t>
            </a:r>
          </a:p>
        </p:txBody>
      </p:sp>
      <p:sp>
        <p:nvSpPr>
          <p:cNvPr id="15" name="Rounded Rectangle 4">
            <a:extLst>
              <a:ext uri="{FF2B5EF4-FFF2-40B4-BE49-F238E27FC236}">
                <a16:creationId xmlns:a16="http://schemas.microsoft.com/office/drawing/2014/main" id="{C05A277C-5A76-47DE-1ADF-A359083B0BD2}"/>
              </a:ext>
            </a:extLst>
          </p:cNvPr>
          <p:cNvSpPr/>
          <p:nvPr/>
        </p:nvSpPr>
        <p:spPr>
          <a:xfrm>
            <a:off x="800100" y="65956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lnSpc>
                <a:spcPct val="110000"/>
              </a:lnSpc>
            </a:pPr>
            <a:r>
              <a:rPr lang="en-GB" sz="1200" b="1" dirty="0">
                <a:solidFill>
                  <a:schemeClr val="tx1">
                    <a:lumMod val="75000"/>
                    <a:lumOff val="25000"/>
                  </a:schemeClr>
                </a:solidFill>
              </a:rPr>
              <a:t>Summary of Explore </a:t>
            </a:r>
            <a:br>
              <a:rPr lang="en-GB" sz="1200" b="1" dirty="0">
                <a:solidFill>
                  <a:schemeClr val="tx1">
                    <a:lumMod val="75000"/>
                    <a:lumOff val="25000"/>
                  </a:schemeClr>
                </a:solidFill>
              </a:rPr>
            </a:br>
            <a:r>
              <a:rPr lang="en-GB" sz="1200" dirty="0">
                <a:solidFill>
                  <a:schemeClr val="tx1">
                    <a:lumMod val="75000"/>
                    <a:lumOff val="25000"/>
                  </a:schemeClr>
                </a:solidFill>
              </a:rPr>
              <a:t>(Problem statement)</a:t>
            </a:r>
          </a:p>
          <a:p>
            <a:endParaRPr lang="en-GB" sz="1200" dirty="0">
              <a:solidFill>
                <a:schemeClr val="tx1">
                  <a:lumMod val="75000"/>
                  <a:lumOff val="25000"/>
                </a:schemeClr>
              </a:solidFill>
            </a:endParaRPr>
          </a:p>
          <a:p>
            <a:r>
              <a:rPr lang="en-GB" sz="1200" dirty="0">
                <a:solidFill>
                  <a:schemeClr val="tx1">
                    <a:lumMod val="75000"/>
                    <a:lumOff val="25000"/>
                  </a:schemeClr>
                </a:solidFill>
              </a:rPr>
              <a:t>Insert your text here (if a problem statement is available)</a:t>
            </a:r>
          </a:p>
        </p:txBody>
      </p:sp>
      <p:sp>
        <p:nvSpPr>
          <p:cNvPr id="16" name="Rounded Rectangle 6">
            <a:extLst>
              <a:ext uri="{FF2B5EF4-FFF2-40B4-BE49-F238E27FC236}">
                <a16:creationId xmlns:a16="http://schemas.microsoft.com/office/drawing/2014/main" id="{DC62DAA5-557D-12A4-6EEC-C96366CBDDC4}"/>
              </a:ext>
            </a:extLst>
          </p:cNvPr>
          <p:cNvSpPr/>
          <p:nvPr/>
        </p:nvSpPr>
        <p:spPr>
          <a:xfrm>
            <a:off x="8385089" y="659564"/>
            <a:ext cx="3530687" cy="3790265"/>
          </a:xfrm>
          <a:prstGeom prst="roundRect">
            <a:avLst>
              <a:gd name="adj" fmla="val 6250"/>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lnSpc>
                <a:spcPct val="110000"/>
              </a:lnSpc>
            </a:pPr>
            <a:r>
              <a:rPr lang="en-GB" sz="1200" b="1" dirty="0">
                <a:solidFill>
                  <a:schemeClr val="tx1">
                    <a:lumMod val="75000"/>
                    <a:lumOff val="25000"/>
                  </a:schemeClr>
                </a:solidFill>
              </a:rPr>
              <a:t>Summary of Evaluate</a:t>
            </a:r>
            <a:br>
              <a:rPr lang="en-GB" sz="1200" b="1" dirty="0">
                <a:solidFill>
                  <a:schemeClr val="tx1">
                    <a:lumMod val="75000"/>
                    <a:lumOff val="25000"/>
                  </a:schemeClr>
                </a:solidFill>
              </a:rPr>
            </a:br>
            <a:r>
              <a:rPr lang="en-GB" sz="1200" dirty="0">
                <a:solidFill>
                  <a:schemeClr val="tx1">
                    <a:lumMod val="75000"/>
                    <a:lumOff val="25000"/>
                  </a:schemeClr>
                </a:solidFill>
              </a:rPr>
              <a:t>(Evidence so far)</a:t>
            </a:r>
          </a:p>
          <a:p>
            <a:endParaRPr lang="en-GB" sz="1200" b="1" dirty="0">
              <a:solidFill>
                <a:schemeClr val="tx1">
                  <a:lumMod val="75000"/>
                  <a:lumOff val="25000"/>
                </a:schemeClr>
              </a:solidFill>
            </a:endParaRPr>
          </a:p>
          <a:p>
            <a:r>
              <a:rPr lang="en-GB" sz="1200" dirty="0">
                <a:solidFill>
                  <a:schemeClr val="tx1">
                    <a:lumMod val="75000"/>
                    <a:lumOff val="25000"/>
                  </a:schemeClr>
                </a:solidFill>
              </a:rPr>
              <a:t>Insert your text here (if any evidence is available)</a:t>
            </a:r>
          </a:p>
        </p:txBody>
      </p:sp>
    </p:spTree>
    <p:extLst>
      <p:ext uri="{BB962C8B-B14F-4D97-AF65-F5344CB8AC3E}">
        <p14:creationId xmlns:p14="http://schemas.microsoft.com/office/powerpoint/2010/main" val="367092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200" b="1" dirty="0">
                <a:solidFill>
                  <a:schemeClr val="bg1"/>
                </a:solidFill>
              </a:rPr>
              <a:t>Explore stakeholders &amp; context</a:t>
            </a:r>
          </a:p>
        </p:txBody>
      </p:sp>
      <p:sp>
        <p:nvSpPr>
          <p:cNvPr id="6" name="Oval 5">
            <a:hlinkClick r:id="rId4" tooltip="View web guidance for this activity"/>
            <a:extLst>
              <a:ext uri="{FF2B5EF4-FFF2-40B4-BE49-F238E27FC236}">
                <a16:creationId xmlns:a16="http://schemas.microsoft.com/office/drawing/2014/main" id="{DC468989-1CCD-4D6E-B06E-D3FDB579BB35}"/>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381A3C15-5E74-443D-ACB1-5CF8783C8AE1}"/>
              </a:ext>
            </a:extLst>
          </p:cNvPr>
          <p:cNvSpPr>
            <a:spLocks noGrp="1"/>
          </p:cNvSpPr>
          <p:nvPr>
            <p:ph type="title"/>
          </p:nvPr>
        </p:nvSpPr>
        <p:spPr/>
        <p:txBody>
          <a:bodyPr/>
          <a:lstStyle/>
          <a:p>
            <a:endParaRPr lang="en-GB" dirty="0"/>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3F3434FD-2BCD-4269-B9CE-51B20CA16B88}"/>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3F3434FD-2BCD-4269-B9CE-51B20CA16B88}"/>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744A8E12-1FDB-4BA3-8722-39765E83C114}"/>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744A8E12-1FDB-4BA3-8722-39765E83C114}"/>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0" name="TextBox 9">
            <a:extLst>
              <a:ext uri="{FF2B5EF4-FFF2-40B4-BE49-F238E27FC236}">
                <a16:creationId xmlns:a16="http://schemas.microsoft.com/office/drawing/2014/main" id="{2FCCBBA4-B7B4-40C3-B0DC-EE1D7C0D8F05}"/>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1" name="TextBox 10">
            <a:extLst>
              <a:ext uri="{FF2B5EF4-FFF2-40B4-BE49-F238E27FC236}">
                <a16:creationId xmlns:a16="http://schemas.microsoft.com/office/drawing/2014/main" id="{A9B7E2BE-21A8-4A0C-8F01-2039B1DF2B56}"/>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122836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hlinkClick r:id="rId3" action="ppaction://hlinksldjump" tooltip="Return to PROJECT BOARD"/>
            <a:extLst>
              <a:ext uri="{FF2B5EF4-FFF2-40B4-BE49-F238E27FC236}">
                <a16:creationId xmlns:a16="http://schemas.microsoft.com/office/drawing/2014/main" id="{348E3D64-08E1-43A3-B53D-D0CA8D2C2F9C}"/>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200" b="1" dirty="0">
                <a:solidFill>
                  <a:schemeClr val="bg1"/>
                </a:solidFill>
              </a:rPr>
              <a:t>Explore stakeholders &amp; context</a:t>
            </a:r>
          </a:p>
        </p:txBody>
      </p:sp>
      <p:sp>
        <p:nvSpPr>
          <p:cNvPr id="2" name="Title 1">
            <a:extLst>
              <a:ext uri="{FF2B5EF4-FFF2-40B4-BE49-F238E27FC236}">
                <a16:creationId xmlns:a16="http://schemas.microsoft.com/office/drawing/2014/main" id="{9DFB3B91-38A8-43C4-AEFF-50A57B8D9C29}"/>
              </a:ext>
            </a:extLst>
          </p:cNvPr>
          <p:cNvSpPr>
            <a:spLocks noGrp="1"/>
          </p:cNvSpPr>
          <p:nvPr>
            <p:ph type="title"/>
          </p:nvPr>
        </p:nvSpPr>
        <p:spPr>
          <a:xfrm>
            <a:off x="546099" y="141834"/>
            <a:ext cx="11603365" cy="358775"/>
          </a:xfrm>
        </p:spPr>
        <p:txBody>
          <a:bodyPr/>
          <a:lstStyle/>
          <a:p>
            <a:r>
              <a:rPr lang="en-GB" dirty="0"/>
              <a:t>Transport services template stakeholder map</a:t>
            </a:r>
          </a:p>
        </p:txBody>
      </p:sp>
      <p:sp>
        <p:nvSpPr>
          <p:cNvPr id="9" name="Oval 8">
            <a:hlinkClick r:id="rId4" tooltip="View web guidance for this activity"/>
            <a:extLst>
              <a:ext uri="{FF2B5EF4-FFF2-40B4-BE49-F238E27FC236}">
                <a16:creationId xmlns:a16="http://schemas.microsoft.com/office/drawing/2014/main" id="{8882505A-74BD-4074-B753-6AC7F686BAFD}"/>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11" name="done">
            <a:extLst>
              <a:ext uri="{FF2B5EF4-FFF2-40B4-BE49-F238E27FC236}">
                <a16:creationId xmlns:a16="http://schemas.microsoft.com/office/drawing/2014/main" id="{C60D9FCC-418C-4198-B073-9F5A47DD1814}"/>
              </a:ext>
            </a:extLst>
          </p:cNvPr>
          <p:cNvSpPr txBox="1"/>
          <p:nvPr/>
        </p:nvSpPr>
        <p:spPr>
          <a:xfrm>
            <a:off x="909294" y="6154529"/>
            <a:ext cx="10705716" cy="564257"/>
          </a:xfrm>
          <a:prstGeom prst="rect">
            <a:avLst/>
          </a:prstGeom>
          <a:solidFill>
            <a:srgbClr val="E8EBCD"/>
          </a:solidFill>
        </p:spPr>
        <p:txBody>
          <a:bodyPr wrap="square" rtlCol="0" anchor="ctr" anchorCtr="0">
            <a:noAutofit/>
          </a:bodyPr>
          <a:lstStyle/>
          <a:p>
            <a:pPr algn="ctr">
              <a:spcAft>
                <a:spcPts val="800"/>
              </a:spcAft>
            </a:pPr>
            <a:r>
              <a:rPr lang="en-GB" sz="1200" b="1" dirty="0">
                <a:latin typeface="Arial" panose="020B0604020202020204" pitchFamily="34" charset="0"/>
                <a:cs typeface="Arial" panose="020B0604020202020204" pitchFamily="34" charset="0"/>
              </a:rPr>
              <a:t>Policy and regulation</a:t>
            </a:r>
          </a:p>
          <a:p>
            <a:pPr algn="ctr">
              <a:spcAft>
                <a:spcPts val="400"/>
              </a:spcAft>
            </a:pPr>
            <a:r>
              <a:rPr lang="en-GB" sz="1200" dirty="0">
                <a:latin typeface="Arial" panose="020B0604020202020204" pitchFamily="34" charset="0"/>
                <a:cs typeface="Arial" panose="020B0604020202020204" pitchFamily="34" charset="0"/>
              </a:rPr>
              <a:t>Local level		National level		EU / UN level		Expand and modify this list!</a:t>
            </a:r>
          </a:p>
        </p:txBody>
      </p:sp>
      <p:sp>
        <p:nvSpPr>
          <p:cNvPr id="13" name="off">
            <a:extLst>
              <a:ext uri="{FF2B5EF4-FFF2-40B4-BE49-F238E27FC236}">
                <a16:creationId xmlns:a16="http://schemas.microsoft.com/office/drawing/2014/main" id="{93844747-80BB-4CA6-8E10-002338938386}"/>
              </a:ext>
            </a:extLst>
          </p:cNvPr>
          <p:cNvSpPr txBox="1"/>
          <p:nvPr/>
        </p:nvSpPr>
        <p:spPr>
          <a:xfrm>
            <a:off x="991706" y="2661648"/>
            <a:ext cx="2160000" cy="1405513"/>
          </a:xfrm>
          <a:prstGeom prst="rect">
            <a:avLst/>
          </a:prstGeom>
          <a:solidFill>
            <a:srgbClr val="FFD9D9"/>
          </a:solidFill>
        </p:spPr>
        <p:txBody>
          <a:bodyPr wrap="square" rtlCol="0" anchor="ctr" anchorCtr="0">
            <a:spAutoFit/>
          </a:bodyPr>
          <a:lstStyle/>
          <a:p>
            <a:pPr algn="ctr">
              <a:spcAft>
                <a:spcPts val="800"/>
              </a:spcAft>
            </a:pPr>
            <a:r>
              <a:rPr lang="en-GB" sz="1200" b="1" dirty="0">
                <a:latin typeface="Arial" panose="020B0604020202020204" pitchFamily="34" charset="0"/>
                <a:cs typeface="Arial" panose="020B0604020202020204" pitchFamily="34" charset="0"/>
              </a:rPr>
              <a:t>User charities and other organisations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Relevant charities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User advocacy groups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Expand and modify this list!</a:t>
            </a:r>
          </a:p>
        </p:txBody>
      </p:sp>
      <p:sp>
        <p:nvSpPr>
          <p:cNvPr id="14" name="off">
            <a:extLst>
              <a:ext uri="{FF2B5EF4-FFF2-40B4-BE49-F238E27FC236}">
                <a16:creationId xmlns:a16="http://schemas.microsoft.com/office/drawing/2014/main" id="{9AF66074-BE94-4F5A-9A1A-7B915D5DA89A}"/>
              </a:ext>
            </a:extLst>
          </p:cNvPr>
          <p:cNvSpPr txBox="1"/>
          <p:nvPr/>
        </p:nvSpPr>
        <p:spPr>
          <a:xfrm>
            <a:off x="9372600" y="2488500"/>
            <a:ext cx="2160000" cy="1692771"/>
          </a:xfrm>
          <a:prstGeom prst="rect">
            <a:avLst/>
          </a:prstGeom>
          <a:solidFill>
            <a:srgbClr val="E1E1FF"/>
          </a:solidFill>
        </p:spPr>
        <p:txBody>
          <a:bodyPr wrap="square" rtlCol="0" anchor="ctr" anchorCtr="0">
            <a:spAutoFit/>
          </a:bodyPr>
          <a:lstStyle/>
          <a:p>
            <a:pPr algn="ctr">
              <a:spcAft>
                <a:spcPts val="800"/>
              </a:spcAft>
            </a:pPr>
            <a:r>
              <a:rPr lang="en-GB" sz="1200" b="1" dirty="0">
                <a:latin typeface="Arial" panose="020B0604020202020204" pitchFamily="34" charset="0"/>
                <a:cs typeface="Arial" panose="020B0604020202020204" pitchFamily="34" charset="0"/>
              </a:rPr>
              <a:t>Staff groups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Drivers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Ticket sellers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App developers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Trade unions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Expand and modify this list!</a:t>
            </a:r>
          </a:p>
        </p:txBody>
      </p:sp>
      <p:sp>
        <p:nvSpPr>
          <p:cNvPr id="23" name="off">
            <a:extLst>
              <a:ext uri="{FF2B5EF4-FFF2-40B4-BE49-F238E27FC236}">
                <a16:creationId xmlns:a16="http://schemas.microsoft.com/office/drawing/2014/main" id="{910896FB-5867-4AF2-8539-BDC1C57AB3C2}"/>
              </a:ext>
            </a:extLst>
          </p:cNvPr>
          <p:cNvSpPr txBox="1"/>
          <p:nvPr/>
        </p:nvSpPr>
        <p:spPr>
          <a:xfrm>
            <a:off x="4905119" y="933234"/>
            <a:ext cx="2714065" cy="1036181"/>
          </a:xfrm>
          <a:prstGeom prst="rect">
            <a:avLst/>
          </a:prstGeom>
          <a:solidFill>
            <a:srgbClr val="D2FDFE"/>
          </a:solidFill>
        </p:spPr>
        <p:txBody>
          <a:bodyPr wrap="square" rtlCol="0" anchor="ctr" anchorCtr="0">
            <a:spAutoFit/>
          </a:bodyPr>
          <a:lstStyle/>
          <a:p>
            <a:pPr algn="ctr">
              <a:spcAft>
                <a:spcPts val="800"/>
              </a:spcAft>
            </a:pPr>
            <a:r>
              <a:rPr lang="en-GB" sz="1200" b="1" dirty="0">
                <a:latin typeface="Arial" panose="020B0604020202020204" pitchFamily="34" charset="0"/>
                <a:cs typeface="Arial" panose="020B0604020202020204" pitchFamily="34" charset="0"/>
              </a:rPr>
              <a:t>Equipment suppliers</a:t>
            </a:r>
            <a:endParaRPr lang="en-GB" sz="1200" dirty="0">
              <a:latin typeface="Arial" panose="020B0604020202020204" pitchFamily="34" charset="0"/>
              <a:cs typeface="Arial" panose="020B0604020202020204" pitchFamily="34" charset="0"/>
            </a:endParaRP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Bus / Train manufacturers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Ticket machine suppliers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Expand and modify this list!</a:t>
            </a:r>
          </a:p>
        </p:txBody>
      </p:sp>
      <p:sp>
        <p:nvSpPr>
          <p:cNvPr id="25" name="off">
            <a:extLst>
              <a:ext uri="{FF2B5EF4-FFF2-40B4-BE49-F238E27FC236}">
                <a16:creationId xmlns:a16="http://schemas.microsoft.com/office/drawing/2014/main" id="{CCEF27C5-A70A-4A84-95DD-6A29D9A18870}"/>
              </a:ext>
            </a:extLst>
          </p:cNvPr>
          <p:cNvSpPr txBox="1"/>
          <p:nvPr/>
        </p:nvSpPr>
        <p:spPr>
          <a:xfrm>
            <a:off x="4905120" y="4700356"/>
            <a:ext cx="2714065" cy="1036181"/>
          </a:xfrm>
          <a:prstGeom prst="rect">
            <a:avLst/>
          </a:prstGeom>
          <a:solidFill>
            <a:srgbClr val="EBFFEB"/>
          </a:solidFill>
        </p:spPr>
        <p:txBody>
          <a:bodyPr wrap="square" rtlCol="0" anchor="ctr" anchorCtr="0">
            <a:spAutoFit/>
          </a:bodyPr>
          <a:lstStyle/>
          <a:p>
            <a:pPr algn="ctr">
              <a:spcAft>
                <a:spcPts val="800"/>
              </a:spcAft>
            </a:pPr>
            <a:r>
              <a:rPr lang="en-GB" sz="1200" b="1" dirty="0">
                <a:latin typeface="Arial" panose="020B0604020202020204" pitchFamily="34" charset="0"/>
                <a:cs typeface="Arial" panose="020B0604020202020204" pitchFamily="34" charset="0"/>
              </a:rPr>
              <a:t>Infrastructure providers</a:t>
            </a:r>
            <a:endParaRPr lang="en-GB" sz="1200" dirty="0">
              <a:latin typeface="Arial" panose="020B0604020202020204" pitchFamily="34" charset="0"/>
              <a:cs typeface="Arial" panose="020B0604020202020204" pitchFamily="34" charset="0"/>
            </a:endParaRP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Stations / Bus stops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Railways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Expand and modify this list!</a:t>
            </a:r>
          </a:p>
        </p:txBody>
      </p:sp>
      <p:sp>
        <p:nvSpPr>
          <p:cNvPr id="4" name="done">
            <a:extLst>
              <a:ext uri="{FF2B5EF4-FFF2-40B4-BE49-F238E27FC236}">
                <a16:creationId xmlns:a16="http://schemas.microsoft.com/office/drawing/2014/main" id="{B28E5841-2524-4DA2-BD2F-719E1158034D}"/>
              </a:ext>
            </a:extLst>
          </p:cNvPr>
          <p:cNvSpPr/>
          <p:nvPr/>
        </p:nvSpPr>
        <p:spPr>
          <a:xfrm>
            <a:off x="3527712" y="2345422"/>
            <a:ext cx="5468881" cy="1978927"/>
          </a:xfrm>
          <a:prstGeom prst="rect">
            <a:avLst/>
          </a:prstGeom>
          <a:solidFill>
            <a:schemeClr val="bg1">
              <a:lumMod val="95000"/>
            </a:schemeClr>
          </a:solidFill>
          <a:ln w="1905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ne">
            <a:extLst>
              <a:ext uri="{FF2B5EF4-FFF2-40B4-BE49-F238E27FC236}">
                <a16:creationId xmlns:a16="http://schemas.microsoft.com/office/drawing/2014/main" id="{3E81EA98-DF3D-45AB-AFFD-2B301141BD5F}"/>
              </a:ext>
            </a:extLst>
          </p:cNvPr>
          <p:cNvSpPr txBox="1"/>
          <p:nvPr/>
        </p:nvSpPr>
        <p:spPr>
          <a:xfrm>
            <a:off x="3778302" y="2606481"/>
            <a:ext cx="2160000" cy="1220847"/>
          </a:xfrm>
          <a:prstGeom prst="rect">
            <a:avLst/>
          </a:prstGeom>
          <a:solidFill>
            <a:srgbClr val="FFFFD2"/>
          </a:solidFill>
        </p:spPr>
        <p:txBody>
          <a:bodyPr wrap="square" rtlCol="0" anchor="ctr" anchorCtr="0">
            <a:spAutoFit/>
          </a:bodyPr>
          <a:lstStyle/>
          <a:p>
            <a:pPr algn="ctr">
              <a:spcAft>
                <a:spcPts val="800"/>
              </a:spcAft>
            </a:pPr>
            <a:r>
              <a:rPr lang="en-GB" sz="1200" b="1" dirty="0">
                <a:latin typeface="Arial" panose="020B0604020202020204" pitchFamily="34" charset="0"/>
                <a:cs typeface="Arial" panose="020B0604020202020204" pitchFamily="34" charset="0"/>
              </a:rPr>
              <a:t>User groups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Commuters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Leisure travellers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Expand and modify this list!</a:t>
            </a:r>
          </a:p>
        </p:txBody>
      </p:sp>
      <p:sp>
        <p:nvSpPr>
          <p:cNvPr id="10" name="off">
            <a:extLst>
              <a:ext uri="{FF2B5EF4-FFF2-40B4-BE49-F238E27FC236}">
                <a16:creationId xmlns:a16="http://schemas.microsoft.com/office/drawing/2014/main" id="{779346D2-1081-45FC-8E5C-E206B87BE519}"/>
              </a:ext>
            </a:extLst>
          </p:cNvPr>
          <p:cNvSpPr txBox="1"/>
          <p:nvPr/>
        </p:nvSpPr>
        <p:spPr>
          <a:xfrm>
            <a:off x="6586002" y="2606481"/>
            <a:ext cx="2160000" cy="1456809"/>
          </a:xfrm>
          <a:prstGeom prst="rect">
            <a:avLst/>
          </a:prstGeom>
          <a:solidFill>
            <a:srgbClr val="FFEBD6"/>
          </a:solidFill>
        </p:spPr>
        <p:txBody>
          <a:bodyPr wrap="square" rtlCol="0" anchor="ctr" anchorCtr="0">
            <a:spAutoFit/>
          </a:bodyPr>
          <a:lstStyle/>
          <a:p>
            <a:pPr algn="ctr">
              <a:spcAft>
                <a:spcPts val="800"/>
              </a:spcAft>
            </a:pPr>
            <a:r>
              <a:rPr lang="en-GB" sz="1200" b="1" dirty="0">
                <a:latin typeface="Arial" panose="020B0604020202020204" pitchFamily="34" charset="0"/>
                <a:cs typeface="Arial" panose="020B0604020202020204" pitchFamily="34" charset="0"/>
              </a:rPr>
              <a:t>Service providers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Bus services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Train services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Websites</a:t>
            </a:r>
          </a:p>
          <a:p>
            <a:pPr marL="176213" indent="-176213">
              <a:spcAft>
                <a:spcPts val="4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Expand and modify this list!</a:t>
            </a:r>
          </a:p>
        </p:txBody>
      </p:sp>
      <p:sp>
        <p:nvSpPr>
          <p:cNvPr id="12" name="done">
            <a:extLst>
              <a:ext uri="{FF2B5EF4-FFF2-40B4-BE49-F238E27FC236}">
                <a16:creationId xmlns:a16="http://schemas.microsoft.com/office/drawing/2014/main" id="{A567E71B-A9B1-4F07-84B4-DBAA796884D4}"/>
              </a:ext>
            </a:extLst>
          </p:cNvPr>
          <p:cNvSpPr/>
          <p:nvPr/>
        </p:nvSpPr>
        <p:spPr>
          <a:xfrm>
            <a:off x="5938302" y="3158673"/>
            <a:ext cx="647700" cy="352425"/>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done">
            <a:extLst>
              <a:ext uri="{FF2B5EF4-FFF2-40B4-BE49-F238E27FC236}">
                <a16:creationId xmlns:a16="http://schemas.microsoft.com/office/drawing/2014/main" id="{428F7522-8F47-43D3-BCB8-AEA16BDD2047}"/>
              </a:ext>
            </a:extLst>
          </p:cNvPr>
          <p:cNvCxnSpPr>
            <a:cxnSpLocks/>
          </p:cNvCxnSpPr>
          <p:nvPr/>
        </p:nvCxnSpPr>
        <p:spPr>
          <a:xfrm>
            <a:off x="8996593" y="3334885"/>
            <a:ext cx="376007" cy="0"/>
          </a:xfrm>
          <a:prstGeom prst="straightConnector1">
            <a:avLst/>
          </a:prstGeom>
          <a:ln w="38100">
            <a:solidFill>
              <a:srgbClr val="A6A6A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done">
            <a:extLst>
              <a:ext uri="{FF2B5EF4-FFF2-40B4-BE49-F238E27FC236}">
                <a16:creationId xmlns:a16="http://schemas.microsoft.com/office/drawing/2014/main" id="{5959BD95-BC07-4B5F-9A93-D79F35B530BB}"/>
              </a:ext>
            </a:extLst>
          </p:cNvPr>
          <p:cNvCxnSpPr>
            <a:cxnSpLocks/>
          </p:cNvCxnSpPr>
          <p:nvPr/>
        </p:nvCxnSpPr>
        <p:spPr>
          <a:xfrm>
            <a:off x="3151706" y="3334885"/>
            <a:ext cx="376007" cy="0"/>
          </a:xfrm>
          <a:prstGeom prst="straightConnector1">
            <a:avLst/>
          </a:prstGeom>
          <a:ln w="38100">
            <a:solidFill>
              <a:srgbClr val="A6A6A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done">
            <a:extLst>
              <a:ext uri="{FF2B5EF4-FFF2-40B4-BE49-F238E27FC236}">
                <a16:creationId xmlns:a16="http://schemas.microsoft.com/office/drawing/2014/main" id="{C01C9814-1701-4B97-AB77-7E425B3FDE05}"/>
              </a:ext>
            </a:extLst>
          </p:cNvPr>
          <p:cNvCxnSpPr>
            <a:cxnSpLocks/>
          </p:cNvCxnSpPr>
          <p:nvPr/>
        </p:nvCxnSpPr>
        <p:spPr>
          <a:xfrm rot="5400000">
            <a:off x="6074149" y="2157419"/>
            <a:ext cx="376007" cy="0"/>
          </a:xfrm>
          <a:prstGeom prst="straightConnector1">
            <a:avLst/>
          </a:prstGeom>
          <a:ln w="38100">
            <a:solidFill>
              <a:srgbClr val="A6A6A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done">
            <a:extLst>
              <a:ext uri="{FF2B5EF4-FFF2-40B4-BE49-F238E27FC236}">
                <a16:creationId xmlns:a16="http://schemas.microsoft.com/office/drawing/2014/main" id="{EA4F45DB-6211-4F99-9F87-81FF53840472}"/>
              </a:ext>
            </a:extLst>
          </p:cNvPr>
          <p:cNvCxnSpPr>
            <a:cxnSpLocks/>
          </p:cNvCxnSpPr>
          <p:nvPr/>
        </p:nvCxnSpPr>
        <p:spPr>
          <a:xfrm rot="5400000">
            <a:off x="6074149" y="4512353"/>
            <a:ext cx="376007" cy="0"/>
          </a:xfrm>
          <a:prstGeom prst="straightConnector1">
            <a:avLst/>
          </a:prstGeom>
          <a:ln w="38100">
            <a:solidFill>
              <a:srgbClr val="A6A6A6"/>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57978EE-6B77-4693-867A-C171289343C9}"/>
              </a:ext>
            </a:extLst>
          </p:cNvPr>
          <p:cNvGrpSpPr/>
          <p:nvPr/>
        </p:nvGrpSpPr>
        <p:grpSpPr>
          <a:xfrm>
            <a:off x="3244881" y="5778521"/>
            <a:ext cx="6034542" cy="376008"/>
            <a:chOff x="2962052" y="5778521"/>
            <a:chExt cx="6034542" cy="376008"/>
          </a:xfrm>
        </p:grpSpPr>
        <p:cxnSp>
          <p:nvCxnSpPr>
            <p:cNvPr id="43" name="off">
              <a:extLst>
                <a:ext uri="{FF2B5EF4-FFF2-40B4-BE49-F238E27FC236}">
                  <a16:creationId xmlns:a16="http://schemas.microsoft.com/office/drawing/2014/main" id="{0BC4193D-5A0C-440A-8A98-56D998602173}"/>
                </a:ext>
              </a:extLst>
            </p:cNvPr>
            <p:cNvCxnSpPr>
              <a:cxnSpLocks/>
            </p:cNvCxnSpPr>
            <p:nvPr/>
          </p:nvCxnSpPr>
          <p:spPr>
            <a:xfrm rot="16200000">
              <a:off x="2774048" y="5966525"/>
              <a:ext cx="376007" cy="0"/>
            </a:xfrm>
            <a:prstGeom prst="straightConnector1">
              <a:avLst/>
            </a:prstGeom>
            <a:ln w="38100">
              <a:solidFill>
                <a:srgbClr val="A6A6A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off">
              <a:extLst>
                <a:ext uri="{FF2B5EF4-FFF2-40B4-BE49-F238E27FC236}">
                  <a16:creationId xmlns:a16="http://schemas.microsoft.com/office/drawing/2014/main" id="{15D356A4-0508-4A36-9789-3708431AED98}"/>
                </a:ext>
              </a:extLst>
            </p:cNvPr>
            <p:cNvCxnSpPr>
              <a:cxnSpLocks/>
            </p:cNvCxnSpPr>
            <p:nvPr/>
          </p:nvCxnSpPr>
          <p:spPr>
            <a:xfrm rot="16200000">
              <a:off x="8808590" y="5966526"/>
              <a:ext cx="376007" cy="0"/>
            </a:xfrm>
            <a:prstGeom prst="straightConnector1">
              <a:avLst/>
            </a:prstGeom>
            <a:ln w="38100">
              <a:solidFill>
                <a:srgbClr val="A6A6A6"/>
              </a:solidFill>
              <a:headEnd type="non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DC15A8B2-A4EC-4EF2-80BA-19C82633F825}"/>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22" name="Slide Zoom 21">
                <a:hlinkClick r:id="rId6" action="ppaction://hlinksldjump"/>
                <a:extLst>
                  <a:ext uri="{FF2B5EF4-FFF2-40B4-BE49-F238E27FC236}">
                    <a16:creationId xmlns:a16="http://schemas.microsoft.com/office/drawing/2014/main" id="{DC15A8B2-A4EC-4EF2-80BA-19C82633F825}"/>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E97A2D24-F045-41AE-9E79-BA53CFECA8A5}"/>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26" name="Slide Zoom 25">
                <a:hlinkClick r:id="rId9" action="ppaction://hlinksldjump"/>
                <a:extLst>
                  <a:ext uri="{FF2B5EF4-FFF2-40B4-BE49-F238E27FC236}">
                    <a16:creationId xmlns:a16="http://schemas.microsoft.com/office/drawing/2014/main" id="{E97A2D24-F045-41AE-9E79-BA53CFECA8A5}"/>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27" name="TextBox 26">
            <a:extLst>
              <a:ext uri="{FF2B5EF4-FFF2-40B4-BE49-F238E27FC236}">
                <a16:creationId xmlns:a16="http://schemas.microsoft.com/office/drawing/2014/main" id="{34F5D299-F8A4-484B-B12D-92A995358BDB}"/>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28" name="TextBox 27">
            <a:extLst>
              <a:ext uri="{FF2B5EF4-FFF2-40B4-BE49-F238E27FC236}">
                <a16:creationId xmlns:a16="http://schemas.microsoft.com/office/drawing/2014/main" id="{637E2F79-7762-4A59-8860-CA782809A575}"/>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3163766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hlinkClick r:id="rId3" action="ppaction://hlinksldjump" tooltip="Return to PROJECT BOARD"/>
            <a:extLst>
              <a:ext uri="{FF2B5EF4-FFF2-40B4-BE49-F238E27FC236}">
                <a16:creationId xmlns:a16="http://schemas.microsoft.com/office/drawing/2014/main" id="{25377572-CA51-485B-97C3-BF9D944C2F0E}"/>
              </a:ext>
            </a:extLst>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200" b="1" dirty="0">
                <a:solidFill>
                  <a:schemeClr val="bg1"/>
                </a:solidFill>
              </a:rPr>
              <a:t>Explore stakeholders &amp; context</a:t>
            </a:r>
          </a:p>
        </p:txBody>
      </p:sp>
      <p:sp>
        <p:nvSpPr>
          <p:cNvPr id="2" name="Titel 1">
            <a:extLst>
              <a:ext uri="{FF2B5EF4-FFF2-40B4-BE49-F238E27FC236}">
                <a16:creationId xmlns:a16="http://schemas.microsoft.com/office/drawing/2014/main" id="{187C505B-C6FC-438D-A3CD-F868411F51F3}"/>
              </a:ext>
            </a:extLst>
          </p:cNvPr>
          <p:cNvSpPr>
            <a:spLocks noGrp="1"/>
          </p:cNvSpPr>
          <p:nvPr>
            <p:ph type="title"/>
          </p:nvPr>
        </p:nvSpPr>
        <p:spPr/>
        <p:txBody>
          <a:bodyPr/>
          <a:lstStyle/>
          <a:p>
            <a:r>
              <a:rPr lang="nl-BE" dirty="0"/>
              <a:t>Stakeholder influence (blank template)</a:t>
            </a:r>
          </a:p>
        </p:txBody>
      </p:sp>
      <p:sp>
        <p:nvSpPr>
          <p:cNvPr id="30" name="Oval 29">
            <a:hlinkClick r:id="rId4" tooltip="View web guidance for this activity"/>
            <a:extLst>
              <a:ext uri="{FF2B5EF4-FFF2-40B4-BE49-F238E27FC236}">
                <a16:creationId xmlns:a16="http://schemas.microsoft.com/office/drawing/2014/main" id="{0A353514-0DE2-435C-BD7F-AEC1AE9C2C79}"/>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3" name="Rounded Rectangle 7">
            <a:extLst>
              <a:ext uri="{FF2B5EF4-FFF2-40B4-BE49-F238E27FC236}">
                <a16:creationId xmlns:a16="http://schemas.microsoft.com/office/drawing/2014/main" id="{8B4708F7-4ADC-4711-BD82-5029153E71A0}"/>
              </a:ext>
            </a:extLst>
          </p:cNvPr>
          <p:cNvSpPr>
            <a:spLocks noChangeAspect="1"/>
          </p:cNvSpPr>
          <p:nvPr/>
        </p:nvSpPr>
        <p:spPr bwMode="auto">
          <a:xfrm>
            <a:off x="711204" y="720398"/>
            <a:ext cx="5508605" cy="2823237"/>
          </a:xfrm>
          <a:prstGeom prst="roundRect">
            <a:avLst>
              <a:gd name="adj" fmla="val 3988"/>
            </a:avLst>
          </a:prstGeom>
          <a:solidFill>
            <a:schemeClr val="bg1"/>
          </a:solidFill>
          <a:ln w="28575" cap="flat" cmpd="sng" algn="ctr">
            <a:solidFill>
              <a:schemeClr val="accent3"/>
            </a:solidFill>
            <a:prstDash val="solid"/>
            <a:round/>
            <a:headEnd type="none" w="med" len="med"/>
            <a:tailEnd type="none" w="med" len="med"/>
          </a:ln>
          <a:effectLst/>
        </p:spPr>
        <p:txBody>
          <a:bodyPr vert="horz" wrap="square" lIns="144000" tIns="54000" rIns="144000" bIns="36000" numCol="1" rtlCol="0" anchor="t" anchorCtr="0" compatLnSpc="1">
            <a:prstTxWarp prst="textNoShape">
              <a:avLst/>
            </a:prstTxWarp>
            <a:normAutofit/>
          </a:bodyPr>
          <a:lstStyle/>
          <a:p>
            <a:pPr algn="ctr" defTabSz="1327317" eaLnBrk="0" fontAlgn="base" hangingPunct="0">
              <a:spcBef>
                <a:spcPct val="0"/>
              </a:spcBef>
              <a:spcAft>
                <a:spcPts val="800"/>
              </a:spcAft>
            </a:pPr>
            <a:r>
              <a:rPr lang="en-GB" sz="1400" dirty="0">
                <a:solidFill>
                  <a:schemeClr val="accent3"/>
                </a:solidFill>
                <a:cs typeface="Arial" panose="020B0604020202020204" pitchFamily="34" charset="0"/>
              </a:rPr>
              <a:t>Low Interest and High Influence (satisfy)</a:t>
            </a:r>
          </a:p>
          <a:p>
            <a:pPr marL="182563" indent="-182563" defTabSz="1327317" eaLnBrk="0" fontAlgn="base" hangingPunct="0">
              <a:spcBef>
                <a:spcPct val="0"/>
              </a:spcBef>
              <a:spcAft>
                <a:spcPts val="400"/>
              </a:spcAft>
              <a:buFont typeface="Arial" panose="020B0604020202020204" pitchFamily="34" charset="0"/>
              <a:buChar char="•"/>
            </a:pPr>
            <a:r>
              <a:rPr lang="en-GB" sz="1400" dirty="0">
                <a:solidFill>
                  <a:schemeClr val="tx1">
                    <a:lumMod val="75000"/>
                    <a:lumOff val="25000"/>
                  </a:schemeClr>
                </a:solidFill>
                <a:cs typeface="Arial" panose="020B0604020202020204" pitchFamily="34" charset="0"/>
              </a:rPr>
              <a:t>text</a:t>
            </a:r>
          </a:p>
          <a:p>
            <a:pPr defTabSz="1327317" eaLnBrk="0" fontAlgn="base" hangingPunct="0">
              <a:spcBef>
                <a:spcPct val="0"/>
              </a:spcBef>
              <a:spcAft>
                <a:spcPts val="400"/>
              </a:spcAft>
            </a:pPr>
            <a:endParaRPr lang="en-US" sz="1400" dirty="0">
              <a:solidFill>
                <a:schemeClr val="tx1">
                  <a:lumMod val="75000"/>
                  <a:lumOff val="25000"/>
                </a:schemeClr>
              </a:solidFill>
              <a:cs typeface="Arial" panose="020B0604020202020204" pitchFamily="34" charset="0"/>
            </a:endParaRPr>
          </a:p>
        </p:txBody>
      </p:sp>
      <p:sp>
        <p:nvSpPr>
          <p:cNvPr id="37" name="Rounded Rectangle 9">
            <a:extLst>
              <a:ext uri="{FF2B5EF4-FFF2-40B4-BE49-F238E27FC236}">
                <a16:creationId xmlns:a16="http://schemas.microsoft.com/office/drawing/2014/main" id="{1AE9F856-E5DC-4ABC-B6D5-37E135A12A5D}"/>
              </a:ext>
            </a:extLst>
          </p:cNvPr>
          <p:cNvSpPr>
            <a:spLocks noChangeAspect="1"/>
          </p:cNvSpPr>
          <p:nvPr/>
        </p:nvSpPr>
        <p:spPr bwMode="auto">
          <a:xfrm>
            <a:off x="6407900" y="720398"/>
            <a:ext cx="5508605" cy="2823237"/>
          </a:xfrm>
          <a:prstGeom prst="roundRect">
            <a:avLst>
              <a:gd name="adj" fmla="val 3988"/>
            </a:avLst>
          </a:prstGeom>
          <a:solidFill>
            <a:schemeClr val="bg1"/>
          </a:solidFill>
          <a:ln w="28575" cap="flat" cmpd="sng" algn="ctr">
            <a:solidFill>
              <a:schemeClr val="accent3"/>
            </a:solidFill>
            <a:prstDash val="solid"/>
            <a:round/>
            <a:headEnd type="none" w="med" len="med"/>
            <a:tailEnd type="none" w="med" len="med"/>
          </a:ln>
          <a:effectLst/>
        </p:spPr>
        <p:txBody>
          <a:bodyPr vert="horz" wrap="square" lIns="144000" tIns="54000" rIns="144000" bIns="36000" numCol="1" rtlCol="0" anchor="t" anchorCtr="0" compatLnSpc="1">
            <a:prstTxWarp prst="textNoShape">
              <a:avLst/>
            </a:prstTxWarp>
            <a:normAutofit/>
          </a:bodyPr>
          <a:lstStyle/>
          <a:p>
            <a:pPr algn="ctr" defTabSz="1327317" eaLnBrk="0" fontAlgn="base" hangingPunct="0">
              <a:spcBef>
                <a:spcPct val="0"/>
              </a:spcBef>
              <a:spcAft>
                <a:spcPts val="800"/>
              </a:spcAft>
            </a:pPr>
            <a:r>
              <a:rPr lang="en-GB" sz="1400" dirty="0">
                <a:solidFill>
                  <a:schemeClr val="accent3"/>
                </a:solidFill>
                <a:cs typeface="Arial" panose="020B0604020202020204" pitchFamily="34" charset="0"/>
              </a:rPr>
              <a:t>High Interest and High Influence (manage)</a:t>
            </a:r>
          </a:p>
          <a:p>
            <a:pPr marL="182563" indent="-182563">
              <a:spcAft>
                <a:spcPts val="400"/>
              </a:spcAft>
              <a:buFont typeface="Arial" panose="020B0604020202020204" pitchFamily="34" charset="0"/>
              <a:buChar char="•"/>
            </a:pPr>
            <a:r>
              <a:rPr lang="nl-NL" sz="1400" dirty="0"/>
              <a:t>text</a:t>
            </a:r>
          </a:p>
          <a:p>
            <a:pPr defTabSz="1327317" eaLnBrk="0" fontAlgn="base" hangingPunct="0">
              <a:spcBef>
                <a:spcPct val="0"/>
              </a:spcBef>
              <a:spcAft>
                <a:spcPts val="400"/>
              </a:spcAft>
            </a:pPr>
            <a:endParaRPr lang="en-GB" sz="1400" dirty="0">
              <a:solidFill>
                <a:schemeClr val="tx1">
                  <a:lumMod val="75000"/>
                  <a:lumOff val="25000"/>
                </a:schemeClr>
              </a:solidFill>
              <a:cs typeface="Arial" panose="020B0604020202020204" pitchFamily="34" charset="0"/>
            </a:endParaRPr>
          </a:p>
          <a:p>
            <a:pPr defTabSz="1327317" eaLnBrk="0" fontAlgn="base" hangingPunct="0">
              <a:spcBef>
                <a:spcPct val="0"/>
              </a:spcBef>
              <a:spcAft>
                <a:spcPts val="400"/>
              </a:spcAft>
            </a:pPr>
            <a:endParaRPr lang="en-US" sz="1400" dirty="0">
              <a:solidFill>
                <a:schemeClr val="tx1">
                  <a:lumMod val="75000"/>
                  <a:lumOff val="25000"/>
                </a:schemeClr>
              </a:solidFill>
              <a:cs typeface="Arial" panose="020B0604020202020204" pitchFamily="34" charset="0"/>
            </a:endParaRPr>
          </a:p>
        </p:txBody>
      </p:sp>
      <p:sp>
        <p:nvSpPr>
          <p:cNvPr id="41" name="Rounded Rectangle 11">
            <a:extLst>
              <a:ext uri="{FF2B5EF4-FFF2-40B4-BE49-F238E27FC236}">
                <a16:creationId xmlns:a16="http://schemas.microsoft.com/office/drawing/2014/main" id="{CC247231-BE31-434E-854D-EB086B4F61EC}"/>
              </a:ext>
            </a:extLst>
          </p:cNvPr>
          <p:cNvSpPr>
            <a:spLocks noChangeAspect="1"/>
          </p:cNvSpPr>
          <p:nvPr/>
        </p:nvSpPr>
        <p:spPr bwMode="auto">
          <a:xfrm>
            <a:off x="711204" y="3700654"/>
            <a:ext cx="5508605" cy="2823237"/>
          </a:xfrm>
          <a:prstGeom prst="roundRect">
            <a:avLst>
              <a:gd name="adj" fmla="val 3988"/>
            </a:avLst>
          </a:prstGeom>
          <a:solidFill>
            <a:schemeClr val="bg1"/>
          </a:solidFill>
          <a:ln w="28575" cap="flat" cmpd="sng" algn="ctr">
            <a:solidFill>
              <a:schemeClr val="accent3"/>
            </a:solidFill>
            <a:prstDash val="solid"/>
            <a:round/>
            <a:headEnd type="none" w="med" len="med"/>
            <a:tailEnd type="none" w="med" len="med"/>
          </a:ln>
          <a:effectLst/>
        </p:spPr>
        <p:txBody>
          <a:bodyPr vert="horz" wrap="square" lIns="144000" tIns="54000" rIns="144000" bIns="36000" numCol="1" rtlCol="0" anchor="t" anchorCtr="0" compatLnSpc="1">
            <a:prstTxWarp prst="textNoShape">
              <a:avLst/>
            </a:prstTxWarp>
            <a:normAutofit/>
          </a:bodyPr>
          <a:lstStyle/>
          <a:p>
            <a:pPr algn="ctr" defTabSz="1327317" eaLnBrk="0" fontAlgn="base" hangingPunct="0">
              <a:spcBef>
                <a:spcPct val="0"/>
              </a:spcBef>
              <a:spcAft>
                <a:spcPts val="800"/>
              </a:spcAft>
            </a:pPr>
            <a:r>
              <a:rPr lang="en-GB" sz="1400" dirty="0">
                <a:solidFill>
                  <a:schemeClr val="accent3"/>
                </a:solidFill>
                <a:cs typeface="Arial" panose="020B0604020202020204" pitchFamily="34" charset="0"/>
              </a:rPr>
              <a:t>Low Interest and Low Influence (monitor)</a:t>
            </a:r>
          </a:p>
          <a:p>
            <a:pPr marL="182563" indent="-182563" defTabSz="1327317" eaLnBrk="0" fontAlgn="base" hangingPunct="0">
              <a:spcBef>
                <a:spcPct val="0"/>
              </a:spcBef>
              <a:spcAft>
                <a:spcPts val="400"/>
              </a:spcAft>
              <a:buFont typeface="Arial" panose="020B0604020202020204" pitchFamily="34" charset="0"/>
              <a:buChar char="•"/>
            </a:pPr>
            <a:r>
              <a:rPr lang="nl-NL" sz="1400" dirty="0"/>
              <a:t>text</a:t>
            </a:r>
            <a:endParaRPr lang="en-GB" sz="1400" dirty="0">
              <a:solidFill>
                <a:schemeClr val="tx1">
                  <a:lumMod val="75000"/>
                  <a:lumOff val="25000"/>
                </a:schemeClr>
              </a:solidFill>
              <a:cs typeface="Arial" panose="020B0604020202020204" pitchFamily="34" charset="0"/>
            </a:endParaRPr>
          </a:p>
          <a:p>
            <a:pPr defTabSz="1327317" eaLnBrk="0" fontAlgn="base" hangingPunct="0">
              <a:spcBef>
                <a:spcPct val="0"/>
              </a:spcBef>
              <a:spcAft>
                <a:spcPts val="400"/>
              </a:spcAft>
            </a:pPr>
            <a:endParaRPr lang="en-US" sz="1400" dirty="0">
              <a:solidFill>
                <a:schemeClr val="tx1">
                  <a:lumMod val="75000"/>
                  <a:lumOff val="25000"/>
                </a:schemeClr>
              </a:solidFill>
              <a:cs typeface="Arial" panose="020B0604020202020204" pitchFamily="34" charset="0"/>
            </a:endParaRPr>
          </a:p>
        </p:txBody>
      </p:sp>
      <p:sp>
        <p:nvSpPr>
          <p:cNvPr id="43" name="Rounded Rectangle 13">
            <a:extLst>
              <a:ext uri="{FF2B5EF4-FFF2-40B4-BE49-F238E27FC236}">
                <a16:creationId xmlns:a16="http://schemas.microsoft.com/office/drawing/2014/main" id="{45AB8C2B-5E16-47D5-AEB3-6F81BA54A04A}"/>
              </a:ext>
            </a:extLst>
          </p:cNvPr>
          <p:cNvSpPr>
            <a:spLocks noChangeAspect="1"/>
          </p:cNvSpPr>
          <p:nvPr/>
        </p:nvSpPr>
        <p:spPr bwMode="auto">
          <a:xfrm>
            <a:off x="6407900" y="3700654"/>
            <a:ext cx="5508605" cy="2823237"/>
          </a:xfrm>
          <a:prstGeom prst="roundRect">
            <a:avLst>
              <a:gd name="adj" fmla="val 3988"/>
            </a:avLst>
          </a:prstGeom>
          <a:solidFill>
            <a:schemeClr val="bg1"/>
          </a:solidFill>
          <a:ln w="28575" cap="flat" cmpd="sng" algn="ctr">
            <a:solidFill>
              <a:schemeClr val="accent3"/>
            </a:solidFill>
            <a:prstDash val="solid"/>
            <a:round/>
            <a:headEnd type="none" w="med" len="med"/>
            <a:tailEnd type="none" w="med" len="med"/>
          </a:ln>
          <a:effectLst/>
        </p:spPr>
        <p:txBody>
          <a:bodyPr vert="horz" wrap="square" lIns="144000" tIns="54000" rIns="144000" bIns="36000" numCol="1" rtlCol="0" anchor="t" anchorCtr="0" compatLnSpc="1">
            <a:prstTxWarp prst="textNoShape">
              <a:avLst/>
            </a:prstTxWarp>
            <a:normAutofit/>
          </a:bodyPr>
          <a:lstStyle/>
          <a:p>
            <a:pPr algn="ctr">
              <a:spcAft>
                <a:spcPts val="800"/>
              </a:spcAft>
            </a:pPr>
            <a:r>
              <a:rPr lang="en-GB" sz="1400" dirty="0">
                <a:solidFill>
                  <a:schemeClr val="accent3"/>
                </a:solidFill>
              </a:rPr>
              <a:t>High Interest and Low Influence (inform)</a:t>
            </a:r>
          </a:p>
          <a:p>
            <a:pPr marL="182563" indent="-182563">
              <a:spcAft>
                <a:spcPts val="400"/>
              </a:spcAft>
              <a:buFont typeface="Arial" panose="020B0604020202020204" pitchFamily="34" charset="0"/>
              <a:buChar char="•"/>
            </a:pPr>
            <a:r>
              <a:rPr lang="en-GB" sz="1400" dirty="0"/>
              <a:t>text</a:t>
            </a: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970F39FC-975F-40F6-9A6E-E2820C7F2629}"/>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10" name="Slide Zoom 9">
                <a:hlinkClick r:id="rId6" action="ppaction://hlinksldjump"/>
                <a:extLst>
                  <a:ext uri="{FF2B5EF4-FFF2-40B4-BE49-F238E27FC236}">
                    <a16:creationId xmlns:a16="http://schemas.microsoft.com/office/drawing/2014/main" id="{970F39FC-975F-40F6-9A6E-E2820C7F2629}"/>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4AA79F8C-9FC3-4416-BEC1-0294FE156F47}"/>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13" name="Slide Zoom 12">
                <a:hlinkClick r:id="rId9" action="ppaction://hlinksldjump"/>
                <a:extLst>
                  <a:ext uri="{FF2B5EF4-FFF2-40B4-BE49-F238E27FC236}">
                    <a16:creationId xmlns:a16="http://schemas.microsoft.com/office/drawing/2014/main" id="{4AA79F8C-9FC3-4416-BEC1-0294FE156F47}"/>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14" name="TextBox 13">
            <a:extLst>
              <a:ext uri="{FF2B5EF4-FFF2-40B4-BE49-F238E27FC236}">
                <a16:creationId xmlns:a16="http://schemas.microsoft.com/office/drawing/2014/main" id="{88B78BD9-3882-4C6C-9E0E-10C8670CAEFD}"/>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5" name="TextBox 14">
            <a:extLst>
              <a:ext uri="{FF2B5EF4-FFF2-40B4-BE49-F238E27FC236}">
                <a16:creationId xmlns:a16="http://schemas.microsoft.com/office/drawing/2014/main" id="{2430B863-24F7-45B0-9D9F-A27B7002A79D}"/>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870395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ction="ppaction://hlinksldjump" tooltip="Return to PROJECT BOARD"/>
          </p:cNvPr>
          <p:cNvSpPr txBox="1"/>
          <p:nvPr/>
        </p:nvSpPr>
        <p:spPr>
          <a:xfrm rot="16200000">
            <a:off x="-3167390" y="3167391"/>
            <a:ext cx="6858001" cy="523220"/>
          </a:xfrm>
          <a:prstGeom prst="rect">
            <a:avLst/>
          </a:prstGeom>
          <a:solidFill>
            <a:srgbClr val="09662F"/>
          </a:solidFill>
        </p:spPr>
        <p:txBody>
          <a:bodyPr wrap="square" rtlCol="0" anchor="ctr">
            <a:noAutofit/>
          </a:bodyPr>
          <a:lstStyle/>
          <a:p>
            <a:pPr algn="ctr"/>
            <a:r>
              <a:rPr lang="en-GB" sz="2200" b="1" dirty="0">
                <a:solidFill>
                  <a:schemeClr val="bg1"/>
                </a:solidFill>
              </a:rPr>
              <a:t>Engage with users</a:t>
            </a:r>
          </a:p>
        </p:txBody>
      </p:sp>
      <p:sp>
        <p:nvSpPr>
          <p:cNvPr id="5" name="Oval 4">
            <a:hlinkClick r:id="rId4" tooltip="View web guidance for this activity"/>
            <a:extLst>
              <a:ext uri="{FF2B5EF4-FFF2-40B4-BE49-F238E27FC236}">
                <a16:creationId xmlns:a16="http://schemas.microsoft.com/office/drawing/2014/main" id="{011CA215-A80B-4F19-83B6-E5AC973DFDEE}"/>
              </a:ext>
            </a:extLst>
          </p:cNvPr>
          <p:cNvSpPr/>
          <p:nvPr/>
        </p:nvSpPr>
        <p:spPr>
          <a:xfrm>
            <a:off x="73074" y="6402347"/>
            <a:ext cx="377072" cy="377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GB" sz="2200" b="1" dirty="0">
                <a:latin typeface="Verdana" panose="020B0604030504040204" pitchFamily="34" charset="0"/>
                <a:ea typeface="Verdana" panose="020B0604030504040204" pitchFamily="34" charset="0"/>
                <a:cs typeface="Courier New" panose="02070309020205020404" pitchFamily="49" charset="0"/>
              </a:rPr>
              <a:t>?</a:t>
            </a:r>
          </a:p>
        </p:txBody>
      </p:sp>
      <p:sp>
        <p:nvSpPr>
          <p:cNvPr id="3" name="Title 2">
            <a:extLst>
              <a:ext uri="{FF2B5EF4-FFF2-40B4-BE49-F238E27FC236}">
                <a16:creationId xmlns:a16="http://schemas.microsoft.com/office/drawing/2014/main" id="{CAD52776-E5AA-4328-A11F-E2F7E5E6EE3E}"/>
              </a:ext>
            </a:extLst>
          </p:cNvPr>
          <p:cNvSpPr>
            <a:spLocks noGrp="1"/>
          </p:cNvSpPr>
          <p:nvPr>
            <p:ph type="title"/>
          </p:nvPr>
        </p:nvSpPr>
        <p:spPr/>
        <p:txBody>
          <a:bodyPr/>
          <a:lstStyle/>
          <a:p>
            <a:endParaRPr lang="en-GB"/>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7A2E92B-377F-423F-8FC2-FBCB4D20E924}"/>
                  </a:ext>
                </a:extLst>
              </p:cNvPr>
              <p:cNvGraphicFramePr>
                <a:graphicFrameLocks noChangeAspect="1"/>
              </p:cNvGraphicFramePr>
              <p:nvPr>
                <p:extLst>
                  <p:ext uri="{D42A27DB-BD31-4B8C-83A1-F6EECF244321}">
                    <p14:modId xmlns:p14="http://schemas.microsoft.com/office/powerpoint/2010/main" val="1602232474"/>
                  </p:ext>
                </p:extLst>
              </p:nvPr>
            </p:nvGraphicFramePr>
            <p:xfrm>
              <a:off x="-1076331" y="1571740"/>
              <a:ext cx="986400" cy="554850"/>
            </p:xfrm>
            <a:graphic>
              <a:graphicData uri="http://schemas.microsoft.com/office/powerpoint/2016/slidezoom">
                <pslz:sldZm>
                  <pslz:sldZmObj sldId="303" cId="2553396478">
                    <pslz:zmPr id="{ADBBC8B1-8539-4386-AA3C-69783B43531D}" returnToParent="0" transitionDur="1000">
                      <p166:blipFill xmlns:p166="http://schemas.microsoft.com/office/powerpoint/2016/6/main">
                        <a:blip r:embed="rId5"/>
                        <a:stretch>
                          <a:fillRect/>
                        </a:stretch>
                      </p166:blipFill>
                      <p166:spPr xmlns:p166="http://schemas.microsoft.com/office/powerpoint/2016/6/main">
                        <a:xfrm>
                          <a:off x="0" y="0"/>
                          <a:ext cx="986400" cy="554850"/>
                        </a:xfrm>
                        <a:prstGeom prst="rect">
                          <a:avLst/>
                        </a:prstGeom>
                        <a:ln w="12700">
                          <a:solidFill>
                            <a:schemeClr val="tx1">
                              <a:lumMod val="75000"/>
                              <a:lumOff val="25000"/>
                            </a:schemeClr>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37A2E92B-377F-423F-8FC2-FBCB4D20E924}"/>
                  </a:ext>
                </a:extLst>
              </p:cNvPr>
              <p:cNvPicPr>
                <a:picLocks noGrp="1" noRot="1" noChangeAspect="1" noMove="1" noResize="1" noEditPoints="1" noAdjustHandles="1" noChangeArrowheads="1" noChangeShapeType="1"/>
              </p:cNvPicPr>
              <p:nvPr/>
            </p:nvPicPr>
            <p:blipFill>
              <a:blip r:embed="rId7"/>
              <a:stretch>
                <a:fillRect/>
              </a:stretch>
            </p:blipFill>
            <p:spPr>
              <a:xfrm>
                <a:off x="-1076331" y="1571740"/>
                <a:ext cx="986400" cy="554850"/>
              </a:xfrm>
              <a:prstGeom prst="rect">
                <a:avLst/>
              </a:prstGeom>
              <a:ln w="12700">
                <a:solidFill>
                  <a:schemeClr val="tx1">
                    <a:lumMod val="75000"/>
                    <a:lumOff val="25000"/>
                  </a:schemeClr>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16879292-71EC-4A06-8DA6-BC767FAC2727}"/>
                  </a:ext>
                </a:extLst>
              </p:cNvPr>
              <p:cNvGraphicFramePr>
                <a:graphicFrameLocks noChangeAspect="1"/>
              </p:cNvGraphicFramePr>
              <p:nvPr>
                <p:extLst>
                  <p:ext uri="{D42A27DB-BD31-4B8C-83A1-F6EECF244321}">
                    <p14:modId xmlns:p14="http://schemas.microsoft.com/office/powerpoint/2010/main" val="1083840424"/>
                  </p:ext>
                </p:extLst>
              </p:nvPr>
            </p:nvGraphicFramePr>
            <p:xfrm>
              <a:off x="-1075531" y="382692"/>
              <a:ext cx="985600" cy="554400"/>
            </p:xfrm>
            <a:graphic>
              <a:graphicData uri="http://schemas.microsoft.com/office/powerpoint/2016/slidezoom">
                <pslz:sldZm>
                  <pslz:sldZmObj sldId="256" cId="539491204">
                    <pslz:zmPr id="{8E8B1CDA-F6A8-4F54-A38C-C5CF150D8B9D}" returnToParent="0" transitionDur="1000">
                      <p166:blipFill xmlns:p166="http://schemas.microsoft.com/office/powerpoint/2016/6/main">
                        <a:blip r:embed="rId8"/>
                        <a:stretch>
                          <a:fillRect/>
                        </a:stretch>
                      </p166:blipFill>
                      <p166:spPr xmlns:p166="http://schemas.microsoft.com/office/powerpoint/2016/6/main">
                        <a:xfrm>
                          <a:off x="0" y="0"/>
                          <a:ext cx="985600" cy="554400"/>
                        </a:xfrm>
                        <a:prstGeom prst="rect">
                          <a:avLst/>
                        </a:prstGeom>
                        <a:ln w="12700">
                          <a:solidFill>
                            <a:schemeClr val="tx1">
                              <a:lumMod val="75000"/>
                              <a:lumOff val="25000"/>
                            </a:schemeClr>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16879292-71EC-4A06-8DA6-BC767FAC2727}"/>
                  </a:ext>
                </a:extLst>
              </p:cNvPr>
              <p:cNvPicPr>
                <a:picLocks noGrp="1" noRot="1" noChangeAspect="1" noMove="1" noResize="1" noEditPoints="1" noAdjustHandles="1" noChangeArrowheads="1" noChangeShapeType="1"/>
              </p:cNvPicPr>
              <p:nvPr/>
            </p:nvPicPr>
            <p:blipFill>
              <a:blip r:embed="rId10"/>
              <a:stretch>
                <a:fillRect/>
              </a:stretch>
            </p:blipFill>
            <p:spPr>
              <a:xfrm>
                <a:off x="-1075531" y="382692"/>
                <a:ext cx="985600" cy="554400"/>
              </a:xfrm>
              <a:prstGeom prst="rect">
                <a:avLst/>
              </a:prstGeom>
              <a:ln w="12700">
                <a:solidFill>
                  <a:schemeClr val="tx1">
                    <a:lumMod val="75000"/>
                    <a:lumOff val="25000"/>
                  </a:schemeClr>
                </a:solidFill>
              </a:ln>
            </p:spPr>
          </p:pic>
        </mc:Fallback>
      </mc:AlternateContent>
      <p:sp>
        <p:nvSpPr>
          <p:cNvPr id="9" name="TextBox 8">
            <a:extLst>
              <a:ext uri="{FF2B5EF4-FFF2-40B4-BE49-F238E27FC236}">
                <a16:creationId xmlns:a16="http://schemas.microsoft.com/office/drawing/2014/main" id="{3110CDB8-2BAB-4378-8EC3-3333F262EB79}"/>
              </a:ext>
            </a:extLst>
          </p:cNvPr>
          <p:cNvSpPr txBox="1"/>
          <p:nvPr/>
        </p:nvSpPr>
        <p:spPr>
          <a:xfrm>
            <a:off x="-947618" y="0"/>
            <a:ext cx="639598" cy="307777"/>
          </a:xfrm>
          <a:prstGeom prst="rect">
            <a:avLst/>
          </a:prstGeom>
          <a:noFill/>
        </p:spPr>
        <p:txBody>
          <a:bodyPr wrap="none" lIns="0" tIns="0" rIns="0" bIns="0" rtlCol="0">
            <a:spAutoFit/>
          </a:bodyPr>
          <a:lstStyle/>
          <a:p>
            <a:pPr algn="ctr"/>
            <a:r>
              <a:rPr lang="en-GB" sz="1000" b="1" dirty="0"/>
              <a:t> PROJECT</a:t>
            </a:r>
          </a:p>
          <a:p>
            <a:pPr algn="ctr"/>
            <a:r>
              <a:rPr lang="en-GB" sz="1000" b="1" dirty="0"/>
              <a:t> BOARD</a:t>
            </a:r>
          </a:p>
        </p:txBody>
      </p:sp>
      <p:sp>
        <p:nvSpPr>
          <p:cNvPr id="10" name="TextBox 9">
            <a:extLst>
              <a:ext uri="{FF2B5EF4-FFF2-40B4-BE49-F238E27FC236}">
                <a16:creationId xmlns:a16="http://schemas.microsoft.com/office/drawing/2014/main" id="{8EE7870E-7C8A-439D-81C9-9C3BC8CB648C}"/>
              </a:ext>
            </a:extLst>
          </p:cNvPr>
          <p:cNvSpPr txBox="1"/>
          <p:nvPr/>
        </p:nvSpPr>
        <p:spPr>
          <a:xfrm>
            <a:off x="-979677" y="1186068"/>
            <a:ext cx="703719" cy="307777"/>
          </a:xfrm>
          <a:prstGeom prst="rect">
            <a:avLst/>
          </a:prstGeom>
          <a:noFill/>
        </p:spPr>
        <p:txBody>
          <a:bodyPr wrap="none" lIns="0" tIns="0" rIns="0" bIns="0" rtlCol="0">
            <a:spAutoFit/>
          </a:bodyPr>
          <a:lstStyle/>
          <a:p>
            <a:pPr algn="ctr"/>
            <a:r>
              <a:rPr lang="en-GB" sz="1000" b="1" dirty="0"/>
              <a:t>EXAMPLES</a:t>
            </a:r>
          </a:p>
          <a:p>
            <a:pPr algn="ctr"/>
            <a:r>
              <a:rPr lang="en-GB" sz="1000" b="1" dirty="0"/>
              <a:t> BOARD</a:t>
            </a:r>
          </a:p>
        </p:txBody>
      </p:sp>
    </p:spTree>
    <p:extLst>
      <p:ext uri="{BB962C8B-B14F-4D97-AF65-F5344CB8AC3E}">
        <p14:creationId xmlns:p14="http://schemas.microsoft.com/office/powerpoint/2010/main" val="4284199313"/>
      </p:ext>
    </p:extLst>
  </p:cSld>
  <p:clrMapOvr>
    <a:masterClrMapping/>
  </p:clrMapOvr>
</p:sld>
</file>

<file path=ppt/theme/theme1.xml><?xml version="1.0" encoding="utf-8"?>
<a:theme xmlns:a="http://schemas.openxmlformats.org/drawingml/2006/main" name="Office Theme">
  <a:themeElements>
    <a:clrScheme name="EBC">
      <a:dk1>
        <a:sysClr val="windowText" lastClr="000000"/>
      </a:dk1>
      <a:lt1>
        <a:sysClr val="window" lastClr="FFFFFF"/>
      </a:lt1>
      <a:dk2>
        <a:srgbClr val="005DAB"/>
      </a:dk2>
      <a:lt2>
        <a:srgbClr val="106470"/>
      </a:lt2>
      <a:accent1>
        <a:srgbClr val="A51739"/>
      </a:accent1>
      <a:accent2>
        <a:srgbClr val="003B71"/>
      </a:accent2>
      <a:accent3>
        <a:srgbClr val="09662F"/>
      </a:accent3>
      <a:accent4>
        <a:srgbClr val="612D70"/>
      </a:accent4>
      <a:accent5>
        <a:srgbClr val="C44101"/>
      </a:accent5>
      <a:accent6>
        <a:srgbClr val="B6D3F1"/>
      </a:accent6>
      <a:hlink>
        <a:srgbClr val="0000FF"/>
      </a:hlink>
      <a:folHlink>
        <a:srgbClr val="00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bg1">
              <a:lumMod val="75000"/>
            </a:schemeClr>
          </a:solidFill>
          <a:headEnd type="triangle" w="med" len="med"/>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7872</TotalTime>
  <Words>8343</Words>
  <Application>Microsoft Office PowerPoint</Application>
  <PresentationFormat>Widescreen</PresentationFormat>
  <Paragraphs>1168</Paragraphs>
  <Slides>47</Slides>
  <Notes>46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8" baseType="lpstr">
      <vt:lpstr>Arial</vt:lpstr>
      <vt:lpstr>Arial Black</vt:lpstr>
      <vt:lpstr>Calibri</vt:lpstr>
      <vt:lpstr>Century Gothic</vt:lpstr>
      <vt:lpstr>Courier New</vt:lpstr>
      <vt:lpstr>Lato</vt:lpstr>
      <vt:lpstr>Myriad Pro Light</vt:lpstr>
      <vt:lpstr>Verdana</vt:lpstr>
      <vt:lpstr>Verdana Pro SemiBold</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Transport services template stakeholder map</vt:lpstr>
      <vt:lpstr>Stakeholder influence (blank template)</vt:lpstr>
      <vt:lpstr>PowerPoint Presentation</vt:lpstr>
      <vt:lpstr>PowerPoint Presentation</vt:lpstr>
      <vt:lpstr>PowerPoint Presentation</vt:lpstr>
      <vt:lpstr>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 name:                                                  Benchmark for evaluation:  </vt:lpstr>
      <vt:lpstr>PowerPoint Presentation</vt:lpstr>
      <vt:lpstr>Stakeholder map (adapted from DIGNITY pilot - Ancona)</vt:lpstr>
      <vt:lpstr>Stakeholder map (adapted from DIGNITY pilot - Flanders)</vt:lpstr>
      <vt:lpstr>Stakeholder influence (adapted from DIGNITY pilot - Tilburg bike project)</vt:lpstr>
      <vt:lpstr>Profile of workshop participants (adapted from DIGNITY pilot - Barcelona)</vt:lpstr>
      <vt:lpstr>Overview of digital personas</vt:lpstr>
      <vt:lpstr>Example of a digital persona</vt:lpstr>
      <vt:lpstr>Description of a DRT user journey (adapted from DIGNITY pilot - Barcelona)</vt:lpstr>
      <vt:lpstr>Insights from user workshop (adapted from DIGNITY pilot - Barcelona)</vt:lpstr>
      <vt:lpstr>Stakeholder wants &amp; needs (inspired by the DIGNITY pilots)</vt:lpstr>
      <vt:lpstr>Plan for co-creation workshop (adapted from DIGNITY pilot - Barcelona)</vt:lpstr>
      <vt:lpstr>Co-creation workshop participants (adapted from DIGNITY pilot - Barcelona)</vt:lpstr>
      <vt:lpstr>Plans for involving transport service providers (adapted from DIGNITY pilot - Barcelona)</vt:lpstr>
      <vt:lpstr>Infrastructure improvement ideas (adapted from DIGNITY pilot - Ancona)</vt:lpstr>
      <vt:lpstr>Ideas for improving app/website (adapted from DIGNITY pilot - Ancona)</vt:lpstr>
      <vt:lpstr>Improving real-time information at the bus stop (adapted from DIGNITY pilot - Flanders)</vt:lpstr>
      <vt:lpstr>Improving wheelchair ramps (adapted from DIGNITY pilot - Flanders)</vt:lpstr>
      <vt:lpstr>Virtual bus stops (adapted from DIGNITY pilot - Barcelona)</vt:lpstr>
      <vt:lpstr>Proposal for a transport information telephone service  (adapted from DIGNITY pilot – Tilberg elderly)</vt:lpstr>
      <vt:lpstr>Proposed modifications to a transport booking app (adapted from DIGNITY pilot - Barcelona)</vt:lpstr>
      <vt:lpstr>Initial proposals for success criteria for a transport app (adapted from DIGNITY pilot - Ancona)</vt:lpstr>
      <vt:lpstr>Results of a regional user journey survey (adapted from DIGNITY pilot - Ancona)</vt:lpstr>
      <vt:lpstr>User testing of transport app  (adapted from DIGNITY pilot - Barcelona)</vt:lpstr>
      <vt:lpstr>Visual accessibility audit (made up example)</vt:lpstr>
      <vt:lpstr>Population exclusion estimates (derived from DIGNITY German &amp; Italian surveys)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Waller</dc:creator>
  <cp:lastModifiedBy>Sam Waller</cp:lastModifiedBy>
  <cp:revision>440</cp:revision>
  <dcterms:created xsi:type="dcterms:W3CDTF">2022-05-13T12:54:22Z</dcterms:created>
  <dcterms:modified xsi:type="dcterms:W3CDTF">2023-06-19T09:34:44Z</dcterms:modified>
</cp:coreProperties>
</file>